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793c688b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793c688b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793c688b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793c688b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793c688b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793c688b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66625" y="1405400"/>
            <a:ext cx="83667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60" name="Google Shape;60;p13"/>
          <p:cNvSpPr txBox="1"/>
          <p:nvPr>
            <p:ph idx="1" type="subTitle"/>
          </p:nvPr>
        </p:nvSpPr>
        <p:spPr>
          <a:xfrm>
            <a:off x="347550" y="3034200"/>
            <a:ext cx="82860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000"/>
              <a:t>Lung Spelunkers (Ted Liu, Parvati Jayakumar)</a:t>
            </a:r>
            <a:endParaRPr i="1" sz="2000"/>
          </a:p>
        </p:txBody>
      </p:sp>
      <p:pic>
        <p:nvPicPr>
          <p:cNvPr id="61" name="Google Shape;61;p13"/>
          <p:cNvPicPr preferRelativeResize="0"/>
          <p:nvPr/>
        </p:nvPicPr>
        <p:blipFill rotWithShape="1">
          <a:blip r:embed="rId3">
            <a:alphaModFix/>
          </a:blip>
          <a:srcRect b="0" l="0" r="0" t="0"/>
          <a:stretch/>
        </p:blipFill>
        <p:spPr>
          <a:xfrm>
            <a:off x="1718888" y="52675"/>
            <a:ext cx="1715650" cy="1715650"/>
          </a:xfrm>
          <a:prstGeom prst="rect">
            <a:avLst/>
          </a:prstGeom>
          <a:noFill/>
          <a:ln>
            <a:noFill/>
          </a:ln>
        </p:spPr>
      </p:pic>
      <p:pic>
        <p:nvPicPr>
          <p:cNvPr id="62" name="Google Shape;62;p13"/>
          <p:cNvPicPr preferRelativeResize="0"/>
          <p:nvPr/>
        </p:nvPicPr>
        <p:blipFill rotWithShape="1">
          <a:blip r:embed="rId4">
            <a:alphaModFix/>
          </a:blip>
          <a:srcRect b="0" l="5350" r="-5349" t="0"/>
          <a:stretch/>
        </p:blipFill>
        <p:spPr>
          <a:xfrm>
            <a:off x="347538" y="171600"/>
            <a:ext cx="1477800" cy="1477800"/>
          </a:xfrm>
          <a:prstGeom prst="rect">
            <a:avLst/>
          </a:prstGeom>
          <a:noFill/>
          <a:ln>
            <a:noFill/>
          </a:ln>
        </p:spPr>
      </p:pic>
      <p:pic>
        <p:nvPicPr>
          <p:cNvPr id="63" name="Google Shape;63;p13"/>
          <p:cNvPicPr preferRelativeResize="0"/>
          <p:nvPr/>
        </p:nvPicPr>
        <p:blipFill rotWithShape="1">
          <a:blip r:embed="rId5">
            <a:alphaModFix/>
          </a:blip>
          <a:srcRect b="-2710" l="-3250" r="3250" t="2710"/>
          <a:stretch/>
        </p:blipFill>
        <p:spPr>
          <a:xfrm>
            <a:off x="2926863" y="-12"/>
            <a:ext cx="1821025" cy="1821025"/>
          </a:xfrm>
          <a:prstGeom prst="rect">
            <a:avLst/>
          </a:prstGeom>
          <a:noFill/>
          <a:ln>
            <a:noFill/>
          </a:ln>
        </p:spPr>
      </p:pic>
      <p:pic>
        <p:nvPicPr>
          <p:cNvPr id="64" name="Google Shape;64;p13"/>
          <p:cNvPicPr preferRelativeResize="0"/>
          <p:nvPr/>
        </p:nvPicPr>
        <p:blipFill>
          <a:blip r:embed="rId6">
            <a:alphaModFix/>
          </a:blip>
          <a:stretch>
            <a:fillRect/>
          </a:stretch>
        </p:blipFill>
        <p:spPr>
          <a:xfrm>
            <a:off x="6777763" y="4745902"/>
            <a:ext cx="2290091" cy="356325"/>
          </a:xfrm>
          <a:prstGeom prst="rect">
            <a:avLst/>
          </a:prstGeom>
          <a:noFill/>
          <a:ln>
            <a:noFill/>
          </a:ln>
        </p:spPr>
      </p:pic>
      <p:pic>
        <p:nvPicPr>
          <p:cNvPr id="65" name="Google Shape;65;p13"/>
          <p:cNvPicPr preferRelativeResize="0"/>
          <p:nvPr/>
        </p:nvPicPr>
        <p:blipFill>
          <a:blip r:embed="rId7">
            <a:alphaModFix/>
          </a:blip>
          <a:stretch>
            <a:fillRect/>
          </a:stretch>
        </p:blipFill>
        <p:spPr>
          <a:xfrm>
            <a:off x="6777775" y="4116825"/>
            <a:ext cx="2290075" cy="662913"/>
          </a:xfrm>
          <a:prstGeom prst="rect">
            <a:avLst/>
          </a:prstGeom>
          <a:noFill/>
          <a:ln>
            <a:noFill/>
          </a:ln>
        </p:spPr>
      </p:pic>
      <p:cxnSp>
        <p:nvCxnSpPr>
          <p:cNvPr id="66" name="Google Shape;66;p13"/>
          <p:cNvCxnSpPr/>
          <p:nvPr/>
        </p:nvCxnSpPr>
        <p:spPr>
          <a:xfrm>
            <a:off x="6797650" y="4686700"/>
            <a:ext cx="2250300" cy="168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266625" y="306775"/>
            <a:ext cx="85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Problem</a:t>
            </a:r>
            <a:r>
              <a:rPr b="1" lang="en" sz="2720"/>
              <a:t> Statement</a:t>
            </a:r>
            <a:endParaRPr b="1" sz="2720"/>
          </a:p>
        </p:txBody>
      </p:sp>
      <p:sp>
        <p:nvSpPr>
          <p:cNvPr id="72" name="Google Shape;72;p14"/>
          <p:cNvSpPr txBox="1"/>
          <p:nvPr>
            <p:ph idx="1" type="body"/>
          </p:nvPr>
        </p:nvSpPr>
        <p:spPr>
          <a:xfrm>
            <a:off x="246825" y="967725"/>
            <a:ext cx="8605200" cy="3950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Ventilator-Associated Pneumonia (VAP) </a:t>
            </a:r>
            <a:r>
              <a:rPr lang="en">
                <a:solidFill>
                  <a:srgbClr val="000000"/>
                </a:solidFill>
              </a:rPr>
              <a:t>is a common infection in critically ill patients, often linked to prolonged ventilation, increased hospital stays, and higher mortality rates. Although certain pathogens causing VAP are known, it’s unclear if each pathogen exhibits unique biomarker profiles or distinct pathophysiological traits. This project, in collaboration with </a:t>
            </a:r>
            <a:r>
              <a:rPr b="1" lang="en">
                <a:solidFill>
                  <a:srgbClr val="000000"/>
                </a:solidFill>
              </a:rPr>
              <a:t>Dr. Eric Morrell (UW Medicine)</a:t>
            </a:r>
            <a:r>
              <a:rPr lang="en">
                <a:solidFill>
                  <a:srgbClr val="000000"/>
                </a:solidFill>
              </a:rPr>
              <a:t>, aims to:  </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Identify if specific pathogens show unique biomarker signatures.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Determine if subphenotypes exist within the VAP patient cohort.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Examine how these subphenotypes relate to clinical outcomes, such as: </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Ventilator-free days</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Severity of respiratory failure</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Mortality rates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Challenges in this project</a:t>
            </a:r>
            <a:endParaRPr b="1"/>
          </a:p>
        </p:txBody>
      </p:sp>
      <p:sp>
        <p:nvSpPr>
          <p:cNvPr id="78" name="Google Shape;78;p15"/>
          <p:cNvSpPr txBox="1"/>
          <p:nvPr>
            <p:ph idx="1" type="body"/>
          </p:nvPr>
        </p:nvSpPr>
        <p:spPr>
          <a:xfrm>
            <a:off x="311700" y="1132725"/>
            <a:ext cx="8520600" cy="372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00000"/>
                </a:solidFill>
              </a:rPr>
              <a:t>Dr. Morrell, a pulmonologist and critical care physician-scientist at the University of Washington Department of Pulmonary, Critical Care, and Sleep Medicine, has identified challenges in: </a:t>
            </a:r>
            <a:endParaRPr>
              <a:solidFill>
                <a:srgbClr val="000000"/>
              </a:solidFill>
            </a:endParaRPr>
          </a:p>
          <a:p>
            <a:pPr indent="-342900" lvl="0" marL="457200" rtl="0" algn="l">
              <a:spcBef>
                <a:spcPts val="1200"/>
              </a:spcBef>
              <a:spcAft>
                <a:spcPts val="0"/>
              </a:spcAft>
              <a:buClr>
                <a:srgbClr val="000000"/>
              </a:buClr>
              <a:buSzPts val="1800"/>
              <a:buChar char="●"/>
            </a:pPr>
            <a:r>
              <a:rPr b="1" lang="en">
                <a:solidFill>
                  <a:srgbClr val="000000"/>
                </a:solidFill>
              </a:rPr>
              <a:t>Processing complex clinical data</a:t>
            </a:r>
            <a:r>
              <a:rPr lang="en">
                <a:solidFill>
                  <a:srgbClr val="000000"/>
                </a:solidFill>
              </a:rPr>
              <a:t> for analysis. </a:t>
            </a:r>
            <a:endParaRPr>
              <a:solidFill>
                <a:srgbClr val="000000"/>
              </a:solidFill>
            </a:endParaRPr>
          </a:p>
          <a:p>
            <a:pPr indent="-342900" lvl="0" marL="457200" rtl="0" algn="l">
              <a:spcBef>
                <a:spcPts val="0"/>
              </a:spcBef>
              <a:spcAft>
                <a:spcPts val="0"/>
              </a:spcAft>
              <a:buClr>
                <a:srgbClr val="000000"/>
              </a:buClr>
              <a:buSzPts val="1800"/>
              <a:buChar char="●"/>
            </a:pPr>
            <a:r>
              <a:rPr b="1" lang="en">
                <a:solidFill>
                  <a:srgbClr val="000000"/>
                </a:solidFill>
              </a:rPr>
              <a:t>Implementing statistical analysis</a:t>
            </a:r>
            <a:r>
              <a:rPr lang="en">
                <a:solidFill>
                  <a:srgbClr val="000000"/>
                </a:solidFill>
              </a:rPr>
              <a:t> required to address project aims. </a:t>
            </a:r>
            <a:endParaRPr>
              <a:solidFill>
                <a:srgbClr val="000000"/>
              </a:solidFill>
            </a:endParaRPr>
          </a:p>
          <a:p>
            <a:pPr indent="0" lvl="0" marL="0" rtl="0" algn="l">
              <a:spcBef>
                <a:spcPts val="1200"/>
              </a:spcBef>
              <a:spcAft>
                <a:spcPts val="0"/>
              </a:spcAft>
              <a:buNone/>
            </a:pPr>
            <a:r>
              <a:rPr b="1" lang="en">
                <a:solidFill>
                  <a:srgbClr val="000000"/>
                </a:solidFill>
              </a:rPr>
              <a:t>Limited training in computational/statistical methods</a:t>
            </a:r>
            <a:r>
              <a:rPr lang="en">
                <a:solidFill>
                  <a:srgbClr val="000000"/>
                </a:solidFill>
              </a:rPr>
              <a:t> makes these tasks difficult despite his expertise in critical care medicine.</a:t>
            </a:r>
            <a:endParaRPr>
              <a:solidFill>
                <a:srgbClr val="000000"/>
              </a:solidFill>
            </a:endParaRPr>
          </a:p>
          <a:p>
            <a:pPr indent="0" lvl="0" marL="0" rtl="0" algn="l">
              <a:spcBef>
                <a:spcPts val="1200"/>
              </a:spcBef>
              <a:spcAft>
                <a:spcPts val="1200"/>
              </a:spcAft>
              <a:buNone/>
            </a:pPr>
            <a:r>
              <a:rPr b="1" lang="en">
                <a:solidFill>
                  <a:srgbClr val="000000"/>
                </a:solidFill>
              </a:rPr>
              <a:t>The difficulty lies in ensuring</a:t>
            </a:r>
            <a:r>
              <a:rPr lang="en">
                <a:solidFill>
                  <a:srgbClr val="000000"/>
                </a:solidFill>
              </a:rPr>
              <a:t> </a:t>
            </a:r>
            <a:r>
              <a:rPr b="1" lang="en">
                <a:solidFill>
                  <a:srgbClr val="000000"/>
                </a:solidFill>
              </a:rPr>
              <a:t>project outcomes are both accurate and reliable</a:t>
            </a:r>
            <a:r>
              <a:rPr lang="en">
                <a:solidFill>
                  <a:srgbClr val="000000"/>
                </a:solidFill>
              </a:rPr>
              <a:t>, especially given the complexity of the data and the critical nature of the patients involved.</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Solution</a:t>
            </a:r>
            <a:endParaRPr b="1"/>
          </a:p>
        </p:txBody>
      </p:sp>
      <p:sp>
        <p:nvSpPr>
          <p:cNvPr id="84" name="Google Shape;84;p16"/>
          <p:cNvSpPr txBox="1"/>
          <p:nvPr>
            <p:ph idx="1" type="body"/>
          </p:nvPr>
        </p:nvSpPr>
        <p:spPr>
          <a:xfrm>
            <a:off x="311700" y="1057475"/>
            <a:ext cx="8520600" cy="388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000000"/>
                </a:solidFill>
              </a:rPr>
              <a:t>To support Dr. Morrell’s goals, our team will: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Develop an </a:t>
            </a:r>
            <a:r>
              <a:rPr b="1" lang="en">
                <a:solidFill>
                  <a:srgbClr val="000000"/>
                </a:solidFill>
              </a:rPr>
              <a:t>efficient, reproducible data processing pipeline</a:t>
            </a:r>
            <a:r>
              <a:rPr lang="en">
                <a:solidFill>
                  <a:srgbClr val="000000"/>
                </a:solidFill>
              </a:rPr>
              <a:t> to prepare clinical datasets.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 </a:t>
            </a:r>
            <a:r>
              <a:rPr b="1" lang="en">
                <a:solidFill>
                  <a:srgbClr val="000000"/>
                </a:solidFill>
              </a:rPr>
              <a:t>rigorous statistical analysis</a:t>
            </a:r>
            <a:r>
              <a:rPr lang="en">
                <a:solidFill>
                  <a:srgbClr val="000000"/>
                </a:solidFill>
              </a:rPr>
              <a:t> to explore biomarker signatures, VAP subphenotypes, and their impacts on patient outcomes. </a:t>
            </a:r>
            <a:endParaRPr>
              <a:solidFill>
                <a:srgbClr val="000000"/>
              </a:solidFill>
            </a:endParaRPr>
          </a:p>
          <a:p>
            <a:pPr indent="0" lvl="0" marL="45720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We will </a:t>
            </a:r>
            <a:r>
              <a:rPr b="1" lang="en">
                <a:solidFill>
                  <a:srgbClr val="000000"/>
                </a:solidFill>
              </a:rPr>
              <a:t>ensure accuracy and reliability</a:t>
            </a:r>
            <a:r>
              <a:rPr lang="en">
                <a:solidFill>
                  <a:srgbClr val="000000"/>
                </a:solidFill>
              </a:rPr>
              <a:t> by implementing validated statistical methods, performing thorough data quality checks, and maintaining clear documentation and version control.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1200"/>
              </a:spcAft>
              <a:buNone/>
            </a:pPr>
            <a:r>
              <a:rPr lang="en">
                <a:solidFill>
                  <a:srgbClr val="000000"/>
                </a:solidFill>
              </a:rPr>
              <a:t>This collaborative approach will provide Dr. Morrell with actionable insights, advancing our understanding of VAP and potentially improving care for critically ill patients.</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