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77" r:id="rId8"/>
    <p:sldId id="269" r:id="rId9"/>
    <p:sldId id="261" r:id="rId10"/>
    <p:sldId id="262" r:id="rId11"/>
    <p:sldId id="263" r:id="rId12"/>
    <p:sldId id="264" r:id="rId13"/>
    <p:sldId id="265" r:id="rId14"/>
    <p:sldId id="266" r:id="rId15"/>
    <p:sldId id="267" r:id="rId16"/>
    <p:sldId id="272" r:id="rId17"/>
    <p:sldId id="273" r:id="rId18"/>
    <p:sldId id="276" r:id="rId19"/>
    <p:sldId id="274" r:id="rId20"/>
    <p:sldId id="275" r:id="rId21"/>
    <p:sldId id="278"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CB79A2-E901-4123-AEDD-8DE191AD588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D503D2D-1AD6-42BB-B49A-CE1CCFB018A6}">
      <dgm:prSet/>
      <dgm:spPr/>
      <dgm:t>
        <a:bodyPr/>
        <a:lstStyle/>
        <a:p>
          <a:r>
            <a:rPr lang="en-IN"/>
            <a:t>json: Used for working with JSON files.</a:t>
          </a:r>
          <a:endParaRPr lang="en-US"/>
        </a:p>
      </dgm:t>
    </dgm:pt>
    <dgm:pt modelId="{FB7D719B-CAA4-4B85-9D92-A9BD6A899C0B}" type="parTrans" cxnId="{60ABC9C8-82B5-4046-8125-E921D974A2E4}">
      <dgm:prSet/>
      <dgm:spPr/>
      <dgm:t>
        <a:bodyPr/>
        <a:lstStyle/>
        <a:p>
          <a:endParaRPr lang="en-US"/>
        </a:p>
      </dgm:t>
    </dgm:pt>
    <dgm:pt modelId="{8E305ACA-C65B-4A58-9C8D-76505BB14E9A}" type="sibTrans" cxnId="{60ABC9C8-82B5-4046-8125-E921D974A2E4}">
      <dgm:prSet/>
      <dgm:spPr/>
      <dgm:t>
        <a:bodyPr/>
        <a:lstStyle/>
        <a:p>
          <a:endParaRPr lang="en-US"/>
        </a:p>
      </dgm:t>
    </dgm:pt>
    <dgm:pt modelId="{F85F186A-7BC7-4E14-852B-A80A1CF1FA28}">
      <dgm:prSet/>
      <dgm:spPr/>
      <dgm:t>
        <a:bodyPr/>
        <a:lstStyle/>
        <a:p>
          <a:r>
            <a:rPr lang="en-IN"/>
            <a:t>difflib: Utilized for finding close matches of strings.</a:t>
          </a:r>
          <a:endParaRPr lang="en-US"/>
        </a:p>
      </dgm:t>
    </dgm:pt>
    <dgm:pt modelId="{FA59F41E-28DD-4CB0-BFB3-2C288F54FC82}" type="parTrans" cxnId="{D436E01D-F693-465B-93B8-96CE381D4B7E}">
      <dgm:prSet/>
      <dgm:spPr/>
      <dgm:t>
        <a:bodyPr/>
        <a:lstStyle/>
        <a:p>
          <a:endParaRPr lang="en-US"/>
        </a:p>
      </dgm:t>
    </dgm:pt>
    <dgm:pt modelId="{D90FF134-DE6F-4384-8004-0E6032EAF414}" type="sibTrans" cxnId="{D436E01D-F693-465B-93B8-96CE381D4B7E}">
      <dgm:prSet/>
      <dgm:spPr/>
      <dgm:t>
        <a:bodyPr/>
        <a:lstStyle/>
        <a:p>
          <a:endParaRPr lang="en-US"/>
        </a:p>
      </dgm:t>
    </dgm:pt>
    <dgm:pt modelId="{A5AC7950-C212-4A95-8E59-40891EFB4CBB}">
      <dgm:prSet/>
      <dgm:spPr/>
      <dgm:t>
        <a:bodyPr/>
        <a:lstStyle/>
        <a:p>
          <a:r>
            <a:rPr lang="en-IN"/>
            <a:t>numpy: Employed for numerical operations.</a:t>
          </a:r>
          <a:endParaRPr lang="en-US"/>
        </a:p>
      </dgm:t>
    </dgm:pt>
    <dgm:pt modelId="{496D95E4-F381-4D7C-B493-40B54ADB010C}" type="parTrans" cxnId="{9FBDF5B6-A6FE-42B1-9DE5-DD555E7C603F}">
      <dgm:prSet/>
      <dgm:spPr/>
      <dgm:t>
        <a:bodyPr/>
        <a:lstStyle/>
        <a:p>
          <a:endParaRPr lang="en-US"/>
        </a:p>
      </dgm:t>
    </dgm:pt>
    <dgm:pt modelId="{35BE154C-D634-4EAF-B8DF-C4400A95CDC0}" type="sibTrans" cxnId="{9FBDF5B6-A6FE-42B1-9DE5-DD555E7C603F}">
      <dgm:prSet/>
      <dgm:spPr/>
      <dgm:t>
        <a:bodyPr/>
        <a:lstStyle/>
        <a:p>
          <a:endParaRPr lang="en-US"/>
        </a:p>
      </dgm:t>
    </dgm:pt>
    <dgm:pt modelId="{0B8CF64E-9F5D-4239-A060-52332757DDB4}">
      <dgm:prSet/>
      <dgm:spPr/>
      <dgm:t>
        <a:bodyPr/>
        <a:lstStyle/>
        <a:p>
          <a:r>
            <a:rPr lang="en-IN"/>
            <a:t>nltk: Utilized for natural language processing tasks such as tokenization and lemmatization.</a:t>
          </a:r>
          <a:endParaRPr lang="en-US"/>
        </a:p>
      </dgm:t>
    </dgm:pt>
    <dgm:pt modelId="{564B03BC-BB3A-4EA8-99C4-D3446A7A7FD2}" type="parTrans" cxnId="{2EE0E747-9643-4E28-97DF-386E4B74459D}">
      <dgm:prSet/>
      <dgm:spPr/>
      <dgm:t>
        <a:bodyPr/>
        <a:lstStyle/>
        <a:p>
          <a:endParaRPr lang="en-US"/>
        </a:p>
      </dgm:t>
    </dgm:pt>
    <dgm:pt modelId="{4B1BF8F6-0995-4589-AF9C-37EDC385ED9E}" type="sibTrans" cxnId="{2EE0E747-9643-4E28-97DF-386E4B74459D}">
      <dgm:prSet/>
      <dgm:spPr/>
      <dgm:t>
        <a:bodyPr/>
        <a:lstStyle/>
        <a:p>
          <a:endParaRPr lang="en-US"/>
        </a:p>
      </dgm:t>
    </dgm:pt>
    <dgm:pt modelId="{B54CBB29-C61A-4A5D-A001-8F80EAC23B65}">
      <dgm:prSet/>
      <dgm:spPr/>
      <dgm:t>
        <a:bodyPr/>
        <a:lstStyle/>
        <a:p>
          <a:r>
            <a:rPr lang="en-IN"/>
            <a:t>string: Used for string manipulation operations.</a:t>
          </a:r>
          <a:endParaRPr lang="en-US"/>
        </a:p>
      </dgm:t>
    </dgm:pt>
    <dgm:pt modelId="{76A7E62E-06CC-48DB-9B00-143343D434FD}" type="parTrans" cxnId="{8BE3BC15-7BD9-4B2D-9B05-4221E9F46DB0}">
      <dgm:prSet/>
      <dgm:spPr/>
      <dgm:t>
        <a:bodyPr/>
        <a:lstStyle/>
        <a:p>
          <a:endParaRPr lang="en-US"/>
        </a:p>
      </dgm:t>
    </dgm:pt>
    <dgm:pt modelId="{2E4CA614-C20C-4F7C-90B8-483D972566F6}" type="sibTrans" cxnId="{8BE3BC15-7BD9-4B2D-9B05-4221E9F46DB0}">
      <dgm:prSet/>
      <dgm:spPr/>
      <dgm:t>
        <a:bodyPr/>
        <a:lstStyle/>
        <a:p>
          <a:endParaRPr lang="en-US"/>
        </a:p>
      </dgm:t>
    </dgm:pt>
    <dgm:pt modelId="{5F180DE7-24A2-4AE2-9593-D42BEEC80DAE}">
      <dgm:prSet/>
      <dgm:spPr/>
      <dgm:t>
        <a:bodyPr/>
        <a:lstStyle/>
        <a:p>
          <a:r>
            <a:rPr lang="en-IN"/>
            <a:t>random: Employed for generating random numbers and choices.</a:t>
          </a:r>
          <a:endParaRPr lang="en-US"/>
        </a:p>
      </dgm:t>
    </dgm:pt>
    <dgm:pt modelId="{7DDB6E0B-4853-4FA6-8CE5-EEDB04EF32F4}" type="parTrans" cxnId="{6A4871B8-46A5-4373-820C-14603DBC659F}">
      <dgm:prSet/>
      <dgm:spPr/>
      <dgm:t>
        <a:bodyPr/>
        <a:lstStyle/>
        <a:p>
          <a:endParaRPr lang="en-US"/>
        </a:p>
      </dgm:t>
    </dgm:pt>
    <dgm:pt modelId="{BAAA69E7-DAF9-4659-A6A4-5CD1F65B7820}" type="sibTrans" cxnId="{6A4871B8-46A5-4373-820C-14603DBC659F}">
      <dgm:prSet/>
      <dgm:spPr/>
      <dgm:t>
        <a:bodyPr/>
        <a:lstStyle/>
        <a:p>
          <a:endParaRPr lang="en-US"/>
        </a:p>
      </dgm:t>
    </dgm:pt>
    <dgm:pt modelId="{B4C5CC5E-1E4A-4624-BE54-DA9F1C88D0DF}">
      <dgm:prSet/>
      <dgm:spPr/>
      <dgm:t>
        <a:bodyPr/>
        <a:lstStyle/>
        <a:p>
          <a:r>
            <a:rPr lang="en-IN"/>
            <a:t>sklearn: Used for TF-IDF vectorization and cosine similarity calculations.</a:t>
          </a:r>
          <a:endParaRPr lang="en-US"/>
        </a:p>
      </dgm:t>
    </dgm:pt>
    <dgm:pt modelId="{C078567D-7653-4D5F-91E1-E4AD413BC2D2}" type="parTrans" cxnId="{6DB32FF5-387D-4D3C-8DCE-4C363FB8095B}">
      <dgm:prSet/>
      <dgm:spPr/>
      <dgm:t>
        <a:bodyPr/>
        <a:lstStyle/>
        <a:p>
          <a:endParaRPr lang="en-US"/>
        </a:p>
      </dgm:t>
    </dgm:pt>
    <dgm:pt modelId="{02AF8027-4FB0-45B8-A988-8C2ADA40F267}" type="sibTrans" cxnId="{6DB32FF5-387D-4D3C-8DCE-4C363FB8095B}">
      <dgm:prSet/>
      <dgm:spPr/>
      <dgm:t>
        <a:bodyPr/>
        <a:lstStyle/>
        <a:p>
          <a:endParaRPr lang="en-US"/>
        </a:p>
      </dgm:t>
    </dgm:pt>
    <dgm:pt modelId="{EA5811BB-C1A9-4FB5-8A39-482F0CCBD801}">
      <dgm:prSet/>
      <dgm:spPr/>
      <dgm:t>
        <a:bodyPr/>
        <a:lstStyle/>
        <a:p>
          <a:r>
            <a:rPr lang="en-IN"/>
            <a:t>warnings: Utilized for handling warnings.</a:t>
          </a:r>
          <a:endParaRPr lang="en-US"/>
        </a:p>
      </dgm:t>
    </dgm:pt>
    <dgm:pt modelId="{5EE70604-559B-4A6A-998A-9D795CD604D6}" type="parTrans" cxnId="{CFA4835B-301F-418D-9286-6726C5D7970A}">
      <dgm:prSet/>
      <dgm:spPr/>
      <dgm:t>
        <a:bodyPr/>
        <a:lstStyle/>
        <a:p>
          <a:endParaRPr lang="en-US"/>
        </a:p>
      </dgm:t>
    </dgm:pt>
    <dgm:pt modelId="{7FEC39F6-656C-4306-A619-5D66E7D36C76}" type="sibTrans" cxnId="{CFA4835B-301F-418D-9286-6726C5D7970A}">
      <dgm:prSet/>
      <dgm:spPr/>
      <dgm:t>
        <a:bodyPr/>
        <a:lstStyle/>
        <a:p>
          <a:endParaRPr lang="en-US"/>
        </a:p>
      </dgm:t>
    </dgm:pt>
    <dgm:pt modelId="{A11ED005-9984-428F-A744-9BC2FB378F1A}">
      <dgm:prSet/>
      <dgm:spPr/>
      <dgm:t>
        <a:bodyPr/>
        <a:lstStyle/>
        <a:p>
          <a:r>
            <a:rPr lang="en-IN"/>
            <a:t>os: Employed for interacting with the operating system.</a:t>
          </a:r>
          <a:endParaRPr lang="en-US"/>
        </a:p>
      </dgm:t>
    </dgm:pt>
    <dgm:pt modelId="{43F2F0A6-B94C-4993-9E68-C609D2072E2D}" type="parTrans" cxnId="{5689320B-08E6-4EEC-B338-0D39F2DD09A0}">
      <dgm:prSet/>
      <dgm:spPr/>
      <dgm:t>
        <a:bodyPr/>
        <a:lstStyle/>
        <a:p>
          <a:endParaRPr lang="en-US"/>
        </a:p>
      </dgm:t>
    </dgm:pt>
    <dgm:pt modelId="{E2CC32E3-BC64-4474-AFFB-17646BBDFA9E}" type="sibTrans" cxnId="{5689320B-08E6-4EEC-B338-0D39F2DD09A0}">
      <dgm:prSet/>
      <dgm:spPr/>
      <dgm:t>
        <a:bodyPr/>
        <a:lstStyle/>
        <a:p>
          <a:endParaRPr lang="en-US"/>
        </a:p>
      </dgm:t>
    </dgm:pt>
    <dgm:pt modelId="{D6409CBF-34B1-4636-A6E2-497D618D1249}">
      <dgm:prSet/>
      <dgm:spPr/>
      <dgm:t>
        <a:bodyPr/>
        <a:lstStyle/>
        <a:p>
          <a:r>
            <a:rPr lang="en-IN"/>
            <a:t>tkinter: Utilized for creating GUI applications.</a:t>
          </a:r>
          <a:endParaRPr lang="en-US"/>
        </a:p>
      </dgm:t>
    </dgm:pt>
    <dgm:pt modelId="{9D6CF865-8ACC-4F9B-8BA0-6991D65EAE27}" type="parTrans" cxnId="{8A6E9C16-922D-41F2-83C5-4324703262F5}">
      <dgm:prSet/>
      <dgm:spPr/>
      <dgm:t>
        <a:bodyPr/>
        <a:lstStyle/>
        <a:p>
          <a:endParaRPr lang="en-US"/>
        </a:p>
      </dgm:t>
    </dgm:pt>
    <dgm:pt modelId="{FD50AA75-1E59-4722-BBD8-536C3BF3AFF1}" type="sibTrans" cxnId="{8A6E9C16-922D-41F2-83C5-4324703262F5}">
      <dgm:prSet/>
      <dgm:spPr/>
      <dgm:t>
        <a:bodyPr/>
        <a:lstStyle/>
        <a:p>
          <a:endParaRPr lang="en-US"/>
        </a:p>
      </dgm:t>
    </dgm:pt>
    <dgm:pt modelId="{0D0BE9E6-B093-479A-B0CA-1777C4DFA73E}">
      <dgm:prSet/>
      <dgm:spPr/>
      <dgm:t>
        <a:bodyPr/>
        <a:lstStyle/>
        <a:p>
          <a:r>
            <a:rPr lang="en-IN"/>
            <a:t>streamlit: Used for creating web-based interactive applications.</a:t>
          </a:r>
          <a:endParaRPr lang="en-US"/>
        </a:p>
      </dgm:t>
    </dgm:pt>
    <dgm:pt modelId="{4D0FFA37-8666-41C7-8E9E-A35D97B902ED}" type="parTrans" cxnId="{6D65FFA0-9385-4E79-9783-FC42CFF8E7E2}">
      <dgm:prSet/>
      <dgm:spPr/>
      <dgm:t>
        <a:bodyPr/>
        <a:lstStyle/>
        <a:p>
          <a:endParaRPr lang="en-US"/>
        </a:p>
      </dgm:t>
    </dgm:pt>
    <dgm:pt modelId="{A802E040-A14B-4640-8789-D0C1A18D3F4F}" type="sibTrans" cxnId="{6D65FFA0-9385-4E79-9783-FC42CFF8E7E2}">
      <dgm:prSet/>
      <dgm:spPr/>
      <dgm:t>
        <a:bodyPr/>
        <a:lstStyle/>
        <a:p>
          <a:endParaRPr lang="en-US"/>
        </a:p>
      </dgm:t>
    </dgm:pt>
    <dgm:pt modelId="{9F36F0E6-A785-439C-A966-FEE7DC917ABC}">
      <dgm:prSet/>
      <dgm:spPr/>
      <dgm:t>
        <a:bodyPr/>
        <a:lstStyle/>
        <a:p>
          <a:r>
            <a:rPr lang="en-IN"/>
            <a:t>pyttsx3: Employed for text-to-speech conversion.</a:t>
          </a:r>
          <a:endParaRPr lang="en-US"/>
        </a:p>
      </dgm:t>
    </dgm:pt>
    <dgm:pt modelId="{5705A979-D9CC-4CBB-BF60-F174966C34C7}" type="parTrans" cxnId="{EA3FACDC-9580-4383-83F4-88E0B34F9D12}">
      <dgm:prSet/>
      <dgm:spPr/>
      <dgm:t>
        <a:bodyPr/>
        <a:lstStyle/>
        <a:p>
          <a:endParaRPr lang="en-US"/>
        </a:p>
      </dgm:t>
    </dgm:pt>
    <dgm:pt modelId="{ACCD1354-CF85-4A2F-9224-6F808EEF70A2}" type="sibTrans" cxnId="{EA3FACDC-9580-4383-83F4-88E0B34F9D12}">
      <dgm:prSet/>
      <dgm:spPr/>
      <dgm:t>
        <a:bodyPr/>
        <a:lstStyle/>
        <a:p>
          <a:endParaRPr lang="en-US"/>
        </a:p>
      </dgm:t>
    </dgm:pt>
    <dgm:pt modelId="{0F6717B7-EB69-42AC-9ABA-190CD6F930EF}">
      <dgm:prSet/>
      <dgm:spPr/>
      <dgm:t>
        <a:bodyPr/>
        <a:lstStyle/>
        <a:p>
          <a:r>
            <a:rPr lang="en-IN"/>
            <a:t>speech_recognition: Utilized for speech recognition functionality.</a:t>
          </a:r>
          <a:endParaRPr lang="en-US"/>
        </a:p>
      </dgm:t>
    </dgm:pt>
    <dgm:pt modelId="{EBFA638A-2F40-465C-B10A-D6317941AB59}" type="parTrans" cxnId="{B1510500-EDA0-4948-BC08-76175DE73B18}">
      <dgm:prSet/>
      <dgm:spPr/>
      <dgm:t>
        <a:bodyPr/>
        <a:lstStyle/>
        <a:p>
          <a:endParaRPr lang="en-US"/>
        </a:p>
      </dgm:t>
    </dgm:pt>
    <dgm:pt modelId="{07523FCB-EF72-49E0-A850-2D3F1CCBBFF0}" type="sibTrans" cxnId="{B1510500-EDA0-4948-BC08-76175DE73B18}">
      <dgm:prSet/>
      <dgm:spPr/>
      <dgm:t>
        <a:bodyPr/>
        <a:lstStyle/>
        <a:p>
          <a:endParaRPr lang="en-US"/>
        </a:p>
      </dgm:t>
    </dgm:pt>
    <dgm:pt modelId="{E5D6D595-C202-40B2-82D2-30E55B721B11}">
      <dgm:prSet/>
      <dgm:spPr/>
      <dgm:t>
        <a:bodyPr/>
        <a:lstStyle/>
        <a:p>
          <a:r>
            <a:rPr lang="en-IN"/>
            <a:t>pyaudio: Employed for audio input/output operations.</a:t>
          </a:r>
          <a:endParaRPr lang="en-US"/>
        </a:p>
      </dgm:t>
    </dgm:pt>
    <dgm:pt modelId="{C7DA55C7-B8B7-4E50-ADB3-478A76AF40DF}" type="parTrans" cxnId="{2F8F5837-317E-4ECA-92CF-4A33E8697868}">
      <dgm:prSet/>
      <dgm:spPr/>
      <dgm:t>
        <a:bodyPr/>
        <a:lstStyle/>
        <a:p>
          <a:endParaRPr lang="en-US"/>
        </a:p>
      </dgm:t>
    </dgm:pt>
    <dgm:pt modelId="{000BA5CC-0507-407A-8755-1B881FA17B97}" type="sibTrans" cxnId="{2F8F5837-317E-4ECA-92CF-4A33E8697868}">
      <dgm:prSet/>
      <dgm:spPr/>
      <dgm:t>
        <a:bodyPr/>
        <a:lstStyle/>
        <a:p>
          <a:endParaRPr lang="en-US"/>
        </a:p>
      </dgm:t>
    </dgm:pt>
    <dgm:pt modelId="{05C0731B-3CAD-41FC-8D29-0080E00F6F26}" type="pres">
      <dgm:prSet presAssocID="{4ACB79A2-E901-4123-AEDD-8DE191AD5885}" presName="linear" presStyleCnt="0">
        <dgm:presLayoutVars>
          <dgm:animLvl val="lvl"/>
          <dgm:resizeHandles val="exact"/>
        </dgm:presLayoutVars>
      </dgm:prSet>
      <dgm:spPr/>
    </dgm:pt>
    <dgm:pt modelId="{2982455D-2B5D-484A-930A-F061F28CF131}" type="pres">
      <dgm:prSet presAssocID="{3D503D2D-1AD6-42BB-B49A-CE1CCFB018A6}" presName="parentText" presStyleLbl="node1" presStyleIdx="0" presStyleCnt="14">
        <dgm:presLayoutVars>
          <dgm:chMax val="0"/>
          <dgm:bulletEnabled val="1"/>
        </dgm:presLayoutVars>
      </dgm:prSet>
      <dgm:spPr/>
    </dgm:pt>
    <dgm:pt modelId="{A153DB8A-5BE5-4D33-93C5-757FB716601A}" type="pres">
      <dgm:prSet presAssocID="{8E305ACA-C65B-4A58-9C8D-76505BB14E9A}" presName="spacer" presStyleCnt="0"/>
      <dgm:spPr/>
    </dgm:pt>
    <dgm:pt modelId="{D06E6328-9AD2-4372-AB07-6FBD5216CC2C}" type="pres">
      <dgm:prSet presAssocID="{F85F186A-7BC7-4E14-852B-A80A1CF1FA28}" presName="parentText" presStyleLbl="node1" presStyleIdx="1" presStyleCnt="14">
        <dgm:presLayoutVars>
          <dgm:chMax val="0"/>
          <dgm:bulletEnabled val="1"/>
        </dgm:presLayoutVars>
      </dgm:prSet>
      <dgm:spPr/>
    </dgm:pt>
    <dgm:pt modelId="{CAB7C191-122B-4AC3-B15F-28B8177E3DB3}" type="pres">
      <dgm:prSet presAssocID="{D90FF134-DE6F-4384-8004-0E6032EAF414}" presName="spacer" presStyleCnt="0"/>
      <dgm:spPr/>
    </dgm:pt>
    <dgm:pt modelId="{7AD6AD10-0C87-4F15-9363-31A9CBCA9D5B}" type="pres">
      <dgm:prSet presAssocID="{A5AC7950-C212-4A95-8E59-40891EFB4CBB}" presName="parentText" presStyleLbl="node1" presStyleIdx="2" presStyleCnt="14">
        <dgm:presLayoutVars>
          <dgm:chMax val="0"/>
          <dgm:bulletEnabled val="1"/>
        </dgm:presLayoutVars>
      </dgm:prSet>
      <dgm:spPr/>
    </dgm:pt>
    <dgm:pt modelId="{3E1E8947-5FBC-482E-8D1C-4A5478FA1BD8}" type="pres">
      <dgm:prSet presAssocID="{35BE154C-D634-4EAF-B8DF-C4400A95CDC0}" presName="spacer" presStyleCnt="0"/>
      <dgm:spPr/>
    </dgm:pt>
    <dgm:pt modelId="{D0EC0B1A-A8B1-4453-8BE0-E398BC6899C6}" type="pres">
      <dgm:prSet presAssocID="{0B8CF64E-9F5D-4239-A060-52332757DDB4}" presName="parentText" presStyleLbl="node1" presStyleIdx="3" presStyleCnt="14">
        <dgm:presLayoutVars>
          <dgm:chMax val="0"/>
          <dgm:bulletEnabled val="1"/>
        </dgm:presLayoutVars>
      </dgm:prSet>
      <dgm:spPr/>
    </dgm:pt>
    <dgm:pt modelId="{790A1C3A-298F-4BD0-9307-3053C89CECAA}" type="pres">
      <dgm:prSet presAssocID="{4B1BF8F6-0995-4589-AF9C-37EDC385ED9E}" presName="spacer" presStyleCnt="0"/>
      <dgm:spPr/>
    </dgm:pt>
    <dgm:pt modelId="{AA74171B-93BC-41C0-B0E4-0C9F90D8DDB5}" type="pres">
      <dgm:prSet presAssocID="{B54CBB29-C61A-4A5D-A001-8F80EAC23B65}" presName="parentText" presStyleLbl="node1" presStyleIdx="4" presStyleCnt="14">
        <dgm:presLayoutVars>
          <dgm:chMax val="0"/>
          <dgm:bulletEnabled val="1"/>
        </dgm:presLayoutVars>
      </dgm:prSet>
      <dgm:spPr/>
    </dgm:pt>
    <dgm:pt modelId="{4F48BD6A-792C-4EA9-9975-6885058135A4}" type="pres">
      <dgm:prSet presAssocID="{2E4CA614-C20C-4F7C-90B8-483D972566F6}" presName="spacer" presStyleCnt="0"/>
      <dgm:spPr/>
    </dgm:pt>
    <dgm:pt modelId="{A35676E1-6206-445F-93D4-8E632F7D0D13}" type="pres">
      <dgm:prSet presAssocID="{5F180DE7-24A2-4AE2-9593-D42BEEC80DAE}" presName="parentText" presStyleLbl="node1" presStyleIdx="5" presStyleCnt="14">
        <dgm:presLayoutVars>
          <dgm:chMax val="0"/>
          <dgm:bulletEnabled val="1"/>
        </dgm:presLayoutVars>
      </dgm:prSet>
      <dgm:spPr/>
    </dgm:pt>
    <dgm:pt modelId="{1101DF03-ED3E-4371-9A79-28285E6DBFC3}" type="pres">
      <dgm:prSet presAssocID="{BAAA69E7-DAF9-4659-A6A4-5CD1F65B7820}" presName="spacer" presStyleCnt="0"/>
      <dgm:spPr/>
    </dgm:pt>
    <dgm:pt modelId="{3FF0271E-8997-40CC-A152-406A51736F8B}" type="pres">
      <dgm:prSet presAssocID="{B4C5CC5E-1E4A-4624-BE54-DA9F1C88D0DF}" presName="parentText" presStyleLbl="node1" presStyleIdx="6" presStyleCnt="14">
        <dgm:presLayoutVars>
          <dgm:chMax val="0"/>
          <dgm:bulletEnabled val="1"/>
        </dgm:presLayoutVars>
      </dgm:prSet>
      <dgm:spPr/>
    </dgm:pt>
    <dgm:pt modelId="{26599579-C300-4591-878F-74CE688D7946}" type="pres">
      <dgm:prSet presAssocID="{02AF8027-4FB0-45B8-A988-8C2ADA40F267}" presName="spacer" presStyleCnt="0"/>
      <dgm:spPr/>
    </dgm:pt>
    <dgm:pt modelId="{3EB7ACB2-C117-462B-AC76-EB1617A08713}" type="pres">
      <dgm:prSet presAssocID="{EA5811BB-C1A9-4FB5-8A39-482F0CCBD801}" presName="parentText" presStyleLbl="node1" presStyleIdx="7" presStyleCnt="14">
        <dgm:presLayoutVars>
          <dgm:chMax val="0"/>
          <dgm:bulletEnabled val="1"/>
        </dgm:presLayoutVars>
      </dgm:prSet>
      <dgm:spPr/>
    </dgm:pt>
    <dgm:pt modelId="{25F0B0C4-E804-47D1-8BCB-B2B79F4C742D}" type="pres">
      <dgm:prSet presAssocID="{7FEC39F6-656C-4306-A619-5D66E7D36C76}" presName="spacer" presStyleCnt="0"/>
      <dgm:spPr/>
    </dgm:pt>
    <dgm:pt modelId="{0F88CD70-D638-4799-B736-2BA1406B7067}" type="pres">
      <dgm:prSet presAssocID="{A11ED005-9984-428F-A744-9BC2FB378F1A}" presName="parentText" presStyleLbl="node1" presStyleIdx="8" presStyleCnt="14">
        <dgm:presLayoutVars>
          <dgm:chMax val="0"/>
          <dgm:bulletEnabled val="1"/>
        </dgm:presLayoutVars>
      </dgm:prSet>
      <dgm:spPr/>
    </dgm:pt>
    <dgm:pt modelId="{B8FBAE31-B408-4A74-A3F1-467414BEFA64}" type="pres">
      <dgm:prSet presAssocID="{E2CC32E3-BC64-4474-AFFB-17646BBDFA9E}" presName="spacer" presStyleCnt="0"/>
      <dgm:spPr/>
    </dgm:pt>
    <dgm:pt modelId="{EDC6D6D5-E538-4AAD-8E5B-F471B7C9A9C0}" type="pres">
      <dgm:prSet presAssocID="{D6409CBF-34B1-4636-A6E2-497D618D1249}" presName="parentText" presStyleLbl="node1" presStyleIdx="9" presStyleCnt="14">
        <dgm:presLayoutVars>
          <dgm:chMax val="0"/>
          <dgm:bulletEnabled val="1"/>
        </dgm:presLayoutVars>
      </dgm:prSet>
      <dgm:spPr/>
    </dgm:pt>
    <dgm:pt modelId="{D1E7CCAA-783B-4456-9B78-97D3827673D0}" type="pres">
      <dgm:prSet presAssocID="{FD50AA75-1E59-4722-BBD8-536C3BF3AFF1}" presName="spacer" presStyleCnt="0"/>
      <dgm:spPr/>
    </dgm:pt>
    <dgm:pt modelId="{CBAD0DDF-8E8A-4A0C-893F-315D33934274}" type="pres">
      <dgm:prSet presAssocID="{0D0BE9E6-B093-479A-B0CA-1777C4DFA73E}" presName="parentText" presStyleLbl="node1" presStyleIdx="10" presStyleCnt="14">
        <dgm:presLayoutVars>
          <dgm:chMax val="0"/>
          <dgm:bulletEnabled val="1"/>
        </dgm:presLayoutVars>
      </dgm:prSet>
      <dgm:spPr/>
    </dgm:pt>
    <dgm:pt modelId="{B96BD8C2-1552-4E55-8ED6-63DEB0439B9B}" type="pres">
      <dgm:prSet presAssocID="{A802E040-A14B-4640-8789-D0C1A18D3F4F}" presName="spacer" presStyleCnt="0"/>
      <dgm:spPr/>
    </dgm:pt>
    <dgm:pt modelId="{9F6CD1B4-8866-42B0-B7E1-6F76E6218E1D}" type="pres">
      <dgm:prSet presAssocID="{9F36F0E6-A785-439C-A966-FEE7DC917ABC}" presName="parentText" presStyleLbl="node1" presStyleIdx="11" presStyleCnt="14">
        <dgm:presLayoutVars>
          <dgm:chMax val="0"/>
          <dgm:bulletEnabled val="1"/>
        </dgm:presLayoutVars>
      </dgm:prSet>
      <dgm:spPr/>
    </dgm:pt>
    <dgm:pt modelId="{1F136797-FB02-4EAD-A621-5341435181F9}" type="pres">
      <dgm:prSet presAssocID="{ACCD1354-CF85-4A2F-9224-6F808EEF70A2}" presName="spacer" presStyleCnt="0"/>
      <dgm:spPr/>
    </dgm:pt>
    <dgm:pt modelId="{48410231-E726-4268-967D-0CD8BDA3E69D}" type="pres">
      <dgm:prSet presAssocID="{0F6717B7-EB69-42AC-9ABA-190CD6F930EF}" presName="parentText" presStyleLbl="node1" presStyleIdx="12" presStyleCnt="14">
        <dgm:presLayoutVars>
          <dgm:chMax val="0"/>
          <dgm:bulletEnabled val="1"/>
        </dgm:presLayoutVars>
      </dgm:prSet>
      <dgm:spPr/>
    </dgm:pt>
    <dgm:pt modelId="{04905FA5-76EF-4233-A1BB-DE48827177CF}" type="pres">
      <dgm:prSet presAssocID="{07523FCB-EF72-49E0-A850-2D3F1CCBBFF0}" presName="spacer" presStyleCnt="0"/>
      <dgm:spPr/>
    </dgm:pt>
    <dgm:pt modelId="{E6F051A5-7E6E-4D04-8DE1-6B9F13291DFE}" type="pres">
      <dgm:prSet presAssocID="{E5D6D595-C202-40B2-82D2-30E55B721B11}" presName="parentText" presStyleLbl="node1" presStyleIdx="13" presStyleCnt="14">
        <dgm:presLayoutVars>
          <dgm:chMax val="0"/>
          <dgm:bulletEnabled val="1"/>
        </dgm:presLayoutVars>
      </dgm:prSet>
      <dgm:spPr/>
    </dgm:pt>
  </dgm:ptLst>
  <dgm:cxnLst>
    <dgm:cxn modelId="{B1510500-EDA0-4948-BC08-76175DE73B18}" srcId="{4ACB79A2-E901-4123-AEDD-8DE191AD5885}" destId="{0F6717B7-EB69-42AC-9ABA-190CD6F930EF}" srcOrd="12" destOrd="0" parTransId="{EBFA638A-2F40-465C-B10A-D6317941AB59}" sibTransId="{07523FCB-EF72-49E0-A850-2D3F1CCBBFF0}"/>
    <dgm:cxn modelId="{31A1CA01-F7E1-4866-BA41-6EE28AE29FDB}" type="presOf" srcId="{EA5811BB-C1A9-4FB5-8A39-482F0CCBD801}" destId="{3EB7ACB2-C117-462B-AC76-EB1617A08713}" srcOrd="0" destOrd="0" presId="urn:microsoft.com/office/officeart/2005/8/layout/vList2"/>
    <dgm:cxn modelId="{5689320B-08E6-4EEC-B338-0D39F2DD09A0}" srcId="{4ACB79A2-E901-4123-AEDD-8DE191AD5885}" destId="{A11ED005-9984-428F-A744-9BC2FB378F1A}" srcOrd="8" destOrd="0" parTransId="{43F2F0A6-B94C-4993-9E68-C609D2072E2D}" sibTransId="{E2CC32E3-BC64-4474-AFFB-17646BBDFA9E}"/>
    <dgm:cxn modelId="{8BE3BC15-7BD9-4B2D-9B05-4221E9F46DB0}" srcId="{4ACB79A2-E901-4123-AEDD-8DE191AD5885}" destId="{B54CBB29-C61A-4A5D-A001-8F80EAC23B65}" srcOrd="4" destOrd="0" parTransId="{76A7E62E-06CC-48DB-9B00-143343D434FD}" sibTransId="{2E4CA614-C20C-4F7C-90B8-483D972566F6}"/>
    <dgm:cxn modelId="{8A6E9C16-922D-41F2-83C5-4324703262F5}" srcId="{4ACB79A2-E901-4123-AEDD-8DE191AD5885}" destId="{D6409CBF-34B1-4636-A6E2-497D618D1249}" srcOrd="9" destOrd="0" parTransId="{9D6CF865-8ACC-4F9B-8BA0-6991D65EAE27}" sibTransId="{FD50AA75-1E59-4722-BBD8-536C3BF3AFF1}"/>
    <dgm:cxn modelId="{D436E01D-F693-465B-93B8-96CE381D4B7E}" srcId="{4ACB79A2-E901-4123-AEDD-8DE191AD5885}" destId="{F85F186A-7BC7-4E14-852B-A80A1CF1FA28}" srcOrd="1" destOrd="0" parTransId="{FA59F41E-28DD-4CB0-BFB3-2C288F54FC82}" sibTransId="{D90FF134-DE6F-4384-8004-0E6032EAF414}"/>
    <dgm:cxn modelId="{880B3929-1EB8-4BFF-BF99-A0B698BF8064}" type="presOf" srcId="{4ACB79A2-E901-4123-AEDD-8DE191AD5885}" destId="{05C0731B-3CAD-41FC-8D29-0080E00F6F26}" srcOrd="0" destOrd="0" presId="urn:microsoft.com/office/officeart/2005/8/layout/vList2"/>
    <dgm:cxn modelId="{2289322D-78EF-4EE1-9A62-6CA356F19668}" type="presOf" srcId="{B4C5CC5E-1E4A-4624-BE54-DA9F1C88D0DF}" destId="{3FF0271E-8997-40CC-A152-406A51736F8B}" srcOrd="0" destOrd="0" presId="urn:microsoft.com/office/officeart/2005/8/layout/vList2"/>
    <dgm:cxn modelId="{2F8F5837-317E-4ECA-92CF-4A33E8697868}" srcId="{4ACB79A2-E901-4123-AEDD-8DE191AD5885}" destId="{E5D6D595-C202-40B2-82D2-30E55B721B11}" srcOrd="13" destOrd="0" parTransId="{C7DA55C7-B8B7-4E50-ADB3-478A76AF40DF}" sibTransId="{000BA5CC-0507-407A-8755-1B881FA17B97}"/>
    <dgm:cxn modelId="{25DF9838-3A33-4292-BE4B-7CEE5D9DDF74}" type="presOf" srcId="{0F6717B7-EB69-42AC-9ABA-190CD6F930EF}" destId="{48410231-E726-4268-967D-0CD8BDA3E69D}" srcOrd="0" destOrd="0" presId="urn:microsoft.com/office/officeart/2005/8/layout/vList2"/>
    <dgm:cxn modelId="{CFA4835B-301F-418D-9286-6726C5D7970A}" srcId="{4ACB79A2-E901-4123-AEDD-8DE191AD5885}" destId="{EA5811BB-C1A9-4FB5-8A39-482F0CCBD801}" srcOrd="7" destOrd="0" parTransId="{5EE70604-559B-4A6A-998A-9D795CD604D6}" sibTransId="{7FEC39F6-656C-4306-A619-5D66E7D36C76}"/>
    <dgm:cxn modelId="{182AD361-600A-43E4-9F99-C281FC5CE428}" type="presOf" srcId="{A5AC7950-C212-4A95-8E59-40891EFB4CBB}" destId="{7AD6AD10-0C87-4F15-9363-31A9CBCA9D5B}" srcOrd="0" destOrd="0" presId="urn:microsoft.com/office/officeart/2005/8/layout/vList2"/>
    <dgm:cxn modelId="{D015ED65-A7B7-44B0-8F9F-8F9E08BA862C}" type="presOf" srcId="{A11ED005-9984-428F-A744-9BC2FB378F1A}" destId="{0F88CD70-D638-4799-B736-2BA1406B7067}" srcOrd="0" destOrd="0" presId="urn:microsoft.com/office/officeart/2005/8/layout/vList2"/>
    <dgm:cxn modelId="{2EE0E747-9643-4E28-97DF-386E4B74459D}" srcId="{4ACB79A2-E901-4123-AEDD-8DE191AD5885}" destId="{0B8CF64E-9F5D-4239-A060-52332757DDB4}" srcOrd="3" destOrd="0" parTransId="{564B03BC-BB3A-4EA8-99C4-D3446A7A7FD2}" sibTransId="{4B1BF8F6-0995-4589-AF9C-37EDC385ED9E}"/>
    <dgm:cxn modelId="{6EE4444B-2E20-4EA1-BF20-AA94AAFA0931}" type="presOf" srcId="{D6409CBF-34B1-4636-A6E2-497D618D1249}" destId="{EDC6D6D5-E538-4AAD-8E5B-F471B7C9A9C0}" srcOrd="0" destOrd="0" presId="urn:microsoft.com/office/officeart/2005/8/layout/vList2"/>
    <dgm:cxn modelId="{9AC14F71-720C-451C-9C25-ADDE42161EBD}" type="presOf" srcId="{F85F186A-7BC7-4E14-852B-A80A1CF1FA28}" destId="{D06E6328-9AD2-4372-AB07-6FBD5216CC2C}" srcOrd="0" destOrd="0" presId="urn:microsoft.com/office/officeart/2005/8/layout/vList2"/>
    <dgm:cxn modelId="{30B0A555-13D9-4EC5-9412-314D022E05EA}" type="presOf" srcId="{5F180DE7-24A2-4AE2-9593-D42BEEC80DAE}" destId="{A35676E1-6206-445F-93D4-8E632F7D0D13}" srcOrd="0" destOrd="0" presId="urn:microsoft.com/office/officeart/2005/8/layout/vList2"/>
    <dgm:cxn modelId="{5B316A56-E97A-49FB-BEBE-6A2D4F4AF938}" type="presOf" srcId="{0D0BE9E6-B093-479A-B0CA-1777C4DFA73E}" destId="{CBAD0DDF-8E8A-4A0C-893F-315D33934274}" srcOrd="0" destOrd="0" presId="urn:microsoft.com/office/officeart/2005/8/layout/vList2"/>
    <dgm:cxn modelId="{9F211D9A-2C6E-42B0-A173-5710D254F771}" type="presOf" srcId="{B54CBB29-C61A-4A5D-A001-8F80EAC23B65}" destId="{AA74171B-93BC-41C0-B0E4-0C9F90D8DDB5}" srcOrd="0" destOrd="0" presId="urn:microsoft.com/office/officeart/2005/8/layout/vList2"/>
    <dgm:cxn modelId="{6D65FFA0-9385-4E79-9783-FC42CFF8E7E2}" srcId="{4ACB79A2-E901-4123-AEDD-8DE191AD5885}" destId="{0D0BE9E6-B093-479A-B0CA-1777C4DFA73E}" srcOrd="10" destOrd="0" parTransId="{4D0FFA37-8666-41C7-8E9E-A35D97B902ED}" sibTransId="{A802E040-A14B-4640-8789-D0C1A18D3F4F}"/>
    <dgm:cxn modelId="{9FBDF5B6-A6FE-42B1-9DE5-DD555E7C603F}" srcId="{4ACB79A2-E901-4123-AEDD-8DE191AD5885}" destId="{A5AC7950-C212-4A95-8E59-40891EFB4CBB}" srcOrd="2" destOrd="0" parTransId="{496D95E4-F381-4D7C-B493-40B54ADB010C}" sibTransId="{35BE154C-D634-4EAF-B8DF-C4400A95CDC0}"/>
    <dgm:cxn modelId="{6A4871B8-46A5-4373-820C-14603DBC659F}" srcId="{4ACB79A2-E901-4123-AEDD-8DE191AD5885}" destId="{5F180DE7-24A2-4AE2-9593-D42BEEC80DAE}" srcOrd="5" destOrd="0" parTransId="{7DDB6E0B-4853-4FA6-8CE5-EEDB04EF32F4}" sibTransId="{BAAA69E7-DAF9-4659-A6A4-5CD1F65B7820}"/>
    <dgm:cxn modelId="{281174BF-24D7-4459-A8D5-2D0E651A894D}" type="presOf" srcId="{9F36F0E6-A785-439C-A966-FEE7DC917ABC}" destId="{9F6CD1B4-8866-42B0-B7E1-6F76E6218E1D}" srcOrd="0" destOrd="0" presId="urn:microsoft.com/office/officeart/2005/8/layout/vList2"/>
    <dgm:cxn modelId="{AB6941C6-6BFA-492C-A0CD-0C124A2FCD0F}" type="presOf" srcId="{3D503D2D-1AD6-42BB-B49A-CE1CCFB018A6}" destId="{2982455D-2B5D-484A-930A-F061F28CF131}" srcOrd="0" destOrd="0" presId="urn:microsoft.com/office/officeart/2005/8/layout/vList2"/>
    <dgm:cxn modelId="{60ABC9C8-82B5-4046-8125-E921D974A2E4}" srcId="{4ACB79A2-E901-4123-AEDD-8DE191AD5885}" destId="{3D503D2D-1AD6-42BB-B49A-CE1CCFB018A6}" srcOrd="0" destOrd="0" parTransId="{FB7D719B-CAA4-4B85-9D92-A9BD6A899C0B}" sibTransId="{8E305ACA-C65B-4A58-9C8D-76505BB14E9A}"/>
    <dgm:cxn modelId="{765FC6D6-0223-4C12-B356-808F1AD08B12}" type="presOf" srcId="{E5D6D595-C202-40B2-82D2-30E55B721B11}" destId="{E6F051A5-7E6E-4D04-8DE1-6B9F13291DFE}" srcOrd="0" destOrd="0" presId="urn:microsoft.com/office/officeart/2005/8/layout/vList2"/>
    <dgm:cxn modelId="{9C73F5D6-BE9D-4482-85EB-5931E6A7AF67}" type="presOf" srcId="{0B8CF64E-9F5D-4239-A060-52332757DDB4}" destId="{D0EC0B1A-A8B1-4453-8BE0-E398BC6899C6}" srcOrd="0" destOrd="0" presId="urn:microsoft.com/office/officeart/2005/8/layout/vList2"/>
    <dgm:cxn modelId="{EA3FACDC-9580-4383-83F4-88E0B34F9D12}" srcId="{4ACB79A2-E901-4123-AEDD-8DE191AD5885}" destId="{9F36F0E6-A785-439C-A966-FEE7DC917ABC}" srcOrd="11" destOrd="0" parTransId="{5705A979-D9CC-4CBB-BF60-F174966C34C7}" sibTransId="{ACCD1354-CF85-4A2F-9224-6F808EEF70A2}"/>
    <dgm:cxn modelId="{6DB32FF5-387D-4D3C-8DCE-4C363FB8095B}" srcId="{4ACB79A2-E901-4123-AEDD-8DE191AD5885}" destId="{B4C5CC5E-1E4A-4624-BE54-DA9F1C88D0DF}" srcOrd="6" destOrd="0" parTransId="{C078567D-7653-4D5F-91E1-E4AD413BC2D2}" sibTransId="{02AF8027-4FB0-45B8-A988-8C2ADA40F267}"/>
    <dgm:cxn modelId="{0FD2439E-5CA5-40A7-82DB-6F92F98AB6C2}" type="presParOf" srcId="{05C0731B-3CAD-41FC-8D29-0080E00F6F26}" destId="{2982455D-2B5D-484A-930A-F061F28CF131}" srcOrd="0" destOrd="0" presId="urn:microsoft.com/office/officeart/2005/8/layout/vList2"/>
    <dgm:cxn modelId="{840A3B67-BE07-447F-A6A2-B2E12577E3F1}" type="presParOf" srcId="{05C0731B-3CAD-41FC-8D29-0080E00F6F26}" destId="{A153DB8A-5BE5-4D33-93C5-757FB716601A}" srcOrd="1" destOrd="0" presId="urn:microsoft.com/office/officeart/2005/8/layout/vList2"/>
    <dgm:cxn modelId="{7556067A-C014-44BC-84E3-69DDF30F7CFB}" type="presParOf" srcId="{05C0731B-3CAD-41FC-8D29-0080E00F6F26}" destId="{D06E6328-9AD2-4372-AB07-6FBD5216CC2C}" srcOrd="2" destOrd="0" presId="urn:microsoft.com/office/officeart/2005/8/layout/vList2"/>
    <dgm:cxn modelId="{24BD6C16-9511-424B-97EE-6123D10974B6}" type="presParOf" srcId="{05C0731B-3CAD-41FC-8D29-0080E00F6F26}" destId="{CAB7C191-122B-4AC3-B15F-28B8177E3DB3}" srcOrd="3" destOrd="0" presId="urn:microsoft.com/office/officeart/2005/8/layout/vList2"/>
    <dgm:cxn modelId="{AFAC67E9-5696-4810-8328-2EDFB57A189E}" type="presParOf" srcId="{05C0731B-3CAD-41FC-8D29-0080E00F6F26}" destId="{7AD6AD10-0C87-4F15-9363-31A9CBCA9D5B}" srcOrd="4" destOrd="0" presId="urn:microsoft.com/office/officeart/2005/8/layout/vList2"/>
    <dgm:cxn modelId="{19D77F2B-CEFA-4FB9-87DB-E3489C705362}" type="presParOf" srcId="{05C0731B-3CAD-41FC-8D29-0080E00F6F26}" destId="{3E1E8947-5FBC-482E-8D1C-4A5478FA1BD8}" srcOrd="5" destOrd="0" presId="urn:microsoft.com/office/officeart/2005/8/layout/vList2"/>
    <dgm:cxn modelId="{3AD6299F-804C-4D9A-A1BC-2E0747138321}" type="presParOf" srcId="{05C0731B-3CAD-41FC-8D29-0080E00F6F26}" destId="{D0EC0B1A-A8B1-4453-8BE0-E398BC6899C6}" srcOrd="6" destOrd="0" presId="urn:microsoft.com/office/officeart/2005/8/layout/vList2"/>
    <dgm:cxn modelId="{23D90153-527D-4B6A-8FFB-E80C749BF812}" type="presParOf" srcId="{05C0731B-3CAD-41FC-8D29-0080E00F6F26}" destId="{790A1C3A-298F-4BD0-9307-3053C89CECAA}" srcOrd="7" destOrd="0" presId="urn:microsoft.com/office/officeart/2005/8/layout/vList2"/>
    <dgm:cxn modelId="{D6EBE7E9-C1B1-4413-8183-58133C0E9044}" type="presParOf" srcId="{05C0731B-3CAD-41FC-8D29-0080E00F6F26}" destId="{AA74171B-93BC-41C0-B0E4-0C9F90D8DDB5}" srcOrd="8" destOrd="0" presId="urn:microsoft.com/office/officeart/2005/8/layout/vList2"/>
    <dgm:cxn modelId="{C87D61EF-AD51-467D-8594-F3FD312FB3DD}" type="presParOf" srcId="{05C0731B-3CAD-41FC-8D29-0080E00F6F26}" destId="{4F48BD6A-792C-4EA9-9975-6885058135A4}" srcOrd="9" destOrd="0" presId="urn:microsoft.com/office/officeart/2005/8/layout/vList2"/>
    <dgm:cxn modelId="{BA5F7861-E815-4B99-A0B4-A5C4E8DB53E5}" type="presParOf" srcId="{05C0731B-3CAD-41FC-8D29-0080E00F6F26}" destId="{A35676E1-6206-445F-93D4-8E632F7D0D13}" srcOrd="10" destOrd="0" presId="urn:microsoft.com/office/officeart/2005/8/layout/vList2"/>
    <dgm:cxn modelId="{982A2971-C912-4873-A31C-B1F1DF9F2E64}" type="presParOf" srcId="{05C0731B-3CAD-41FC-8D29-0080E00F6F26}" destId="{1101DF03-ED3E-4371-9A79-28285E6DBFC3}" srcOrd="11" destOrd="0" presId="urn:microsoft.com/office/officeart/2005/8/layout/vList2"/>
    <dgm:cxn modelId="{9D3E713F-7A23-4E7A-AA53-C899777B2E78}" type="presParOf" srcId="{05C0731B-3CAD-41FC-8D29-0080E00F6F26}" destId="{3FF0271E-8997-40CC-A152-406A51736F8B}" srcOrd="12" destOrd="0" presId="urn:microsoft.com/office/officeart/2005/8/layout/vList2"/>
    <dgm:cxn modelId="{007E249D-7DF2-4D55-9B68-2A2F7A3EB8CC}" type="presParOf" srcId="{05C0731B-3CAD-41FC-8D29-0080E00F6F26}" destId="{26599579-C300-4591-878F-74CE688D7946}" srcOrd="13" destOrd="0" presId="urn:microsoft.com/office/officeart/2005/8/layout/vList2"/>
    <dgm:cxn modelId="{F339CF3A-CFAC-4B61-858D-8723A5D4A589}" type="presParOf" srcId="{05C0731B-3CAD-41FC-8D29-0080E00F6F26}" destId="{3EB7ACB2-C117-462B-AC76-EB1617A08713}" srcOrd="14" destOrd="0" presId="urn:microsoft.com/office/officeart/2005/8/layout/vList2"/>
    <dgm:cxn modelId="{63763019-0DB9-412E-8844-209D6A7B4DE7}" type="presParOf" srcId="{05C0731B-3CAD-41FC-8D29-0080E00F6F26}" destId="{25F0B0C4-E804-47D1-8BCB-B2B79F4C742D}" srcOrd="15" destOrd="0" presId="urn:microsoft.com/office/officeart/2005/8/layout/vList2"/>
    <dgm:cxn modelId="{6D471C22-C17E-43C8-AC66-F4B0E5E018C4}" type="presParOf" srcId="{05C0731B-3CAD-41FC-8D29-0080E00F6F26}" destId="{0F88CD70-D638-4799-B736-2BA1406B7067}" srcOrd="16" destOrd="0" presId="urn:microsoft.com/office/officeart/2005/8/layout/vList2"/>
    <dgm:cxn modelId="{F85CA305-B50A-4BAB-A874-D781E922E079}" type="presParOf" srcId="{05C0731B-3CAD-41FC-8D29-0080E00F6F26}" destId="{B8FBAE31-B408-4A74-A3F1-467414BEFA64}" srcOrd="17" destOrd="0" presId="urn:microsoft.com/office/officeart/2005/8/layout/vList2"/>
    <dgm:cxn modelId="{2EFB5BBC-C046-446A-B1E6-A2F26E894277}" type="presParOf" srcId="{05C0731B-3CAD-41FC-8D29-0080E00F6F26}" destId="{EDC6D6D5-E538-4AAD-8E5B-F471B7C9A9C0}" srcOrd="18" destOrd="0" presId="urn:microsoft.com/office/officeart/2005/8/layout/vList2"/>
    <dgm:cxn modelId="{262B11D7-3793-4CAD-88D4-58CB7DE34AF9}" type="presParOf" srcId="{05C0731B-3CAD-41FC-8D29-0080E00F6F26}" destId="{D1E7CCAA-783B-4456-9B78-97D3827673D0}" srcOrd="19" destOrd="0" presId="urn:microsoft.com/office/officeart/2005/8/layout/vList2"/>
    <dgm:cxn modelId="{EFAEC044-1F67-4278-A451-F7D6FE0D3A74}" type="presParOf" srcId="{05C0731B-3CAD-41FC-8D29-0080E00F6F26}" destId="{CBAD0DDF-8E8A-4A0C-893F-315D33934274}" srcOrd="20" destOrd="0" presId="urn:microsoft.com/office/officeart/2005/8/layout/vList2"/>
    <dgm:cxn modelId="{6B8923B6-C1D6-42CE-B306-F4542C40774B}" type="presParOf" srcId="{05C0731B-3CAD-41FC-8D29-0080E00F6F26}" destId="{B96BD8C2-1552-4E55-8ED6-63DEB0439B9B}" srcOrd="21" destOrd="0" presId="urn:microsoft.com/office/officeart/2005/8/layout/vList2"/>
    <dgm:cxn modelId="{0075B65E-84C4-4C19-AD8B-371CB18B5E1D}" type="presParOf" srcId="{05C0731B-3CAD-41FC-8D29-0080E00F6F26}" destId="{9F6CD1B4-8866-42B0-B7E1-6F76E6218E1D}" srcOrd="22" destOrd="0" presId="urn:microsoft.com/office/officeart/2005/8/layout/vList2"/>
    <dgm:cxn modelId="{B95C561F-23AE-4D7F-BDB2-BD5798CDA853}" type="presParOf" srcId="{05C0731B-3CAD-41FC-8D29-0080E00F6F26}" destId="{1F136797-FB02-4EAD-A621-5341435181F9}" srcOrd="23" destOrd="0" presId="urn:microsoft.com/office/officeart/2005/8/layout/vList2"/>
    <dgm:cxn modelId="{CECE580B-7EE3-4269-B493-5C33CC783BAC}" type="presParOf" srcId="{05C0731B-3CAD-41FC-8D29-0080E00F6F26}" destId="{48410231-E726-4268-967D-0CD8BDA3E69D}" srcOrd="24" destOrd="0" presId="urn:microsoft.com/office/officeart/2005/8/layout/vList2"/>
    <dgm:cxn modelId="{CBA8138A-2EE2-47A8-8181-F521567E5CC0}" type="presParOf" srcId="{05C0731B-3CAD-41FC-8D29-0080E00F6F26}" destId="{04905FA5-76EF-4233-A1BB-DE48827177CF}" srcOrd="25" destOrd="0" presId="urn:microsoft.com/office/officeart/2005/8/layout/vList2"/>
    <dgm:cxn modelId="{AFC5685A-182D-44B4-A0EA-130365C69721}" type="presParOf" srcId="{05C0731B-3CAD-41FC-8D29-0080E00F6F26}" destId="{E6F051A5-7E6E-4D04-8DE1-6B9F13291DFE}" srcOrd="2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2455D-2B5D-484A-930A-F061F28CF131}">
      <dsp:nvSpPr>
        <dsp:cNvPr id="0" name=""/>
        <dsp:cNvSpPr/>
      </dsp:nvSpPr>
      <dsp:spPr>
        <a:xfrm>
          <a:off x="0" y="155038"/>
          <a:ext cx="6184153" cy="29483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json: Used for working with JSON files.</a:t>
          </a:r>
          <a:endParaRPr lang="en-US" sz="1200" kern="1200"/>
        </a:p>
      </dsp:txBody>
      <dsp:txXfrm>
        <a:off x="14393" y="169431"/>
        <a:ext cx="6155367" cy="266053"/>
      </dsp:txXfrm>
    </dsp:sp>
    <dsp:sp modelId="{D06E6328-9AD2-4372-AB07-6FBD5216CC2C}">
      <dsp:nvSpPr>
        <dsp:cNvPr id="0" name=""/>
        <dsp:cNvSpPr/>
      </dsp:nvSpPr>
      <dsp:spPr>
        <a:xfrm>
          <a:off x="0" y="484438"/>
          <a:ext cx="6184153" cy="294839"/>
        </a:xfrm>
        <a:prstGeom prst="roundRect">
          <a:avLst/>
        </a:prstGeom>
        <a:solidFill>
          <a:schemeClr val="accent5">
            <a:hueOff val="-934781"/>
            <a:satOff val="-64"/>
            <a:lumOff val="15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difflib: Utilized for finding close matches of strings.</a:t>
          </a:r>
          <a:endParaRPr lang="en-US" sz="1200" kern="1200"/>
        </a:p>
      </dsp:txBody>
      <dsp:txXfrm>
        <a:off x="14393" y="498831"/>
        <a:ext cx="6155367" cy="266053"/>
      </dsp:txXfrm>
    </dsp:sp>
    <dsp:sp modelId="{7AD6AD10-0C87-4F15-9363-31A9CBCA9D5B}">
      <dsp:nvSpPr>
        <dsp:cNvPr id="0" name=""/>
        <dsp:cNvSpPr/>
      </dsp:nvSpPr>
      <dsp:spPr>
        <a:xfrm>
          <a:off x="0" y="813838"/>
          <a:ext cx="6184153" cy="294839"/>
        </a:xfrm>
        <a:prstGeom prst="roundRect">
          <a:avLst/>
        </a:prstGeom>
        <a:solidFill>
          <a:schemeClr val="accent5">
            <a:hueOff val="-1869562"/>
            <a:satOff val="-127"/>
            <a:lumOff val="3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numpy: Employed for numerical operations.</a:t>
          </a:r>
          <a:endParaRPr lang="en-US" sz="1200" kern="1200"/>
        </a:p>
      </dsp:txBody>
      <dsp:txXfrm>
        <a:off x="14393" y="828231"/>
        <a:ext cx="6155367" cy="266053"/>
      </dsp:txXfrm>
    </dsp:sp>
    <dsp:sp modelId="{D0EC0B1A-A8B1-4453-8BE0-E398BC6899C6}">
      <dsp:nvSpPr>
        <dsp:cNvPr id="0" name=""/>
        <dsp:cNvSpPr/>
      </dsp:nvSpPr>
      <dsp:spPr>
        <a:xfrm>
          <a:off x="0" y="1143238"/>
          <a:ext cx="6184153" cy="294839"/>
        </a:xfrm>
        <a:prstGeom prst="roundRect">
          <a:avLst/>
        </a:prstGeom>
        <a:solidFill>
          <a:schemeClr val="accent5">
            <a:hueOff val="-2804342"/>
            <a:satOff val="-191"/>
            <a:lumOff val="45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nltk: Utilized for natural language processing tasks such as tokenization and lemmatization.</a:t>
          </a:r>
          <a:endParaRPr lang="en-US" sz="1200" kern="1200"/>
        </a:p>
      </dsp:txBody>
      <dsp:txXfrm>
        <a:off x="14393" y="1157631"/>
        <a:ext cx="6155367" cy="266053"/>
      </dsp:txXfrm>
    </dsp:sp>
    <dsp:sp modelId="{AA74171B-93BC-41C0-B0E4-0C9F90D8DDB5}">
      <dsp:nvSpPr>
        <dsp:cNvPr id="0" name=""/>
        <dsp:cNvSpPr/>
      </dsp:nvSpPr>
      <dsp:spPr>
        <a:xfrm>
          <a:off x="0" y="1472638"/>
          <a:ext cx="6184153" cy="294839"/>
        </a:xfrm>
        <a:prstGeom prst="roundRect">
          <a:avLst/>
        </a:prstGeom>
        <a:solidFill>
          <a:schemeClr val="accent5">
            <a:hueOff val="-3739123"/>
            <a:satOff val="-254"/>
            <a:lumOff val="60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string: Used for string manipulation operations.</a:t>
          </a:r>
          <a:endParaRPr lang="en-US" sz="1200" kern="1200"/>
        </a:p>
      </dsp:txBody>
      <dsp:txXfrm>
        <a:off x="14393" y="1487031"/>
        <a:ext cx="6155367" cy="266053"/>
      </dsp:txXfrm>
    </dsp:sp>
    <dsp:sp modelId="{A35676E1-6206-445F-93D4-8E632F7D0D13}">
      <dsp:nvSpPr>
        <dsp:cNvPr id="0" name=""/>
        <dsp:cNvSpPr/>
      </dsp:nvSpPr>
      <dsp:spPr>
        <a:xfrm>
          <a:off x="0" y="1802038"/>
          <a:ext cx="6184153" cy="294839"/>
        </a:xfrm>
        <a:prstGeom prst="roundRect">
          <a:avLst/>
        </a:prstGeom>
        <a:solidFill>
          <a:schemeClr val="accent5">
            <a:hueOff val="-4673904"/>
            <a:satOff val="-318"/>
            <a:lumOff val="7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random: Employed for generating random numbers and choices.</a:t>
          </a:r>
          <a:endParaRPr lang="en-US" sz="1200" kern="1200"/>
        </a:p>
      </dsp:txBody>
      <dsp:txXfrm>
        <a:off x="14393" y="1816431"/>
        <a:ext cx="6155367" cy="266053"/>
      </dsp:txXfrm>
    </dsp:sp>
    <dsp:sp modelId="{3FF0271E-8997-40CC-A152-406A51736F8B}">
      <dsp:nvSpPr>
        <dsp:cNvPr id="0" name=""/>
        <dsp:cNvSpPr/>
      </dsp:nvSpPr>
      <dsp:spPr>
        <a:xfrm>
          <a:off x="0" y="2131438"/>
          <a:ext cx="6184153" cy="294839"/>
        </a:xfrm>
        <a:prstGeom prst="roundRect">
          <a:avLst/>
        </a:prstGeom>
        <a:solidFill>
          <a:schemeClr val="accent5">
            <a:hueOff val="-5608684"/>
            <a:satOff val="-381"/>
            <a:lumOff val="9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sklearn: Used for TF-IDF vectorization and cosine similarity calculations.</a:t>
          </a:r>
          <a:endParaRPr lang="en-US" sz="1200" kern="1200"/>
        </a:p>
      </dsp:txBody>
      <dsp:txXfrm>
        <a:off x="14393" y="2145831"/>
        <a:ext cx="6155367" cy="266053"/>
      </dsp:txXfrm>
    </dsp:sp>
    <dsp:sp modelId="{3EB7ACB2-C117-462B-AC76-EB1617A08713}">
      <dsp:nvSpPr>
        <dsp:cNvPr id="0" name=""/>
        <dsp:cNvSpPr/>
      </dsp:nvSpPr>
      <dsp:spPr>
        <a:xfrm>
          <a:off x="0" y="2460838"/>
          <a:ext cx="6184153" cy="294839"/>
        </a:xfrm>
        <a:prstGeom prst="roundRect">
          <a:avLst/>
        </a:prstGeom>
        <a:solidFill>
          <a:schemeClr val="accent5">
            <a:hueOff val="-6543466"/>
            <a:satOff val="-445"/>
            <a:lumOff val="105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warnings: Utilized for handling warnings.</a:t>
          </a:r>
          <a:endParaRPr lang="en-US" sz="1200" kern="1200"/>
        </a:p>
      </dsp:txBody>
      <dsp:txXfrm>
        <a:off x="14393" y="2475231"/>
        <a:ext cx="6155367" cy="266053"/>
      </dsp:txXfrm>
    </dsp:sp>
    <dsp:sp modelId="{0F88CD70-D638-4799-B736-2BA1406B7067}">
      <dsp:nvSpPr>
        <dsp:cNvPr id="0" name=""/>
        <dsp:cNvSpPr/>
      </dsp:nvSpPr>
      <dsp:spPr>
        <a:xfrm>
          <a:off x="0" y="2790238"/>
          <a:ext cx="6184153" cy="294839"/>
        </a:xfrm>
        <a:prstGeom prst="roundRect">
          <a:avLst/>
        </a:prstGeom>
        <a:solidFill>
          <a:schemeClr val="accent5">
            <a:hueOff val="-7478246"/>
            <a:satOff val="-508"/>
            <a:lumOff val="1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os: Employed for interacting with the operating system.</a:t>
          </a:r>
          <a:endParaRPr lang="en-US" sz="1200" kern="1200"/>
        </a:p>
      </dsp:txBody>
      <dsp:txXfrm>
        <a:off x="14393" y="2804631"/>
        <a:ext cx="6155367" cy="266053"/>
      </dsp:txXfrm>
    </dsp:sp>
    <dsp:sp modelId="{EDC6D6D5-E538-4AAD-8E5B-F471B7C9A9C0}">
      <dsp:nvSpPr>
        <dsp:cNvPr id="0" name=""/>
        <dsp:cNvSpPr/>
      </dsp:nvSpPr>
      <dsp:spPr>
        <a:xfrm>
          <a:off x="0" y="3119638"/>
          <a:ext cx="6184153" cy="294839"/>
        </a:xfrm>
        <a:prstGeom prst="roundRect">
          <a:avLst/>
        </a:prstGeom>
        <a:solidFill>
          <a:schemeClr val="accent5">
            <a:hueOff val="-8413027"/>
            <a:satOff val="-572"/>
            <a:lumOff val="135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tkinter: Utilized for creating GUI applications.</a:t>
          </a:r>
          <a:endParaRPr lang="en-US" sz="1200" kern="1200"/>
        </a:p>
      </dsp:txBody>
      <dsp:txXfrm>
        <a:off x="14393" y="3134031"/>
        <a:ext cx="6155367" cy="266053"/>
      </dsp:txXfrm>
    </dsp:sp>
    <dsp:sp modelId="{CBAD0DDF-8E8A-4A0C-893F-315D33934274}">
      <dsp:nvSpPr>
        <dsp:cNvPr id="0" name=""/>
        <dsp:cNvSpPr/>
      </dsp:nvSpPr>
      <dsp:spPr>
        <a:xfrm>
          <a:off x="0" y="3449038"/>
          <a:ext cx="6184153" cy="294839"/>
        </a:xfrm>
        <a:prstGeom prst="roundRect">
          <a:avLst/>
        </a:prstGeom>
        <a:solidFill>
          <a:schemeClr val="accent5">
            <a:hueOff val="-9347808"/>
            <a:satOff val="-635"/>
            <a:lumOff val="150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streamlit: Used for creating web-based interactive applications.</a:t>
          </a:r>
          <a:endParaRPr lang="en-US" sz="1200" kern="1200"/>
        </a:p>
      </dsp:txBody>
      <dsp:txXfrm>
        <a:off x="14393" y="3463431"/>
        <a:ext cx="6155367" cy="266053"/>
      </dsp:txXfrm>
    </dsp:sp>
    <dsp:sp modelId="{9F6CD1B4-8866-42B0-B7E1-6F76E6218E1D}">
      <dsp:nvSpPr>
        <dsp:cNvPr id="0" name=""/>
        <dsp:cNvSpPr/>
      </dsp:nvSpPr>
      <dsp:spPr>
        <a:xfrm>
          <a:off x="0" y="3778438"/>
          <a:ext cx="6184153" cy="294839"/>
        </a:xfrm>
        <a:prstGeom prst="roundRect">
          <a:avLst/>
        </a:prstGeom>
        <a:solidFill>
          <a:schemeClr val="accent5">
            <a:hueOff val="-10282588"/>
            <a:satOff val="-699"/>
            <a:lumOff val="165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pyttsx3: Employed for text-to-speech conversion.</a:t>
          </a:r>
          <a:endParaRPr lang="en-US" sz="1200" kern="1200"/>
        </a:p>
      </dsp:txBody>
      <dsp:txXfrm>
        <a:off x="14393" y="3792831"/>
        <a:ext cx="6155367" cy="266053"/>
      </dsp:txXfrm>
    </dsp:sp>
    <dsp:sp modelId="{48410231-E726-4268-967D-0CD8BDA3E69D}">
      <dsp:nvSpPr>
        <dsp:cNvPr id="0" name=""/>
        <dsp:cNvSpPr/>
      </dsp:nvSpPr>
      <dsp:spPr>
        <a:xfrm>
          <a:off x="0" y="4107838"/>
          <a:ext cx="6184153" cy="294839"/>
        </a:xfrm>
        <a:prstGeom prst="roundRect">
          <a:avLst/>
        </a:prstGeom>
        <a:solidFill>
          <a:schemeClr val="accent5">
            <a:hueOff val="-11217369"/>
            <a:satOff val="-762"/>
            <a:lumOff val="181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speech_recognition: Utilized for speech recognition functionality.</a:t>
          </a:r>
          <a:endParaRPr lang="en-US" sz="1200" kern="1200"/>
        </a:p>
      </dsp:txBody>
      <dsp:txXfrm>
        <a:off x="14393" y="4122231"/>
        <a:ext cx="6155367" cy="266053"/>
      </dsp:txXfrm>
    </dsp:sp>
    <dsp:sp modelId="{E6F051A5-7E6E-4D04-8DE1-6B9F13291DFE}">
      <dsp:nvSpPr>
        <dsp:cNvPr id="0" name=""/>
        <dsp:cNvSpPr/>
      </dsp:nvSpPr>
      <dsp:spPr>
        <a:xfrm>
          <a:off x="0" y="4437238"/>
          <a:ext cx="6184153" cy="29483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IN" sz="1200" kern="1200"/>
            <a:t>pyaudio: Employed for audio input/output operations.</a:t>
          </a:r>
          <a:endParaRPr lang="en-US" sz="1200" kern="1200"/>
        </a:p>
      </dsp:txBody>
      <dsp:txXfrm>
        <a:off x="14393" y="4451631"/>
        <a:ext cx="6155367" cy="2660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0E40-2766-3C2E-687A-2364D3441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980A6B-100C-B042-7BB4-A833FB330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1A0539-CEC9-605F-C108-FA41AD300B7B}"/>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5" name="Footer Placeholder 4">
            <a:extLst>
              <a:ext uri="{FF2B5EF4-FFF2-40B4-BE49-F238E27FC236}">
                <a16:creationId xmlns:a16="http://schemas.microsoft.com/office/drawing/2014/main" id="{4F5216CD-EB87-00BB-E0CE-6723DB60C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47CA5-1C5C-4F6E-51CB-5C29E09EBC26}"/>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1208104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2FBB-6B14-17F3-7610-86A410AAE0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AAF661-498D-4CA3-FA12-A8C637A4EA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37C0B-E7D4-AB16-F279-340D6070DD16}"/>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5" name="Footer Placeholder 4">
            <a:extLst>
              <a:ext uri="{FF2B5EF4-FFF2-40B4-BE49-F238E27FC236}">
                <a16:creationId xmlns:a16="http://schemas.microsoft.com/office/drawing/2014/main" id="{60DF9CCD-209D-A10E-E3D3-4BD361140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FAFC0-5B42-27AA-3AC4-33206B84C82A}"/>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7387389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3F0DE0-49D0-D513-10F2-3750E0F0B6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74DE7F-0A6D-BEE7-4233-DF9F9BC26D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6E9E3-417E-4609-083C-C886A2C7A503}"/>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5" name="Footer Placeholder 4">
            <a:extLst>
              <a:ext uri="{FF2B5EF4-FFF2-40B4-BE49-F238E27FC236}">
                <a16:creationId xmlns:a16="http://schemas.microsoft.com/office/drawing/2014/main" id="{3FFCE67D-48A3-8E81-4CF1-E7D253805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36BF4-33D9-F56B-B271-60B17FA40110}"/>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7071644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2500-4AF6-3639-1C1F-0981276D5D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BA9D1B-4466-0AF0-8ABB-E73652F44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24453-B9E0-2EF9-C163-347A22C5FBE6}"/>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5" name="Footer Placeholder 4">
            <a:extLst>
              <a:ext uri="{FF2B5EF4-FFF2-40B4-BE49-F238E27FC236}">
                <a16:creationId xmlns:a16="http://schemas.microsoft.com/office/drawing/2014/main" id="{91C29794-FE9A-73D6-4602-282EFB0B4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22E12F-753A-7CC1-9241-5353023D52BE}"/>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6418259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7C07-4542-9D0F-5458-23D60A56A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377915-2785-44D8-0DFF-1CFAA3B92A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5A2D62-2B04-227F-41D3-C660C04045AC}"/>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5" name="Footer Placeholder 4">
            <a:extLst>
              <a:ext uri="{FF2B5EF4-FFF2-40B4-BE49-F238E27FC236}">
                <a16:creationId xmlns:a16="http://schemas.microsoft.com/office/drawing/2014/main" id="{1043BC4D-46A9-EB24-88D7-4E3493E4B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DEF65-EB0A-B262-92A6-C6F38CF36200}"/>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6128302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A9EA-5004-6E99-C14B-D4F580B23F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373D4E-0782-6C73-193E-164C86021B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2EE560-171A-3602-CA4B-02EBE99347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848D2C-DCBE-92CE-468D-FAF72B1E7950}"/>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6" name="Footer Placeholder 5">
            <a:extLst>
              <a:ext uri="{FF2B5EF4-FFF2-40B4-BE49-F238E27FC236}">
                <a16:creationId xmlns:a16="http://schemas.microsoft.com/office/drawing/2014/main" id="{A9E63366-736B-C3E4-380C-87037482A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BD234E-57A7-9C52-0ADD-472D93AEE7F1}"/>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18874878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066F-EA13-B86B-2FE0-95E24DDA19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34FD2-277F-04B5-47EB-5E5F02F1A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7AFC1-6C20-1721-483F-E624FF9B6E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82DB98-35CD-9B64-ADD4-86A834DF69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E4BE36-B716-7BA6-4F45-47943D2BA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C7005A-14A0-2B6B-FA3B-D020B1D036FA}"/>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8" name="Footer Placeholder 7">
            <a:extLst>
              <a:ext uri="{FF2B5EF4-FFF2-40B4-BE49-F238E27FC236}">
                <a16:creationId xmlns:a16="http://schemas.microsoft.com/office/drawing/2014/main" id="{BFC75CEB-562F-8269-C9AB-72AFD29007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917A82-C9CE-1F9A-F169-A1E1CFD54141}"/>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27742122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6475-60BD-37A1-5B22-BE0BD12211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B945C6-34DD-6A45-FA0D-E08105BC144B}"/>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4" name="Footer Placeholder 3">
            <a:extLst>
              <a:ext uri="{FF2B5EF4-FFF2-40B4-BE49-F238E27FC236}">
                <a16:creationId xmlns:a16="http://schemas.microsoft.com/office/drawing/2014/main" id="{6B05913F-3A22-0507-D5DF-EC06BF99C9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F1B3CD-73F9-E4E6-FE7D-657668759CC7}"/>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37361250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E2403D-32CB-6F6D-9F0E-1A29C159A640}"/>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3" name="Footer Placeholder 2">
            <a:extLst>
              <a:ext uri="{FF2B5EF4-FFF2-40B4-BE49-F238E27FC236}">
                <a16:creationId xmlns:a16="http://schemas.microsoft.com/office/drawing/2014/main" id="{345DC498-499F-434F-288F-A07371AA8E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F86F93D-FEEF-2DF5-A1A4-DD04F9A68145}"/>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2706349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74C8-7E2C-824B-EF81-DA658B7C1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D9B45-A786-0ADD-0D59-B65AB0DAA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882122-3D0D-676F-7195-0F5BE15C2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B25F0-90FF-679A-4DB2-C7465CAC656D}"/>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6" name="Footer Placeholder 5">
            <a:extLst>
              <a:ext uri="{FF2B5EF4-FFF2-40B4-BE49-F238E27FC236}">
                <a16:creationId xmlns:a16="http://schemas.microsoft.com/office/drawing/2014/main" id="{7F344789-5E18-C2D3-5992-C7275B6F50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D7DE13-5DDE-3A9A-238A-53B3A9B8CBBF}"/>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16855118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A810-8216-1595-8916-B3CCF6EFC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C1389C-7D09-2F84-49E3-E1EC379DE9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3231BB-D2A9-4403-F687-52A0A112A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7B0631-27B2-845B-4317-16286A974999}"/>
              </a:ext>
            </a:extLst>
          </p:cNvPr>
          <p:cNvSpPr>
            <a:spLocks noGrp="1"/>
          </p:cNvSpPr>
          <p:nvPr>
            <p:ph type="dt" sz="half" idx="10"/>
          </p:nvPr>
        </p:nvSpPr>
        <p:spPr/>
        <p:txBody>
          <a:bodyPr/>
          <a:lstStyle/>
          <a:p>
            <a:fld id="{D086D083-6F2B-49F6-88E0-CEA34B77B19A}" type="datetimeFigureOut">
              <a:rPr lang="en-IN" smtClean="0"/>
              <a:t>15-05-2024</a:t>
            </a:fld>
            <a:endParaRPr lang="en-IN"/>
          </a:p>
        </p:txBody>
      </p:sp>
      <p:sp>
        <p:nvSpPr>
          <p:cNvPr id="6" name="Footer Placeholder 5">
            <a:extLst>
              <a:ext uri="{FF2B5EF4-FFF2-40B4-BE49-F238E27FC236}">
                <a16:creationId xmlns:a16="http://schemas.microsoft.com/office/drawing/2014/main" id="{F050E36C-F476-2A7D-5A6A-EE259225AD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F260A1-9B14-973C-7CA3-95EFF7D02DA0}"/>
              </a:ext>
            </a:extLst>
          </p:cNvPr>
          <p:cNvSpPr>
            <a:spLocks noGrp="1"/>
          </p:cNvSpPr>
          <p:nvPr>
            <p:ph type="sldNum" sz="quarter" idx="12"/>
          </p:nvPr>
        </p:nvSpPr>
        <p:spPr/>
        <p:txBody>
          <a:bodyPr/>
          <a:lstStyle/>
          <a:p>
            <a:fld id="{F08C022E-88D7-4CD7-AA7C-E8A8C6F25C71}" type="slidenum">
              <a:rPr lang="en-IN" smtClean="0"/>
              <a:t>‹#›</a:t>
            </a:fld>
            <a:endParaRPr lang="en-IN"/>
          </a:p>
        </p:txBody>
      </p:sp>
    </p:spTree>
    <p:extLst>
      <p:ext uri="{BB962C8B-B14F-4D97-AF65-F5344CB8AC3E}">
        <p14:creationId xmlns:p14="http://schemas.microsoft.com/office/powerpoint/2010/main" val="30667560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1FE5BC-BB53-7EB9-38B9-8D5173213F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767FE7-1323-DBB9-11B9-149D28BF0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C4B75A-095D-7B0B-C30C-F4C2AFD773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86D083-6F2B-49F6-88E0-CEA34B77B19A}" type="datetimeFigureOut">
              <a:rPr lang="en-IN" smtClean="0"/>
              <a:t>15-05-2024</a:t>
            </a:fld>
            <a:endParaRPr lang="en-IN"/>
          </a:p>
        </p:txBody>
      </p:sp>
      <p:sp>
        <p:nvSpPr>
          <p:cNvPr id="5" name="Footer Placeholder 4">
            <a:extLst>
              <a:ext uri="{FF2B5EF4-FFF2-40B4-BE49-F238E27FC236}">
                <a16:creationId xmlns:a16="http://schemas.microsoft.com/office/drawing/2014/main" id="{C719CCE4-C7F4-9DDB-BBA3-04E23641E8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EF7F9CF-FDF6-BE55-DB28-4C7C6AF21F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8C022E-88D7-4CD7-AA7C-E8A8C6F25C71}" type="slidenum">
              <a:rPr lang="en-IN" smtClean="0"/>
              <a:t>‹#›</a:t>
            </a:fld>
            <a:endParaRPr lang="en-IN"/>
          </a:p>
        </p:txBody>
      </p:sp>
    </p:spTree>
    <p:extLst>
      <p:ext uri="{BB962C8B-B14F-4D97-AF65-F5344CB8AC3E}">
        <p14:creationId xmlns:p14="http://schemas.microsoft.com/office/powerpoint/2010/main" val="55872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arvatkhattak/Docbot-for-Aphasia-Patients"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rainbow colored lines on a black background&#10;&#10;Description automatically generated">
            <a:extLst>
              <a:ext uri="{FF2B5EF4-FFF2-40B4-BE49-F238E27FC236}">
                <a16:creationId xmlns:a16="http://schemas.microsoft.com/office/drawing/2014/main" id="{74A36D17-5424-2339-0FC0-708A21A37277}"/>
              </a:ext>
            </a:extLst>
          </p:cNvPr>
          <p:cNvPicPr>
            <a:picLocks noChangeAspect="1"/>
          </p:cNvPicPr>
          <p:nvPr/>
        </p:nvPicPr>
        <p:blipFill rotWithShape="1">
          <a:blip r:embed="rId2">
            <a:alphaModFix amt="50000"/>
          </a:blip>
          <a:srcRect t="30505" b="13245"/>
          <a:stretch/>
        </p:blipFill>
        <p:spPr>
          <a:xfrm>
            <a:off x="20" y="1"/>
            <a:ext cx="12191980" cy="6857999"/>
          </a:xfrm>
          <a:prstGeom prst="rect">
            <a:avLst/>
          </a:prstGeom>
        </p:spPr>
      </p:pic>
      <p:sp>
        <p:nvSpPr>
          <p:cNvPr id="2" name="Title 1">
            <a:extLst>
              <a:ext uri="{FF2B5EF4-FFF2-40B4-BE49-F238E27FC236}">
                <a16:creationId xmlns:a16="http://schemas.microsoft.com/office/drawing/2014/main" id="{992C4531-2881-3B0D-1427-EE8586AF3BC0}"/>
              </a:ext>
            </a:extLst>
          </p:cNvPr>
          <p:cNvSpPr>
            <a:spLocks noGrp="1"/>
          </p:cNvSpPr>
          <p:nvPr>
            <p:ph type="ctrTitle"/>
          </p:nvPr>
        </p:nvSpPr>
        <p:spPr>
          <a:xfrm>
            <a:off x="1524000" y="1122362"/>
            <a:ext cx="9144000" cy="2900518"/>
          </a:xfrm>
        </p:spPr>
        <p:txBody>
          <a:bodyPr>
            <a:normAutofit/>
          </a:bodyPr>
          <a:lstStyle/>
          <a:p>
            <a:r>
              <a:rPr lang="en-IN" sz="5100" dirty="0">
                <a:solidFill>
                  <a:srgbClr val="FFFFFF"/>
                </a:solidFill>
              </a:rPr>
              <a:t>OELP (ID 2802) </a:t>
            </a:r>
            <a:br>
              <a:rPr lang="en-IN" sz="5100" dirty="0">
                <a:solidFill>
                  <a:srgbClr val="FFFFFF"/>
                </a:solidFill>
              </a:rPr>
            </a:br>
            <a:r>
              <a:rPr lang="en-US" sz="5100" dirty="0">
                <a:solidFill>
                  <a:srgbClr val="FFFFFF"/>
                </a:solidFill>
              </a:rPr>
              <a:t>Project Title: Personalized Chatbot Development for Aphasia Patients</a:t>
            </a:r>
            <a:endParaRPr lang="en-IN" sz="5100" dirty="0">
              <a:solidFill>
                <a:srgbClr val="FFFFFF"/>
              </a:solidFill>
            </a:endParaRPr>
          </a:p>
        </p:txBody>
      </p:sp>
      <p:sp>
        <p:nvSpPr>
          <p:cNvPr id="3" name="Subtitle 2">
            <a:extLst>
              <a:ext uri="{FF2B5EF4-FFF2-40B4-BE49-F238E27FC236}">
                <a16:creationId xmlns:a16="http://schemas.microsoft.com/office/drawing/2014/main" id="{D8E6A6C0-B376-94AA-0F90-298E53CC05CF}"/>
              </a:ext>
            </a:extLst>
          </p:cNvPr>
          <p:cNvSpPr>
            <a:spLocks noGrp="1"/>
          </p:cNvSpPr>
          <p:nvPr>
            <p:ph type="subTitle" idx="1"/>
          </p:nvPr>
        </p:nvSpPr>
        <p:spPr>
          <a:xfrm>
            <a:off x="1524000" y="4159404"/>
            <a:ext cx="9144000" cy="1098395"/>
          </a:xfrm>
        </p:spPr>
        <p:txBody>
          <a:bodyPr>
            <a:normAutofit/>
          </a:bodyPr>
          <a:lstStyle/>
          <a:p>
            <a:pPr algn="l"/>
            <a:r>
              <a:rPr lang="en-US" sz="1700">
                <a:solidFill>
                  <a:srgbClr val="FFFFFF"/>
                </a:solidFill>
              </a:rPr>
              <a:t>Name: Parvat </a:t>
            </a:r>
          </a:p>
          <a:p>
            <a:pPr algn="l"/>
            <a:r>
              <a:rPr lang="en-US" sz="1700">
                <a:solidFill>
                  <a:srgbClr val="FFFFFF"/>
                </a:solidFill>
              </a:rPr>
              <a:t>Roll no: 122201043 </a:t>
            </a:r>
          </a:p>
          <a:p>
            <a:pPr algn="l"/>
            <a:r>
              <a:rPr lang="en-US" sz="1700">
                <a:solidFill>
                  <a:srgbClr val="FFFFFF"/>
                </a:solidFill>
              </a:rPr>
              <a:t>Faculty mentor: Abdul Rasheed P</a:t>
            </a:r>
            <a:endParaRPr lang="en-IN" sz="1700" dirty="0">
              <a:solidFill>
                <a:srgbClr val="FFFFFF"/>
              </a:solidFill>
            </a:endParaRPr>
          </a:p>
        </p:txBody>
      </p:sp>
    </p:spTree>
    <p:extLst>
      <p:ext uri="{BB962C8B-B14F-4D97-AF65-F5344CB8AC3E}">
        <p14:creationId xmlns:p14="http://schemas.microsoft.com/office/powerpoint/2010/main" val="3032917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Many question marks on black background">
            <a:extLst>
              <a:ext uri="{FF2B5EF4-FFF2-40B4-BE49-F238E27FC236}">
                <a16:creationId xmlns:a16="http://schemas.microsoft.com/office/drawing/2014/main" id="{4C4E9AE3-CD16-22D6-20FF-DFB88AAFD607}"/>
              </a:ext>
            </a:extLst>
          </p:cNvPr>
          <p:cNvPicPr>
            <a:picLocks noChangeAspect="1"/>
          </p:cNvPicPr>
          <p:nvPr/>
        </p:nvPicPr>
        <p:blipFill rotWithShape="1">
          <a:blip r:embed="rId2">
            <a:alphaModFix amt="60000"/>
          </a:blip>
          <a:srcRect t="7787"/>
          <a:stretch/>
        </p:blipFill>
        <p:spPr>
          <a:xfrm>
            <a:off x="-1" y="10"/>
            <a:ext cx="12192001" cy="6857990"/>
          </a:xfrm>
          <a:prstGeom prst="rect">
            <a:avLst/>
          </a:prstGeom>
        </p:spPr>
      </p:pic>
      <p:sp>
        <p:nvSpPr>
          <p:cNvPr id="2" name="Title 1">
            <a:extLst>
              <a:ext uri="{FF2B5EF4-FFF2-40B4-BE49-F238E27FC236}">
                <a16:creationId xmlns:a16="http://schemas.microsoft.com/office/drawing/2014/main" id="{7DDAE9F5-7920-291F-5F67-8FCCBC8E095F}"/>
              </a:ext>
            </a:extLst>
          </p:cNvPr>
          <p:cNvSpPr>
            <a:spLocks noGrp="1"/>
          </p:cNvSpPr>
          <p:nvPr>
            <p:ph type="title"/>
          </p:nvPr>
        </p:nvSpPr>
        <p:spPr>
          <a:xfrm>
            <a:off x="1198181" y="728906"/>
            <a:ext cx="9792471" cy="2057037"/>
          </a:xfrm>
        </p:spPr>
        <p:txBody>
          <a:bodyPr>
            <a:normAutofit/>
          </a:bodyPr>
          <a:lstStyle/>
          <a:p>
            <a:r>
              <a:rPr lang="en-IN" dirty="0">
                <a:solidFill>
                  <a:srgbClr val="FFFFFF"/>
                </a:solidFill>
              </a:rPr>
              <a:t>TRANSLATE MODE(OBJECTIVE I)</a:t>
            </a:r>
          </a:p>
        </p:txBody>
      </p:sp>
      <p:sp>
        <p:nvSpPr>
          <p:cNvPr id="3" name="Content Placeholder 2">
            <a:extLst>
              <a:ext uri="{FF2B5EF4-FFF2-40B4-BE49-F238E27FC236}">
                <a16:creationId xmlns:a16="http://schemas.microsoft.com/office/drawing/2014/main" id="{1A602A28-A20E-91C1-D794-AE1DDECA44E5}"/>
              </a:ext>
            </a:extLst>
          </p:cNvPr>
          <p:cNvSpPr>
            <a:spLocks noGrp="1"/>
          </p:cNvSpPr>
          <p:nvPr>
            <p:ph idx="1"/>
          </p:nvPr>
        </p:nvSpPr>
        <p:spPr>
          <a:xfrm>
            <a:off x="1198181" y="2957665"/>
            <a:ext cx="9792471" cy="3171423"/>
          </a:xfrm>
        </p:spPr>
        <p:txBody>
          <a:bodyPr>
            <a:normAutofit/>
          </a:bodyPr>
          <a:lstStyle/>
          <a:p>
            <a:pPr marL="0" indent="0">
              <a:buNone/>
            </a:pPr>
            <a:r>
              <a:rPr lang="en-US" sz="2000" b="1" dirty="0">
                <a:solidFill>
                  <a:srgbClr val="FFFFFF"/>
                </a:solidFill>
              </a:rPr>
              <a:t>1.Tokenization: </a:t>
            </a:r>
          </a:p>
          <a:p>
            <a:pPr marL="0" indent="0" algn="just">
              <a:buNone/>
            </a:pPr>
            <a:r>
              <a:rPr lang="en-US" sz="2000" dirty="0">
                <a:solidFill>
                  <a:srgbClr val="FFFFFF"/>
                </a:solidFill>
              </a:rPr>
              <a:t>Tokenization is the process of breaking down a text or document into smaller units, called tokens. These tokens can be words, phrases, or even individual characters, depending on the level of granularity needed. Tokenization helps in preparing text data for further analysis or processing. For example, in a sentence like "The quick brown fox jumps over the lazy dog," tokenization would break it down into individual words: ["The", "quick", "brown", "fox", "jumps", "over", "the", "lazy", "dog"].</a:t>
            </a:r>
            <a:endParaRPr lang="en-IN" sz="2000" dirty="0">
              <a:solidFill>
                <a:srgbClr val="FFFFFF"/>
              </a:solidFill>
            </a:endParaRPr>
          </a:p>
        </p:txBody>
      </p:sp>
    </p:spTree>
    <p:extLst>
      <p:ext uri="{BB962C8B-B14F-4D97-AF65-F5344CB8AC3E}">
        <p14:creationId xmlns:p14="http://schemas.microsoft.com/office/powerpoint/2010/main" val="6411897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speech bubbles">
            <a:extLst>
              <a:ext uri="{FF2B5EF4-FFF2-40B4-BE49-F238E27FC236}">
                <a16:creationId xmlns:a16="http://schemas.microsoft.com/office/drawing/2014/main" id="{AFE7D3B6-D8B2-76ED-20CC-4B495B264991}"/>
              </a:ext>
            </a:extLst>
          </p:cNvPr>
          <p:cNvPicPr>
            <a:picLocks noChangeAspect="1"/>
          </p:cNvPicPr>
          <p:nvPr/>
        </p:nvPicPr>
        <p:blipFill rotWithShape="1">
          <a:blip r:embed="rId2">
            <a:alphaModFix amt="35000"/>
          </a:blip>
          <a:srcRect t="5516" b="10215"/>
          <a:stretch/>
        </p:blipFill>
        <p:spPr>
          <a:xfrm>
            <a:off x="20" y="10"/>
            <a:ext cx="12191980" cy="6857990"/>
          </a:xfrm>
          <a:prstGeom prst="rect">
            <a:avLst/>
          </a:prstGeom>
        </p:spPr>
      </p:pic>
      <p:sp>
        <p:nvSpPr>
          <p:cNvPr id="2" name="Title 1">
            <a:extLst>
              <a:ext uri="{FF2B5EF4-FFF2-40B4-BE49-F238E27FC236}">
                <a16:creationId xmlns:a16="http://schemas.microsoft.com/office/drawing/2014/main" id="{2DD4B50A-003C-D016-7879-6AC38A5224AC}"/>
              </a:ext>
            </a:extLst>
          </p:cNvPr>
          <p:cNvSpPr>
            <a:spLocks noGrp="1"/>
          </p:cNvSpPr>
          <p:nvPr>
            <p:ph type="title"/>
          </p:nvPr>
        </p:nvSpPr>
        <p:spPr>
          <a:xfrm>
            <a:off x="838200" y="365125"/>
            <a:ext cx="10515600" cy="1325563"/>
          </a:xfrm>
        </p:spPr>
        <p:txBody>
          <a:bodyPr>
            <a:normAutofit/>
          </a:bodyPr>
          <a:lstStyle/>
          <a:p>
            <a:r>
              <a:rPr lang="fr-FR" dirty="0">
                <a:solidFill>
                  <a:srgbClr val="FFFFFF"/>
                </a:solidFill>
              </a:rPr>
              <a:t>TRANSLATE MODE MODE(OBJECTIVE I)</a:t>
            </a:r>
            <a:endParaRPr lang="en-IN" dirty="0">
              <a:solidFill>
                <a:srgbClr val="FFFFFF"/>
              </a:solidFill>
            </a:endParaRPr>
          </a:p>
        </p:txBody>
      </p:sp>
      <p:sp>
        <p:nvSpPr>
          <p:cNvPr id="3" name="Content Placeholder 2">
            <a:extLst>
              <a:ext uri="{FF2B5EF4-FFF2-40B4-BE49-F238E27FC236}">
                <a16:creationId xmlns:a16="http://schemas.microsoft.com/office/drawing/2014/main" id="{FE8A7D1B-2210-2533-AACE-44E5B2C1EEB9}"/>
              </a:ext>
            </a:extLst>
          </p:cNvPr>
          <p:cNvSpPr>
            <a:spLocks noGrp="1"/>
          </p:cNvSpPr>
          <p:nvPr>
            <p:ph idx="1"/>
          </p:nvPr>
        </p:nvSpPr>
        <p:spPr>
          <a:xfrm>
            <a:off x="838200" y="1825625"/>
            <a:ext cx="10515600" cy="4351338"/>
          </a:xfrm>
        </p:spPr>
        <p:txBody>
          <a:bodyPr>
            <a:normAutofit/>
          </a:bodyPr>
          <a:lstStyle/>
          <a:p>
            <a:pPr marL="0" indent="0">
              <a:buNone/>
            </a:pPr>
            <a:r>
              <a:rPr lang="en-US" b="1" dirty="0">
                <a:solidFill>
                  <a:srgbClr val="FFFFFF"/>
                </a:solidFill>
              </a:rPr>
              <a:t>2.Lemmatization: </a:t>
            </a:r>
          </a:p>
          <a:p>
            <a:pPr marL="0" indent="0" algn="just">
              <a:buNone/>
            </a:pPr>
            <a:r>
              <a:rPr lang="en-US" dirty="0">
                <a:solidFill>
                  <a:srgbClr val="FFFFFF"/>
                </a:solidFill>
              </a:rPr>
              <a:t>Lemmatization is the process of reducing words to their base or root form, called a lemma. It involves removing inflections and variations to bring words to their dictionary form. For example, the lemma of the words "running," "ran," and "runs" is "run." Lemmatization helps in normalizing text data, reducing different forms of words to a common base form. This is particularly useful in tasks like text analysis, where we want to treat different forms of the same word as equivalent.</a:t>
            </a:r>
            <a:endParaRPr lang="en-IN" dirty="0">
              <a:solidFill>
                <a:srgbClr val="FFFFFF"/>
              </a:solidFill>
            </a:endParaRPr>
          </a:p>
        </p:txBody>
      </p:sp>
    </p:spTree>
    <p:extLst>
      <p:ext uri="{BB962C8B-B14F-4D97-AF65-F5344CB8AC3E}">
        <p14:creationId xmlns:p14="http://schemas.microsoft.com/office/powerpoint/2010/main" val="14332134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9DAE9059-5BC0-4B75-B536-54BFB08FF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fill">
            <a:extLst>
              <a:ext uri="{FF2B5EF4-FFF2-40B4-BE49-F238E27FC236}">
                <a16:creationId xmlns:a16="http://schemas.microsoft.com/office/drawing/2014/main" id="{F17EE558-8341-47F3-B29A-14E701B36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4"/>
            <a:ext cx="1218894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Computer script on a screen">
            <a:extLst>
              <a:ext uri="{FF2B5EF4-FFF2-40B4-BE49-F238E27FC236}">
                <a16:creationId xmlns:a16="http://schemas.microsoft.com/office/drawing/2014/main" id="{0DD2E7A6-675E-DBD3-6220-0EC130BF70B9}"/>
              </a:ext>
            </a:extLst>
          </p:cNvPr>
          <p:cNvPicPr>
            <a:picLocks noChangeAspect="1"/>
          </p:cNvPicPr>
          <p:nvPr/>
        </p:nvPicPr>
        <p:blipFill rotWithShape="1">
          <a:blip r:embed="rId2">
            <a:alphaModFix amt="31000"/>
          </a:blip>
          <a:srcRect t="5981" b="9749"/>
          <a:stretch/>
        </p:blipFill>
        <p:spPr>
          <a:xfrm>
            <a:off x="3048" y="14767"/>
            <a:ext cx="12192001" cy="6858000"/>
          </a:xfrm>
          <a:prstGeom prst="rect">
            <a:avLst/>
          </a:prstGeom>
        </p:spPr>
      </p:pic>
      <p:grpSp>
        <p:nvGrpSpPr>
          <p:cNvPr id="21" name="Group 20">
            <a:extLst>
              <a:ext uri="{FF2B5EF4-FFF2-40B4-BE49-F238E27FC236}">
                <a16:creationId xmlns:a16="http://schemas.microsoft.com/office/drawing/2014/main" id="{73FC59CD-C9DA-4650-8128-10CD2396E3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22" name="Freeform: Shape 21">
              <a:extLst>
                <a:ext uri="{FF2B5EF4-FFF2-40B4-BE49-F238E27FC236}">
                  <a16:creationId xmlns:a16="http://schemas.microsoft.com/office/drawing/2014/main" id="{5987BEC2-A37A-4BD2-B378-ED56E0786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8A84300-60A4-4D45-BC17-FE0C4F193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4AD69DF-D02A-4EED-92C3-CA0EBA047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75F2D3B-3AD8-4842-8C23-DF279210C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FCF15B7-4678-4175-81C2-84308D09BA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C6AEC7-0ECD-41FC-9A7D-4CCCCBC30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B8BBA06-D341-464C-8CF0-207A7D2A0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28F28CD-DE70-1431-DBE7-9AE388307922}"/>
              </a:ext>
            </a:extLst>
          </p:cNvPr>
          <p:cNvSpPr>
            <a:spLocks noGrp="1"/>
          </p:cNvSpPr>
          <p:nvPr>
            <p:ph type="title"/>
          </p:nvPr>
        </p:nvSpPr>
        <p:spPr>
          <a:xfrm>
            <a:off x="1019556" y="383457"/>
            <a:ext cx="10158984" cy="2686825"/>
          </a:xfrm>
        </p:spPr>
        <p:txBody>
          <a:bodyPr anchor="b">
            <a:normAutofit/>
          </a:bodyPr>
          <a:lstStyle/>
          <a:p>
            <a:pPr algn="ctr"/>
            <a:r>
              <a:rPr lang="en-IN" sz="4800" dirty="0">
                <a:solidFill>
                  <a:schemeClr val="bg1"/>
                </a:solidFill>
              </a:rPr>
              <a:t>TRANSLATE MODE(OBJECTIVE I)</a:t>
            </a:r>
          </a:p>
        </p:txBody>
      </p:sp>
      <p:sp>
        <p:nvSpPr>
          <p:cNvPr id="3" name="Content Placeholder 2">
            <a:extLst>
              <a:ext uri="{FF2B5EF4-FFF2-40B4-BE49-F238E27FC236}">
                <a16:creationId xmlns:a16="http://schemas.microsoft.com/office/drawing/2014/main" id="{A17E2F87-577B-BB8D-AE31-449784DED0A0}"/>
              </a:ext>
            </a:extLst>
          </p:cNvPr>
          <p:cNvSpPr>
            <a:spLocks noGrp="1"/>
          </p:cNvSpPr>
          <p:nvPr>
            <p:ph idx="1"/>
          </p:nvPr>
        </p:nvSpPr>
        <p:spPr>
          <a:xfrm>
            <a:off x="1019556" y="3183805"/>
            <a:ext cx="10158984" cy="3094165"/>
          </a:xfrm>
        </p:spPr>
        <p:txBody>
          <a:bodyPr anchor="t">
            <a:normAutofit/>
          </a:bodyPr>
          <a:lstStyle/>
          <a:p>
            <a:pPr marL="0" indent="0">
              <a:buNone/>
            </a:pPr>
            <a:r>
              <a:rPr lang="en-US" sz="1800" b="1" dirty="0">
                <a:solidFill>
                  <a:schemeClr val="bg1"/>
                </a:solidFill>
              </a:rPr>
              <a:t>3.Vectorization: </a:t>
            </a:r>
          </a:p>
          <a:p>
            <a:pPr marL="0" indent="0" algn="just">
              <a:buNone/>
            </a:pPr>
            <a:r>
              <a:rPr lang="en-US" sz="1800" dirty="0">
                <a:solidFill>
                  <a:schemeClr val="bg1"/>
                </a:solidFill>
              </a:rPr>
              <a:t>Vectorization is the process of converting text data into numerical vectors, which can be understood and processed by machine learning algorithms. In natural language processing (NLP), text data needs to be converted into numerical form for tasks like classification, clustering, or regression. Vectorization methods include techniques like Bag-of-Words (</a:t>
            </a:r>
            <a:r>
              <a:rPr lang="en-US" sz="1800" dirty="0" err="1">
                <a:solidFill>
                  <a:schemeClr val="bg1"/>
                </a:solidFill>
              </a:rPr>
              <a:t>BoW</a:t>
            </a:r>
            <a:r>
              <a:rPr lang="en-US" sz="1800" dirty="0">
                <a:solidFill>
                  <a:schemeClr val="bg1"/>
                </a:solidFill>
              </a:rPr>
              <a:t>), Term Frequency-Inverse Document Frequency (TF-IDF), and word embeddings (e.g., Word2Vec, </a:t>
            </a:r>
            <a:r>
              <a:rPr lang="en-US" sz="1800" dirty="0" err="1">
                <a:solidFill>
                  <a:schemeClr val="bg1"/>
                </a:solidFill>
              </a:rPr>
              <a:t>GloVe</a:t>
            </a:r>
            <a:r>
              <a:rPr lang="en-US" sz="1800" dirty="0">
                <a:solidFill>
                  <a:schemeClr val="bg1"/>
                </a:solidFill>
              </a:rPr>
              <a:t>). These methods represent text data as vectors in high-dimensional spaces, where each dimension corresponds to a unique term or word in the vocabulary. Vectorization allows algorithms to perform mathematical operations on text data, enabling tasks like similarity measurement, classification, and clustering.</a:t>
            </a:r>
            <a:endParaRPr lang="en-IN" sz="1800" dirty="0">
              <a:solidFill>
                <a:schemeClr val="bg1"/>
              </a:solidFill>
            </a:endParaRPr>
          </a:p>
        </p:txBody>
      </p:sp>
    </p:spTree>
    <p:extLst>
      <p:ext uri="{BB962C8B-B14F-4D97-AF65-F5344CB8AC3E}">
        <p14:creationId xmlns:p14="http://schemas.microsoft.com/office/powerpoint/2010/main" val="139548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PU with binary numbers and blueprint">
            <a:extLst>
              <a:ext uri="{FF2B5EF4-FFF2-40B4-BE49-F238E27FC236}">
                <a16:creationId xmlns:a16="http://schemas.microsoft.com/office/drawing/2014/main" id="{70F6DF48-2CCE-F849-3DCE-0EF6BD94004D}"/>
              </a:ext>
            </a:extLst>
          </p:cNvPr>
          <p:cNvPicPr>
            <a:picLocks noChangeAspect="1"/>
          </p:cNvPicPr>
          <p:nvPr/>
        </p:nvPicPr>
        <p:blipFill rotWithShape="1">
          <a:blip r:embed="rId2"/>
          <a:srcRect l="30282" r="25343"/>
          <a:stretch/>
        </p:blipFill>
        <p:spPr>
          <a:xfrm>
            <a:off x="-1" y="-2"/>
            <a:ext cx="5410198" cy="6858002"/>
          </a:xfrm>
          <a:prstGeom prst="rect">
            <a:avLst/>
          </a:prstGeom>
        </p:spPr>
      </p:pic>
      <p:sp useBgFill="1">
        <p:nvSpPr>
          <p:cNvPr id="19" name="Rectangle 18">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2AB13-3E7B-5B65-AE81-04188B9577D8}"/>
              </a:ext>
            </a:extLst>
          </p:cNvPr>
          <p:cNvSpPr>
            <a:spLocks noGrp="1"/>
          </p:cNvSpPr>
          <p:nvPr>
            <p:ph type="title"/>
          </p:nvPr>
        </p:nvSpPr>
        <p:spPr>
          <a:xfrm>
            <a:off x="6115317" y="405685"/>
            <a:ext cx="5464968" cy="1559301"/>
          </a:xfrm>
        </p:spPr>
        <p:txBody>
          <a:bodyPr>
            <a:normAutofit/>
          </a:bodyPr>
          <a:lstStyle/>
          <a:p>
            <a:r>
              <a:rPr lang="en-IN" sz="4000" dirty="0"/>
              <a:t>TRANSLATE MODE(OBJECTIVE I)</a:t>
            </a:r>
          </a:p>
        </p:txBody>
      </p:sp>
      <p:sp>
        <p:nvSpPr>
          <p:cNvPr id="3" name="Content Placeholder 2">
            <a:extLst>
              <a:ext uri="{FF2B5EF4-FFF2-40B4-BE49-F238E27FC236}">
                <a16:creationId xmlns:a16="http://schemas.microsoft.com/office/drawing/2014/main" id="{A6E9F9EB-87F9-A4E9-6041-A7C5F0B3ED8C}"/>
              </a:ext>
            </a:extLst>
          </p:cNvPr>
          <p:cNvSpPr>
            <a:spLocks noGrp="1"/>
          </p:cNvSpPr>
          <p:nvPr>
            <p:ph idx="1"/>
          </p:nvPr>
        </p:nvSpPr>
        <p:spPr>
          <a:xfrm>
            <a:off x="6115317" y="2743200"/>
            <a:ext cx="5247340" cy="3496878"/>
          </a:xfrm>
        </p:spPr>
        <p:txBody>
          <a:bodyPr anchor="ctr">
            <a:normAutofit/>
          </a:bodyPr>
          <a:lstStyle/>
          <a:p>
            <a:pPr marL="0" indent="0" algn="just">
              <a:buNone/>
            </a:pPr>
            <a:r>
              <a:rPr lang="en-US" sz="2000" dirty="0"/>
              <a:t>In summary, tokenization breaks down text into smaller units (tokens), lemmatization reduces words to their base forms, and vectorization converts text data into numerical vectors for machine learning algorithms to process. These concepts are fundamental in natural language processing and are essential for building AI systems that understand and process text data effectively.</a:t>
            </a:r>
            <a:endParaRPr lang="en-IN" sz="2000" dirty="0"/>
          </a:p>
        </p:txBody>
      </p:sp>
    </p:spTree>
    <p:extLst>
      <p:ext uri="{BB962C8B-B14F-4D97-AF65-F5344CB8AC3E}">
        <p14:creationId xmlns:p14="http://schemas.microsoft.com/office/powerpoint/2010/main" val="2886301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een dialogue boxes">
            <a:extLst>
              <a:ext uri="{FF2B5EF4-FFF2-40B4-BE49-F238E27FC236}">
                <a16:creationId xmlns:a16="http://schemas.microsoft.com/office/drawing/2014/main" id="{B1F8885D-21F6-78F2-E5FD-133F7C3A47C5}"/>
              </a:ext>
            </a:extLst>
          </p:cNvPr>
          <p:cNvPicPr>
            <a:picLocks noChangeAspect="1"/>
          </p:cNvPicPr>
          <p:nvPr/>
        </p:nvPicPr>
        <p:blipFill rotWithShape="1">
          <a:blip r:embed="rId2"/>
          <a:srcRect l="10129" r="15958" b="2"/>
          <a:stretch/>
        </p:blipFill>
        <p:spPr>
          <a:xfrm>
            <a:off x="6103027" y="10"/>
            <a:ext cx="6088971" cy="6857990"/>
          </a:xfrm>
          <a:prstGeom prst="rect">
            <a:avLst/>
          </a:prstGeom>
        </p:spPr>
      </p:pic>
      <p:sp useBgFill="1">
        <p:nvSpPr>
          <p:cNvPr id="17" name="Rectangle 16">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F647B-5014-8ADC-B327-F58A3E1F9D99}"/>
              </a:ext>
            </a:extLst>
          </p:cNvPr>
          <p:cNvSpPr>
            <a:spLocks noGrp="1"/>
          </p:cNvSpPr>
          <p:nvPr>
            <p:ph type="title"/>
          </p:nvPr>
        </p:nvSpPr>
        <p:spPr>
          <a:xfrm>
            <a:off x="761801" y="328512"/>
            <a:ext cx="4778387" cy="1628970"/>
          </a:xfrm>
        </p:spPr>
        <p:txBody>
          <a:bodyPr anchor="ctr">
            <a:normAutofit/>
          </a:bodyPr>
          <a:lstStyle/>
          <a:p>
            <a:r>
              <a:rPr lang="en-IN" sz="3700" dirty="0"/>
              <a:t>CHAT MODE(OBJECTIVE II)</a:t>
            </a:r>
          </a:p>
        </p:txBody>
      </p:sp>
      <p:sp>
        <p:nvSpPr>
          <p:cNvPr id="3" name="Content Placeholder 2">
            <a:extLst>
              <a:ext uri="{FF2B5EF4-FFF2-40B4-BE49-F238E27FC236}">
                <a16:creationId xmlns:a16="http://schemas.microsoft.com/office/drawing/2014/main" id="{474F4301-EEC6-A1E3-B2D3-64B77A57F2F3}"/>
              </a:ext>
            </a:extLst>
          </p:cNvPr>
          <p:cNvSpPr>
            <a:spLocks noGrp="1"/>
          </p:cNvSpPr>
          <p:nvPr>
            <p:ph idx="1"/>
          </p:nvPr>
        </p:nvSpPr>
        <p:spPr>
          <a:xfrm>
            <a:off x="761801" y="2884929"/>
            <a:ext cx="4659756" cy="3374137"/>
          </a:xfrm>
        </p:spPr>
        <p:txBody>
          <a:bodyPr anchor="ctr">
            <a:normAutofit/>
          </a:bodyPr>
          <a:lstStyle/>
          <a:p>
            <a:pPr marL="0" indent="0" algn="just">
              <a:buNone/>
            </a:pPr>
            <a:r>
              <a:rPr lang="en-US" sz="2000" dirty="0"/>
              <a:t>In chat mode, the chatbot learns from talking to people. It gets better at chatting over time because it learns from the conversations it has. This helps it understand and respond better to what people say. </a:t>
            </a:r>
            <a:endParaRPr lang="en-IN" sz="2000" dirty="0"/>
          </a:p>
        </p:txBody>
      </p:sp>
    </p:spTree>
    <p:extLst>
      <p:ext uri="{BB962C8B-B14F-4D97-AF65-F5344CB8AC3E}">
        <p14:creationId xmlns:p14="http://schemas.microsoft.com/office/powerpoint/2010/main" val="24886578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E9654D-9A71-4344-53B9-CFF01F416472}"/>
              </a:ext>
            </a:extLst>
          </p:cNvPr>
          <p:cNvSpPr>
            <a:spLocks noGrp="1"/>
          </p:cNvSpPr>
          <p:nvPr>
            <p:ph type="title"/>
          </p:nvPr>
        </p:nvSpPr>
        <p:spPr>
          <a:xfrm>
            <a:off x="6094104" y="802955"/>
            <a:ext cx="5576785" cy="1454051"/>
          </a:xfrm>
        </p:spPr>
        <p:txBody>
          <a:bodyPr>
            <a:normAutofit/>
          </a:bodyPr>
          <a:lstStyle/>
          <a:p>
            <a:r>
              <a:rPr lang="en-IN" sz="3600" dirty="0">
                <a:solidFill>
                  <a:schemeClr val="tx2"/>
                </a:solidFill>
              </a:rPr>
              <a:t>CHAT MODE(OBJECTIVE II)</a:t>
            </a:r>
          </a:p>
        </p:txBody>
      </p:sp>
      <p:pic>
        <p:nvPicPr>
          <p:cNvPr id="7" name="Graphic 6" descr="Speech">
            <a:extLst>
              <a:ext uri="{FF2B5EF4-FFF2-40B4-BE49-F238E27FC236}">
                <a16:creationId xmlns:a16="http://schemas.microsoft.com/office/drawing/2014/main" id="{1BD6E0DB-0C8E-6C9C-0289-F6D8A28462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01BE778-4947-4B31-24DD-8C1411D86762}"/>
              </a:ext>
            </a:extLst>
          </p:cNvPr>
          <p:cNvSpPr>
            <a:spLocks noGrp="1"/>
          </p:cNvSpPr>
          <p:nvPr>
            <p:ph idx="1"/>
          </p:nvPr>
        </p:nvSpPr>
        <p:spPr>
          <a:xfrm>
            <a:off x="6090574" y="2421682"/>
            <a:ext cx="4977578" cy="3639289"/>
          </a:xfrm>
        </p:spPr>
        <p:txBody>
          <a:bodyPr anchor="ctr">
            <a:normAutofit/>
          </a:bodyPr>
          <a:lstStyle/>
          <a:p>
            <a:pPr marL="0" indent="0" algn="just">
              <a:buNone/>
            </a:pPr>
            <a:r>
              <a:rPr lang="en-US" sz="1800" dirty="0">
                <a:solidFill>
                  <a:schemeClr val="tx2"/>
                </a:solidFill>
              </a:rPr>
              <a:t>In chat mode, the chatbot behaves like a self-learning student, responding to user queries based on its knowledge database. If the chatbot encounters a question it doesn't know the answer to, it politely asks the user to teach it. The user can either provide an answer or choose to skip the question. If the user teaches the chatbot, it learns and remembers the response for future interactions, gradually improving its knowledge base over time. This interactive learning process helps the chatbot become more helpful and accurate in its responses as it gains experience from user interactions. </a:t>
            </a:r>
            <a:endParaRPr lang="en-IN"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915424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8BABCD-0EAF-3E7A-D9FE-E374A7B05563}"/>
              </a:ext>
            </a:extLst>
          </p:cNvPr>
          <p:cNvSpPr>
            <a:spLocks noGrp="1"/>
          </p:cNvSpPr>
          <p:nvPr>
            <p:ph type="title"/>
          </p:nvPr>
        </p:nvSpPr>
        <p:spPr>
          <a:xfrm>
            <a:off x="762000" y="1138036"/>
            <a:ext cx="4085665" cy="1402470"/>
          </a:xfrm>
        </p:spPr>
        <p:txBody>
          <a:bodyPr anchor="t">
            <a:normAutofit/>
          </a:bodyPr>
          <a:lstStyle/>
          <a:p>
            <a:r>
              <a:rPr lang="en-US" sz="3000"/>
              <a:t>Speech Recognition Integration: Enhancing Interaction with Voice</a:t>
            </a:r>
            <a:endParaRPr lang="en-IN" sz="3000"/>
          </a:p>
        </p:txBody>
      </p:sp>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8A01C070-7651-F02F-EE6C-49E9C2B7BB36}"/>
              </a:ext>
            </a:extLst>
          </p:cNvPr>
          <p:cNvSpPr>
            <a:spLocks noGrp="1"/>
          </p:cNvSpPr>
          <p:nvPr>
            <p:ph idx="1"/>
          </p:nvPr>
        </p:nvSpPr>
        <p:spPr>
          <a:xfrm>
            <a:off x="762000" y="2551176"/>
            <a:ext cx="4085665" cy="3591207"/>
          </a:xfrm>
        </p:spPr>
        <p:txBody>
          <a:bodyPr>
            <a:normAutofit/>
          </a:bodyPr>
          <a:lstStyle/>
          <a:p>
            <a:pPr marL="0" indent="0" algn="just">
              <a:buNone/>
            </a:pPr>
            <a:r>
              <a:rPr lang="en-US" sz="2000" dirty="0"/>
              <a:t>Our chatbot also has features speech recognition technology, allowing users to interact with it using their voice. Simply speak to provide input to the bot, and it will understand your words and respond accordingly. Additionally, the bot can deliver its responses in audio format, enabling a seamless and natural conversation experience for users.</a:t>
            </a:r>
            <a:endParaRPr lang="en-IN" sz="2000" dirty="0"/>
          </a:p>
        </p:txBody>
      </p:sp>
      <p:pic>
        <p:nvPicPr>
          <p:cNvPr id="7" name="Picture 6" descr="Robots sitting on a green cafe chair">
            <a:extLst>
              <a:ext uri="{FF2B5EF4-FFF2-40B4-BE49-F238E27FC236}">
                <a16:creationId xmlns:a16="http://schemas.microsoft.com/office/drawing/2014/main" id="{B49F7A1F-833A-457C-2D16-7A7B3989EB60}"/>
              </a:ext>
            </a:extLst>
          </p:cNvPr>
          <p:cNvPicPr>
            <a:picLocks noChangeAspect="1"/>
          </p:cNvPicPr>
          <p:nvPr/>
        </p:nvPicPr>
        <p:blipFill rotWithShape="1">
          <a:blip r:embed="rId2"/>
          <a:srcRect l="28556" r="17794"/>
          <a:stretch/>
        </p:blipFill>
        <p:spPr>
          <a:xfrm>
            <a:off x="5650992" y="10"/>
            <a:ext cx="6541008" cy="6857990"/>
          </a:xfrm>
          <a:prstGeom prst="rect">
            <a:avLst/>
          </a:prstGeom>
        </p:spPr>
      </p:pic>
    </p:spTree>
    <p:extLst>
      <p:ext uri="{BB962C8B-B14F-4D97-AF65-F5344CB8AC3E}">
        <p14:creationId xmlns:p14="http://schemas.microsoft.com/office/powerpoint/2010/main" val="659750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phere of mesh and nodes">
            <a:extLst>
              <a:ext uri="{FF2B5EF4-FFF2-40B4-BE49-F238E27FC236}">
                <a16:creationId xmlns:a16="http://schemas.microsoft.com/office/drawing/2014/main" id="{C32554BD-E45E-AD7D-1499-6115EA16DA75}"/>
              </a:ext>
            </a:extLst>
          </p:cNvPr>
          <p:cNvPicPr>
            <a:picLocks noChangeAspect="1"/>
          </p:cNvPicPr>
          <p:nvPr/>
        </p:nvPicPr>
        <p:blipFill rotWithShape="1">
          <a:blip r:embed="rId2"/>
          <a:srcRect t="2677" b="22323"/>
          <a:stretch/>
        </p:blipFill>
        <p:spPr>
          <a:xfrm>
            <a:off x="1" y="1"/>
            <a:ext cx="12192000" cy="6857999"/>
          </a:xfrm>
          <a:prstGeom prst="rect">
            <a:avLst/>
          </a:prstGeom>
        </p:spPr>
      </p:pic>
      <p:sp useBgFill="1">
        <p:nvSpPr>
          <p:cNvPr id="19" name="Freeform: Shape 18">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04CB9D22-5FDF-C287-5A31-D5C08D6391FD}"/>
              </a:ext>
            </a:extLst>
          </p:cNvPr>
          <p:cNvSpPr>
            <a:spLocks noGrp="1"/>
          </p:cNvSpPr>
          <p:nvPr>
            <p:ph type="title"/>
          </p:nvPr>
        </p:nvSpPr>
        <p:spPr>
          <a:xfrm>
            <a:off x="1037809" y="1071350"/>
            <a:ext cx="4775162" cy="1339382"/>
          </a:xfrm>
        </p:spPr>
        <p:txBody>
          <a:bodyPr>
            <a:normAutofit/>
          </a:bodyPr>
          <a:lstStyle/>
          <a:p>
            <a:pPr algn="ctr"/>
            <a:r>
              <a:rPr lang="en-IN" sz="3600"/>
              <a:t>User friendly interface</a:t>
            </a:r>
          </a:p>
        </p:txBody>
      </p:sp>
      <p:sp>
        <p:nvSpPr>
          <p:cNvPr id="20"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F6A898B-304D-7034-F5F0-87BFD26ED489}"/>
              </a:ext>
            </a:extLst>
          </p:cNvPr>
          <p:cNvSpPr>
            <a:spLocks noGrp="1"/>
          </p:cNvSpPr>
          <p:nvPr>
            <p:ph idx="1"/>
          </p:nvPr>
        </p:nvSpPr>
        <p:spPr>
          <a:xfrm>
            <a:off x="1189319" y="2547257"/>
            <a:ext cx="4458446" cy="3109740"/>
          </a:xfrm>
        </p:spPr>
        <p:txBody>
          <a:bodyPr anchor="ctr">
            <a:normAutofit/>
          </a:bodyPr>
          <a:lstStyle/>
          <a:p>
            <a:pPr marL="0" indent="0" algn="just">
              <a:buNone/>
            </a:pPr>
            <a:r>
              <a:rPr lang="en-US" sz="2000" dirty="0"/>
              <a:t>The chatbot has two ways to talk to it: one online and one offline. If you have internet, you can use the online way through Streamlit. But if you don't have internet, no worries! You can still chat with the chatbot using the offline way through Tkinter. It's all about giving you options that work for you!</a:t>
            </a:r>
            <a:endParaRPr lang="en-IN" sz="2000" dirty="0"/>
          </a:p>
        </p:txBody>
      </p:sp>
    </p:spTree>
    <p:extLst>
      <p:ext uri="{BB962C8B-B14F-4D97-AF65-F5344CB8AC3E}">
        <p14:creationId xmlns:p14="http://schemas.microsoft.com/office/powerpoint/2010/main" val="32407302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4" name="Freeform: Shape 63">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8"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 name="Title 5">
            <a:extLst>
              <a:ext uri="{FF2B5EF4-FFF2-40B4-BE49-F238E27FC236}">
                <a16:creationId xmlns:a16="http://schemas.microsoft.com/office/drawing/2014/main" id="{88D10E0A-2C55-973E-F657-A4FEFE6A7145}"/>
              </a:ext>
            </a:extLst>
          </p:cNvPr>
          <p:cNvSpPr>
            <a:spLocks noGrp="1"/>
          </p:cNvSpPr>
          <p:nvPr>
            <p:ph type="title"/>
          </p:nvPr>
        </p:nvSpPr>
        <p:spPr>
          <a:xfrm>
            <a:off x="838200" y="1195697"/>
            <a:ext cx="3200400" cy="4019251"/>
          </a:xfrm>
        </p:spPr>
        <p:txBody>
          <a:bodyPr vert="horz" lIns="91440" tIns="45720" rIns="91440" bIns="45720" rtlCol="0" anchor="ctr">
            <a:normAutofit/>
          </a:bodyPr>
          <a:lstStyle/>
          <a:p>
            <a:r>
              <a:rPr lang="en-US" kern="1200">
                <a:solidFill>
                  <a:schemeClr val="bg1"/>
                </a:solidFill>
                <a:latin typeface="+mj-lt"/>
                <a:ea typeface="+mj-ea"/>
                <a:cs typeface="+mj-cs"/>
              </a:rPr>
              <a:t>Working of Chatbot</a:t>
            </a:r>
          </a:p>
        </p:txBody>
      </p:sp>
      <p:grpSp>
        <p:nvGrpSpPr>
          <p:cNvPr id="70" name="Group 69">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71" name="Freeform: Shape 70">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2" name="Freeform: Shape 71">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3" name="Freeform: Shape 72">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4" name="Freeform: Shape 73">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5" name="Freeform: Shape 74">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6" name="Freeform: Shape 75">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7" name="Freeform: Shape 76">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8" name="Freeform: Shape 77">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9" name="Freeform: Shape 78">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0" name="Freeform: Shape 79">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Freeform: Shape 80">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2" name="Freeform: Shape 81">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3" name="Freeform: Shape 82">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85" name="Rectangle 84">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D41F266-BB9B-0FBC-74B3-C26B7F978B93}"/>
              </a:ext>
            </a:extLst>
          </p:cNvPr>
          <p:cNvSpPr/>
          <p:nvPr/>
        </p:nvSpPr>
        <p:spPr>
          <a:xfrm>
            <a:off x="7657554" y="1736429"/>
            <a:ext cx="854741"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Input</a:t>
            </a:r>
            <a:endParaRPr lang="en-IN">
              <a:solidFill>
                <a:schemeClr val="tx1"/>
              </a:solidFill>
            </a:endParaRPr>
          </a:p>
        </p:txBody>
      </p:sp>
      <p:sp>
        <p:nvSpPr>
          <p:cNvPr id="10" name="Rectangle: Rounded Corners 9">
            <a:extLst>
              <a:ext uri="{FF2B5EF4-FFF2-40B4-BE49-F238E27FC236}">
                <a16:creationId xmlns:a16="http://schemas.microsoft.com/office/drawing/2014/main" id="{4F8B9390-B100-A1D0-9069-FA104BC27C86}"/>
              </a:ext>
            </a:extLst>
          </p:cNvPr>
          <p:cNvSpPr/>
          <p:nvPr/>
        </p:nvSpPr>
        <p:spPr>
          <a:xfrm>
            <a:off x="5889563" y="2246466"/>
            <a:ext cx="1063339"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Chat mode</a:t>
            </a:r>
            <a:endParaRPr lang="en-IN">
              <a:solidFill>
                <a:schemeClr val="tx1"/>
              </a:solidFill>
            </a:endParaRPr>
          </a:p>
        </p:txBody>
      </p:sp>
      <p:sp>
        <p:nvSpPr>
          <p:cNvPr id="11" name="Rectangle: Rounded Corners 10">
            <a:extLst>
              <a:ext uri="{FF2B5EF4-FFF2-40B4-BE49-F238E27FC236}">
                <a16:creationId xmlns:a16="http://schemas.microsoft.com/office/drawing/2014/main" id="{46FBB9AA-E913-D445-0551-D16CEAD06BC5}"/>
              </a:ext>
            </a:extLst>
          </p:cNvPr>
          <p:cNvSpPr/>
          <p:nvPr/>
        </p:nvSpPr>
        <p:spPr>
          <a:xfrm>
            <a:off x="9173703" y="2246467"/>
            <a:ext cx="1195619"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Translate mode</a:t>
            </a:r>
            <a:endParaRPr lang="en-IN">
              <a:solidFill>
                <a:schemeClr val="tx1"/>
              </a:solidFill>
            </a:endParaRPr>
          </a:p>
        </p:txBody>
      </p:sp>
      <p:sp>
        <p:nvSpPr>
          <p:cNvPr id="13" name="Rectangle: Rounded Corners 12">
            <a:extLst>
              <a:ext uri="{FF2B5EF4-FFF2-40B4-BE49-F238E27FC236}">
                <a16:creationId xmlns:a16="http://schemas.microsoft.com/office/drawing/2014/main" id="{AABE1E24-6BF0-E3AC-164A-2180E79ABCAB}"/>
              </a:ext>
            </a:extLst>
          </p:cNvPr>
          <p:cNvSpPr/>
          <p:nvPr/>
        </p:nvSpPr>
        <p:spPr>
          <a:xfrm>
            <a:off x="5169647" y="2698012"/>
            <a:ext cx="2447205"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Preprocessing data</a:t>
            </a:r>
            <a:endParaRPr lang="en-IN">
              <a:solidFill>
                <a:schemeClr val="tx1"/>
              </a:solidFill>
            </a:endParaRPr>
          </a:p>
        </p:txBody>
      </p:sp>
      <p:sp>
        <p:nvSpPr>
          <p:cNvPr id="14" name="Rectangle: Rounded Corners 13">
            <a:extLst>
              <a:ext uri="{FF2B5EF4-FFF2-40B4-BE49-F238E27FC236}">
                <a16:creationId xmlns:a16="http://schemas.microsoft.com/office/drawing/2014/main" id="{FB5EACAD-4375-5EF8-AD8D-1737DF221D9D}"/>
              </a:ext>
            </a:extLst>
          </p:cNvPr>
          <p:cNvSpPr/>
          <p:nvPr/>
        </p:nvSpPr>
        <p:spPr>
          <a:xfrm>
            <a:off x="8494488" y="2698012"/>
            <a:ext cx="2849137"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Preprocessing data</a:t>
            </a:r>
            <a:endParaRPr lang="en-IN">
              <a:solidFill>
                <a:schemeClr val="tx1"/>
              </a:solidFill>
            </a:endParaRPr>
          </a:p>
        </p:txBody>
      </p:sp>
      <p:sp>
        <p:nvSpPr>
          <p:cNvPr id="15" name="Rectangle: Rounded Corners 14">
            <a:extLst>
              <a:ext uri="{FF2B5EF4-FFF2-40B4-BE49-F238E27FC236}">
                <a16:creationId xmlns:a16="http://schemas.microsoft.com/office/drawing/2014/main" id="{C8462F0D-E936-BA64-A110-5A716A9B5377}"/>
              </a:ext>
            </a:extLst>
          </p:cNvPr>
          <p:cNvSpPr/>
          <p:nvPr/>
        </p:nvSpPr>
        <p:spPr>
          <a:xfrm>
            <a:off x="8474136" y="3178805"/>
            <a:ext cx="2869488" cy="37649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Lemmatization, tokenization and vectorization</a:t>
            </a:r>
            <a:endParaRPr lang="en-IN">
              <a:solidFill>
                <a:schemeClr val="tx1"/>
              </a:solidFill>
            </a:endParaRPr>
          </a:p>
        </p:txBody>
      </p:sp>
      <p:sp>
        <p:nvSpPr>
          <p:cNvPr id="16" name="Rectangle: Rounded Corners 15">
            <a:extLst>
              <a:ext uri="{FF2B5EF4-FFF2-40B4-BE49-F238E27FC236}">
                <a16:creationId xmlns:a16="http://schemas.microsoft.com/office/drawing/2014/main" id="{EAA88E19-6F5A-37D5-A020-93737766D0CD}"/>
              </a:ext>
            </a:extLst>
          </p:cNvPr>
          <p:cNvSpPr/>
          <p:nvPr/>
        </p:nvSpPr>
        <p:spPr>
          <a:xfrm>
            <a:off x="5169647" y="3191520"/>
            <a:ext cx="2447205"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Normalization</a:t>
            </a:r>
            <a:endParaRPr lang="en-IN">
              <a:solidFill>
                <a:schemeClr val="tx1"/>
              </a:solidFill>
            </a:endParaRPr>
          </a:p>
        </p:txBody>
      </p:sp>
      <p:sp>
        <p:nvSpPr>
          <p:cNvPr id="17" name="Rectangle: Rounded Corners 16">
            <a:extLst>
              <a:ext uri="{FF2B5EF4-FFF2-40B4-BE49-F238E27FC236}">
                <a16:creationId xmlns:a16="http://schemas.microsoft.com/office/drawing/2014/main" id="{2A403C40-7ED2-4635-A1AE-D63FA6963FA7}"/>
              </a:ext>
            </a:extLst>
          </p:cNvPr>
          <p:cNvSpPr/>
          <p:nvPr/>
        </p:nvSpPr>
        <p:spPr>
          <a:xfrm>
            <a:off x="5169647" y="3685027"/>
            <a:ext cx="2487907" cy="40702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Selecting best match from Json file or asking user to teach manually</a:t>
            </a:r>
            <a:endParaRPr lang="en-IN">
              <a:solidFill>
                <a:schemeClr val="tx1"/>
              </a:solidFill>
            </a:endParaRPr>
          </a:p>
        </p:txBody>
      </p:sp>
      <p:sp>
        <p:nvSpPr>
          <p:cNvPr id="18" name="Rectangle: Rounded Corners 17">
            <a:extLst>
              <a:ext uri="{FF2B5EF4-FFF2-40B4-BE49-F238E27FC236}">
                <a16:creationId xmlns:a16="http://schemas.microsoft.com/office/drawing/2014/main" id="{B11BD585-0DD0-B0C9-DD37-A1CFB10693A3}"/>
              </a:ext>
            </a:extLst>
          </p:cNvPr>
          <p:cNvSpPr/>
          <p:nvPr/>
        </p:nvSpPr>
        <p:spPr>
          <a:xfrm>
            <a:off x="8484312" y="3751171"/>
            <a:ext cx="2869488"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Selecting best match from txt file</a:t>
            </a:r>
            <a:endParaRPr lang="en-IN">
              <a:solidFill>
                <a:schemeClr val="tx1"/>
              </a:solidFill>
            </a:endParaRPr>
          </a:p>
        </p:txBody>
      </p:sp>
      <p:sp>
        <p:nvSpPr>
          <p:cNvPr id="19" name="Rectangle: Rounded Corners 18">
            <a:extLst>
              <a:ext uri="{FF2B5EF4-FFF2-40B4-BE49-F238E27FC236}">
                <a16:creationId xmlns:a16="http://schemas.microsoft.com/office/drawing/2014/main" id="{D4270CF4-9F5C-ED97-3EDF-9138270C4007}"/>
              </a:ext>
            </a:extLst>
          </p:cNvPr>
          <p:cNvSpPr/>
          <p:nvPr/>
        </p:nvSpPr>
        <p:spPr>
          <a:xfrm>
            <a:off x="5169647" y="4262492"/>
            <a:ext cx="2447205"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Output</a:t>
            </a:r>
            <a:endParaRPr lang="en-IN">
              <a:solidFill>
                <a:schemeClr val="tx1"/>
              </a:solidFill>
            </a:endParaRPr>
          </a:p>
        </p:txBody>
      </p:sp>
      <p:sp>
        <p:nvSpPr>
          <p:cNvPr id="20" name="Rectangle: Rounded Corners 19">
            <a:extLst>
              <a:ext uri="{FF2B5EF4-FFF2-40B4-BE49-F238E27FC236}">
                <a16:creationId xmlns:a16="http://schemas.microsoft.com/office/drawing/2014/main" id="{5B29BC78-9A93-4A2C-1A9E-C8FEF98835E3}"/>
              </a:ext>
            </a:extLst>
          </p:cNvPr>
          <p:cNvSpPr/>
          <p:nvPr/>
        </p:nvSpPr>
        <p:spPr>
          <a:xfrm>
            <a:off x="8493215" y="4247226"/>
            <a:ext cx="2831330" cy="27473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576072">
              <a:spcAft>
                <a:spcPts val="600"/>
              </a:spcAft>
            </a:pPr>
            <a:r>
              <a:rPr lang="en-US" sz="1134" kern="1200">
                <a:solidFill>
                  <a:schemeClr val="tx1"/>
                </a:solidFill>
                <a:latin typeface="+mn-lt"/>
                <a:ea typeface="+mn-ea"/>
                <a:cs typeface="+mn-cs"/>
              </a:rPr>
              <a:t>Output</a:t>
            </a:r>
            <a:endParaRPr lang="en-IN">
              <a:solidFill>
                <a:schemeClr val="tx1"/>
              </a:solidFill>
            </a:endParaRPr>
          </a:p>
        </p:txBody>
      </p:sp>
      <p:cxnSp>
        <p:nvCxnSpPr>
          <p:cNvPr id="26" name="Straight Connector 25">
            <a:extLst>
              <a:ext uri="{FF2B5EF4-FFF2-40B4-BE49-F238E27FC236}">
                <a16:creationId xmlns:a16="http://schemas.microsoft.com/office/drawing/2014/main" id="{6907C75E-B2E3-57DC-A466-ACA94E17B815}"/>
              </a:ext>
            </a:extLst>
          </p:cNvPr>
          <p:cNvCxnSpPr>
            <a:cxnSpLocks/>
          </p:cNvCxnSpPr>
          <p:nvPr/>
        </p:nvCxnSpPr>
        <p:spPr>
          <a:xfrm>
            <a:off x="6512812" y="2097658"/>
            <a:ext cx="31747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D3932C7-D7F8-EB78-54B2-A36818AC87C5}"/>
              </a:ext>
            </a:extLst>
          </p:cNvPr>
          <p:cNvCxnSpPr>
            <a:stCxn id="7" idx="2"/>
          </p:cNvCxnSpPr>
          <p:nvPr/>
        </p:nvCxnSpPr>
        <p:spPr>
          <a:xfrm flipH="1">
            <a:off x="8084924" y="2011167"/>
            <a:ext cx="1" cy="86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EBED4FC-DEA7-66C1-93F6-D6018E2B66C3}"/>
              </a:ext>
            </a:extLst>
          </p:cNvPr>
          <p:cNvCxnSpPr/>
          <p:nvPr/>
        </p:nvCxnSpPr>
        <p:spPr>
          <a:xfrm>
            <a:off x="6512812" y="2097658"/>
            <a:ext cx="0" cy="14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663E96B-C753-4749-4869-BC9742977A29}"/>
              </a:ext>
            </a:extLst>
          </p:cNvPr>
          <p:cNvCxnSpPr/>
          <p:nvPr/>
        </p:nvCxnSpPr>
        <p:spPr>
          <a:xfrm>
            <a:off x="9687564" y="2097658"/>
            <a:ext cx="0" cy="148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1B4C75-E931-B030-3710-15E2C2CF4CE4}"/>
              </a:ext>
            </a:extLst>
          </p:cNvPr>
          <p:cNvCxnSpPr>
            <a:stCxn id="10" idx="2"/>
          </p:cNvCxnSpPr>
          <p:nvPr/>
        </p:nvCxnSpPr>
        <p:spPr>
          <a:xfrm>
            <a:off x="6421232" y="2521205"/>
            <a:ext cx="0" cy="12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FAD5484-D3B9-9263-48B4-BC1424EA1003}"/>
              </a:ext>
            </a:extLst>
          </p:cNvPr>
          <p:cNvCxnSpPr>
            <a:stCxn id="13" idx="2"/>
          </p:cNvCxnSpPr>
          <p:nvPr/>
        </p:nvCxnSpPr>
        <p:spPr>
          <a:xfrm>
            <a:off x="6393250" y="2972751"/>
            <a:ext cx="0" cy="206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000A6D-83DA-651E-4B30-B05C84550BD1}"/>
              </a:ext>
            </a:extLst>
          </p:cNvPr>
          <p:cNvCxnSpPr>
            <a:stCxn id="16" idx="2"/>
          </p:cNvCxnSpPr>
          <p:nvPr/>
        </p:nvCxnSpPr>
        <p:spPr>
          <a:xfrm>
            <a:off x="6393250" y="3466258"/>
            <a:ext cx="0" cy="167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2FAFFAE-7482-3F5B-4B6A-7E9D619BCED8}"/>
              </a:ext>
            </a:extLst>
          </p:cNvPr>
          <p:cNvCxnSpPr>
            <a:stCxn id="17" idx="2"/>
          </p:cNvCxnSpPr>
          <p:nvPr/>
        </p:nvCxnSpPr>
        <p:spPr>
          <a:xfrm>
            <a:off x="6413600" y="4092055"/>
            <a:ext cx="7632" cy="155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DB0AF9-9DCB-77F6-07DC-F761402427EE}"/>
              </a:ext>
            </a:extLst>
          </p:cNvPr>
          <p:cNvCxnSpPr>
            <a:stCxn id="11" idx="2"/>
          </p:cNvCxnSpPr>
          <p:nvPr/>
        </p:nvCxnSpPr>
        <p:spPr>
          <a:xfrm>
            <a:off x="9771512" y="2521205"/>
            <a:ext cx="0" cy="125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6AD2895-EC89-0ADA-9E00-17174B9892A0}"/>
              </a:ext>
            </a:extLst>
          </p:cNvPr>
          <p:cNvCxnSpPr>
            <a:stCxn id="14" idx="2"/>
          </p:cNvCxnSpPr>
          <p:nvPr/>
        </p:nvCxnSpPr>
        <p:spPr>
          <a:xfrm flipH="1">
            <a:off x="9919056" y="2972750"/>
            <a:ext cx="1" cy="167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B1B4C6B-B561-7186-C0D7-2170E60D0316}"/>
              </a:ext>
            </a:extLst>
          </p:cNvPr>
          <p:cNvCxnSpPr>
            <a:cxnSpLocks/>
          </p:cNvCxnSpPr>
          <p:nvPr/>
        </p:nvCxnSpPr>
        <p:spPr>
          <a:xfrm flipH="1">
            <a:off x="9908880" y="3575651"/>
            <a:ext cx="1" cy="129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E637D55-81E0-84D0-A59D-506C6E93DCC1}"/>
              </a:ext>
            </a:extLst>
          </p:cNvPr>
          <p:cNvCxnSpPr>
            <a:cxnSpLocks/>
            <a:stCxn id="18" idx="2"/>
            <a:endCxn id="20" idx="0"/>
          </p:cNvCxnSpPr>
          <p:nvPr/>
        </p:nvCxnSpPr>
        <p:spPr>
          <a:xfrm flipH="1">
            <a:off x="9908880" y="4025910"/>
            <a:ext cx="10175" cy="22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53091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6" name="Rectangle 5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DCFC4-625F-26A5-1F59-ED7B5DC5F6A1}"/>
              </a:ext>
            </a:extLst>
          </p:cNvPr>
          <p:cNvSpPr>
            <a:spLocks noGrp="1"/>
          </p:cNvSpPr>
          <p:nvPr>
            <p:ph type="title"/>
          </p:nvPr>
        </p:nvSpPr>
        <p:spPr>
          <a:xfrm>
            <a:off x="1142639" y="226285"/>
            <a:ext cx="9932691" cy="914258"/>
          </a:xfrm>
        </p:spPr>
        <p:txBody>
          <a:bodyPr vert="horz" lIns="91440" tIns="45720" rIns="91440" bIns="45720" rtlCol="0" anchor="b">
            <a:normAutofit/>
          </a:bodyPr>
          <a:lstStyle/>
          <a:p>
            <a:pPr algn="ctr"/>
            <a:r>
              <a:rPr lang="en-US" sz="4800" b="1" dirty="0">
                <a:solidFill>
                  <a:srgbClr val="FFFFFF"/>
                </a:solidFill>
              </a:rPr>
              <a:t>Result: Interface for offline mode</a:t>
            </a:r>
          </a:p>
        </p:txBody>
      </p:sp>
      <p:sp>
        <p:nvSpPr>
          <p:cNvPr id="64" name="Rectangle 63">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hatbot&#10;&#10;Description automatically generated">
            <a:extLst>
              <a:ext uri="{FF2B5EF4-FFF2-40B4-BE49-F238E27FC236}">
                <a16:creationId xmlns:a16="http://schemas.microsoft.com/office/drawing/2014/main" id="{DFBA7147-DD1B-967C-70C0-749F1A003161}"/>
              </a:ext>
            </a:extLst>
          </p:cNvPr>
          <p:cNvPicPr>
            <a:picLocks noChangeAspect="1"/>
          </p:cNvPicPr>
          <p:nvPr/>
        </p:nvPicPr>
        <p:blipFill rotWithShape="1">
          <a:blip r:embed="rId2">
            <a:extLst>
              <a:ext uri="{28A0092B-C50C-407E-A947-70E740481C1C}">
                <a14:useLocalDpi xmlns:a14="http://schemas.microsoft.com/office/drawing/2010/main" val="0"/>
              </a:ext>
            </a:extLst>
          </a:blip>
          <a:srcRect t="4562"/>
          <a:stretch/>
        </p:blipFill>
        <p:spPr>
          <a:xfrm>
            <a:off x="436875" y="1288026"/>
            <a:ext cx="4793556" cy="4803019"/>
          </a:xfrm>
          <a:prstGeom prst="rect">
            <a:avLst/>
          </a:prstGeom>
        </p:spPr>
      </p:pic>
      <p:pic>
        <p:nvPicPr>
          <p:cNvPr id="7" name="Picture 6" descr="A screenshot of a chat&#10;&#10;Description automatically generated">
            <a:extLst>
              <a:ext uri="{FF2B5EF4-FFF2-40B4-BE49-F238E27FC236}">
                <a16:creationId xmlns:a16="http://schemas.microsoft.com/office/drawing/2014/main" id="{64EC22FC-5B2D-CD33-C90E-A7AC041FE1E0}"/>
              </a:ext>
            </a:extLst>
          </p:cNvPr>
          <p:cNvPicPr>
            <a:picLocks noChangeAspect="1"/>
          </p:cNvPicPr>
          <p:nvPr/>
        </p:nvPicPr>
        <p:blipFill rotWithShape="1">
          <a:blip r:embed="rId3">
            <a:extLst>
              <a:ext uri="{28A0092B-C50C-407E-A947-70E740481C1C}">
                <a14:useLocalDpi xmlns:a14="http://schemas.microsoft.com/office/drawing/2010/main" val="0"/>
              </a:ext>
            </a:extLst>
          </a:blip>
          <a:srcRect t="7026" b="1"/>
          <a:stretch/>
        </p:blipFill>
        <p:spPr>
          <a:xfrm>
            <a:off x="6272980" y="1288026"/>
            <a:ext cx="4932083" cy="4814179"/>
          </a:xfrm>
          <a:prstGeom prst="rect">
            <a:avLst/>
          </a:prstGeom>
        </p:spPr>
      </p:pic>
      <p:sp>
        <p:nvSpPr>
          <p:cNvPr id="71" name="TextBox 70">
            <a:extLst>
              <a:ext uri="{FF2B5EF4-FFF2-40B4-BE49-F238E27FC236}">
                <a16:creationId xmlns:a16="http://schemas.microsoft.com/office/drawing/2014/main" id="{15798042-8826-4CA1-63A7-8EA164898DC3}"/>
              </a:ext>
            </a:extLst>
          </p:cNvPr>
          <p:cNvSpPr txBox="1"/>
          <p:nvPr/>
        </p:nvSpPr>
        <p:spPr>
          <a:xfrm>
            <a:off x="2334464" y="6264844"/>
            <a:ext cx="1625491" cy="366872"/>
          </a:xfrm>
          <a:prstGeom prst="rect">
            <a:avLst/>
          </a:prstGeom>
          <a:noFill/>
        </p:spPr>
        <p:txBody>
          <a:bodyPr wrap="square" rtlCol="0">
            <a:spAutoFit/>
          </a:bodyPr>
          <a:lstStyle/>
          <a:p>
            <a:r>
              <a:rPr lang="en-IN" dirty="0">
                <a:solidFill>
                  <a:schemeClr val="bg1"/>
                </a:solidFill>
              </a:rPr>
              <a:t>Chat mode</a:t>
            </a:r>
          </a:p>
        </p:txBody>
      </p:sp>
      <p:sp>
        <p:nvSpPr>
          <p:cNvPr id="73" name="TextBox 72">
            <a:extLst>
              <a:ext uri="{FF2B5EF4-FFF2-40B4-BE49-F238E27FC236}">
                <a16:creationId xmlns:a16="http://schemas.microsoft.com/office/drawing/2014/main" id="{796EF48E-E089-4A4C-A926-F4C728FAC406}"/>
              </a:ext>
            </a:extLst>
          </p:cNvPr>
          <p:cNvSpPr txBox="1"/>
          <p:nvPr/>
        </p:nvSpPr>
        <p:spPr>
          <a:xfrm>
            <a:off x="7898998" y="6249688"/>
            <a:ext cx="2476498" cy="369332"/>
          </a:xfrm>
          <a:prstGeom prst="rect">
            <a:avLst/>
          </a:prstGeom>
          <a:noFill/>
        </p:spPr>
        <p:txBody>
          <a:bodyPr wrap="square" rtlCol="0">
            <a:spAutoFit/>
          </a:bodyPr>
          <a:lstStyle/>
          <a:p>
            <a:r>
              <a:rPr lang="en-IN" dirty="0">
                <a:solidFill>
                  <a:schemeClr val="bg1"/>
                </a:solidFill>
              </a:rPr>
              <a:t>Translate mode</a:t>
            </a:r>
          </a:p>
        </p:txBody>
      </p:sp>
    </p:spTree>
    <p:extLst>
      <p:ext uri="{BB962C8B-B14F-4D97-AF65-F5344CB8AC3E}">
        <p14:creationId xmlns:p14="http://schemas.microsoft.com/office/powerpoint/2010/main" val="263439377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07AC6876-4BD0-BF51-25AD-DF8834F9A4F8}"/>
              </a:ext>
            </a:extLst>
          </p:cNvPr>
          <p:cNvPicPr>
            <a:picLocks noChangeAspect="1"/>
          </p:cNvPicPr>
          <p:nvPr/>
        </p:nvPicPr>
        <p:blipFill rotWithShape="1">
          <a:blip r:embed="rId2"/>
          <a:srcRect l="33410"/>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08BEC-C596-1E35-5C6B-82633A57DFA8}"/>
              </a:ext>
            </a:extLst>
          </p:cNvPr>
          <p:cNvSpPr>
            <a:spLocks noGrp="1"/>
          </p:cNvSpPr>
          <p:nvPr>
            <p:ph type="title"/>
          </p:nvPr>
        </p:nvSpPr>
        <p:spPr>
          <a:xfrm>
            <a:off x="761801" y="328512"/>
            <a:ext cx="4778387" cy="1628970"/>
          </a:xfrm>
        </p:spPr>
        <p:txBody>
          <a:bodyPr anchor="ctr">
            <a:normAutofit/>
          </a:bodyPr>
          <a:lstStyle/>
          <a:p>
            <a:r>
              <a:rPr lang="en-IN" sz="4000"/>
              <a:t>Background</a:t>
            </a:r>
          </a:p>
        </p:txBody>
      </p:sp>
      <p:sp>
        <p:nvSpPr>
          <p:cNvPr id="3" name="Content Placeholder 2">
            <a:extLst>
              <a:ext uri="{FF2B5EF4-FFF2-40B4-BE49-F238E27FC236}">
                <a16:creationId xmlns:a16="http://schemas.microsoft.com/office/drawing/2014/main" id="{98459670-5110-3A77-78B8-0F791C7D65D2}"/>
              </a:ext>
            </a:extLst>
          </p:cNvPr>
          <p:cNvSpPr>
            <a:spLocks noGrp="1"/>
          </p:cNvSpPr>
          <p:nvPr>
            <p:ph idx="1"/>
          </p:nvPr>
        </p:nvSpPr>
        <p:spPr>
          <a:xfrm>
            <a:off x="761801" y="2884929"/>
            <a:ext cx="4659756" cy="3374137"/>
          </a:xfrm>
        </p:spPr>
        <p:txBody>
          <a:bodyPr anchor="ctr">
            <a:normAutofit/>
          </a:bodyPr>
          <a:lstStyle/>
          <a:p>
            <a:pPr marL="0" indent="0" algn="just">
              <a:buNone/>
            </a:pPr>
            <a:r>
              <a:rPr lang="en-US" sz="2000" dirty="0"/>
              <a:t>Aphasia, a communication disorder often resulting from brain damage, hampers language comprehension and speech formation, impacting daily interactions and quality of life. Traditional therapy methods may not always suffice due to various constraints. Technology has shown promise in aiding communication for aphasia patients, but current solutions lack personalization and adaptability.</a:t>
            </a:r>
            <a:endParaRPr lang="en-IN" sz="2000" dirty="0"/>
          </a:p>
        </p:txBody>
      </p:sp>
    </p:spTree>
    <p:extLst>
      <p:ext uri="{BB962C8B-B14F-4D97-AF65-F5344CB8AC3E}">
        <p14:creationId xmlns:p14="http://schemas.microsoft.com/office/powerpoint/2010/main" val="35448172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4FE3FA0D-E50E-544A-571E-F65FF49D75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890" b="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85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FB84B-6238-1675-0FC1-6547377B74F6}"/>
              </a:ext>
            </a:extLst>
          </p:cNvPr>
          <p:cNvSpPr>
            <a:spLocks noGrp="1"/>
          </p:cNvSpPr>
          <p:nvPr>
            <p:ph type="title"/>
          </p:nvPr>
        </p:nvSpPr>
        <p:spPr>
          <a:xfrm>
            <a:off x="523875" y="117987"/>
            <a:ext cx="11210925" cy="1229032"/>
          </a:xfrm>
        </p:spPr>
        <p:txBody>
          <a:bodyPr vert="horz" lIns="91440" tIns="45720" rIns="91440" bIns="45720" rtlCol="0" anchor="ctr">
            <a:normAutofit/>
          </a:bodyPr>
          <a:lstStyle/>
          <a:p>
            <a:pPr algn="ctr"/>
            <a:r>
              <a:rPr lang="en-US" sz="6000" b="1" dirty="0">
                <a:solidFill>
                  <a:schemeClr val="tx1">
                    <a:lumMod val="85000"/>
                    <a:lumOff val="15000"/>
                  </a:schemeClr>
                </a:solidFill>
              </a:rPr>
              <a:t>Result: Interface for online mode</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5069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24356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1488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lourful pins linked with threads">
            <a:extLst>
              <a:ext uri="{FF2B5EF4-FFF2-40B4-BE49-F238E27FC236}">
                <a16:creationId xmlns:a16="http://schemas.microsoft.com/office/drawing/2014/main" id="{BA2966AD-22B8-3099-93E5-2DC6DFEDF973}"/>
              </a:ext>
            </a:extLst>
          </p:cNvPr>
          <p:cNvPicPr>
            <a:picLocks noChangeAspect="1"/>
          </p:cNvPicPr>
          <p:nvPr/>
        </p:nvPicPr>
        <p:blipFill rotWithShape="1">
          <a:blip r:embed="rId2">
            <a:alphaModFix amt="40000"/>
          </a:blip>
          <a:srcRect t="942" b="14472"/>
          <a:stretch/>
        </p:blipFill>
        <p:spPr>
          <a:xfrm>
            <a:off x="20" y="10"/>
            <a:ext cx="12191980" cy="6857990"/>
          </a:xfrm>
          <a:prstGeom prst="rect">
            <a:avLst/>
          </a:prstGeom>
        </p:spPr>
      </p:pic>
      <p:sp>
        <p:nvSpPr>
          <p:cNvPr id="2" name="Title 1">
            <a:extLst>
              <a:ext uri="{FF2B5EF4-FFF2-40B4-BE49-F238E27FC236}">
                <a16:creationId xmlns:a16="http://schemas.microsoft.com/office/drawing/2014/main" id="{55878C90-0496-41FF-A64C-433BABA3B8BC}"/>
              </a:ext>
            </a:extLst>
          </p:cNvPr>
          <p:cNvSpPr>
            <a:spLocks noGrp="1"/>
          </p:cNvSpPr>
          <p:nvPr>
            <p:ph type="title"/>
          </p:nvPr>
        </p:nvSpPr>
        <p:spPr>
          <a:xfrm>
            <a:off x="965200" y="965200"/>
            <a:ext cx="10261600" cy="3564869"/>
          </a:xfrm>
        </p:spPr>
        <p:txBody>
          <a:bodyPr vert="horz" lIns="91440" tIns="45720" rIns="91440" bIns="45720" rtlCol="0" anchor="b">
            <a:normAutofit/>
          </a:bodyPr>
          <a:lstStyle/>
          <a:p>
            <a:r>
              <a:rPr lang="en-US" sz="11500" dirty="0" err="1">
                <a:ln w="22225">
                  <a:solidFill>
                    <a:schemeClr val="tx1"/>
                  </a:solidFill>
                  <a:miter lim="800000"/>
                </a:ln>
                <a:noFill/>
              </a:rPr>
              <a:t>Github</a:t>
            </a:r>
            <a:r>
              <a:rPr lang="en-US" sz="11500" dirty="0">
                <a:ln w="22225">
                  <a:solidFill>
                    <a:schemeClr val="tx1"/>
                  </a:solidFill>
                  <a:miter lim="800000"/>
                </a:ln>
                <a:noFill/>
              </a:rPr>
              <a:t> repository</a:t>
            </a:r>
          </a:p>
        </p:txBody>
      </p:sp>
      <p:sp>
        <p:nvSpPr>
          <p:cNvPr id="3" name="Content Placeholder 2">
            <a:extLst>
              <a:ext uri="{FF2B5EF4-FFF2-40B4-BE49-F238E27FC236}">
                <a16:creationId xmlns:a16="http://schemas.microsoft.com/office/drawing/2014/main" id="{FE638059-12FF-9887-4209-5D6A5335608D}"/>
              </a:ext>
            </a:extLst>
          </p:cNvPr>
          <p:cNvSpPr>
            <a:spLocks noGrp="1"/>
          </p:cNvSpPr>
          <p:nvPr>
            <p:ph idx="1"/>
          </p:nvPr>
        </p:nvSpPr>
        <p:spPr>
          <a:xfrm>
            <a:off x="965200" y="4572002"/>
            <a:ext cx="10261600" cy="1202995"/>
          </a:xfrm>
        </p:spPr>
        <p:txBody>
          <a:bodyPr vert="horz" lIns="91440" tIns="45720" rIns="91440" bIns="45720" rtlCol="0">
            <a:normAutofit/>
          </a:bodyPr>
          <a:lstStyle/>
          <a:p>
            <a:pPr marL="0" indent="0">
              <a:buNone/>
            </a:pPr>
            <a:r>
              <a:rPr lang="en-US" sz="3200" dirty="0"/>
              <a:t>Link: </a:t>
            </a:r>
            <a:r>
              <a:rPr lang="en-US" sz="3200" dirty="0">
                <a:hlinkClick r:id="rId3"/>
              </a:rPr>
              <a:t>https://github.com/parvatkhattak/Docbot-for-Aphasia-Patients</a:t>
            </a:r>
            <a:endParaRPr lang="en-US" sz="3200" dirty="0"/>
          </a:p>
        </p:txBody>
      </p:sp>
    </p:spTree>
    <p:extLst>
      <p:ext uri="{BB962C8B-B14F-4D97-AF65-F5344CB8AC3E}">
        <p14:creationId xmlns:p14="http://schemas.microsoft.com/office/powerpoint/2010/main" val="8115623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C8AEE30-65E6-0BD4-F51B-9FB2B85170F0}"/>
              </a:ext>
            </a:extLst>
          </p:cNvPr>
          <p:cNvPicPr>
            <a:picLocks noChangeAspect="1"/>
          </p:cNvPicPr>
          <p:nvPr/>
        </p:nvPicPr>
        <p:blipFill rotWithShape="1">
          <a:blip r:embed="rId2"/>
          <a:srcRect t="5902" b="4098"/>
          <a:stretch/>
        </p:blipFill>
        <p:spPr>
          <a:xfrm>
            <a:off x="-3047" y="10"/>
            <a:ext cx="12191999" cy="6857990"/>
          </a:xfrm>
          <a:prstGeom prst="rect">
            <a:avLst/>
          </a:prstGeom>
        </p:spPr>
      </p:pic>
      <p:sp>
        <p:nvSpPr>
          <p:cNvPr id="20" name="Rectangle 1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BDB9BB0-6B37-D18C-7C36-DB32C1519F6F}"/>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THANK YOU</a:t>
            </a:r>
          </a:p>
        </p:txBody>
      </p:sp>
    </p:spTree>
    <p:extLst>
      <p:ext uri="{BB962C8B-B14F-4D97-AF65-F5344CB8AC3E}">
        <p14:creationId xmlns:p14="http://schemas.microsoft.com/office/powerpoint/2010/main" val="174537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39D9958F-74E8-D91E-C7F1-6F48254983BC}"/>
              </a:ext>
            </a:extLst>
          </p:cNvPr>
          <p:cNvPicPr>
            <a:picLocks noChangeAspect="1"/>
          </p:cNvPicPr>
          <p:nvPr/>
        </p:nvPicPr>
        <p:blipFill rotWithShape="1">
          <a:blip r:embed="rId2">
            <a:alphaModFix amt="40000"/>
          </a:blip>
          <a:src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E458E996-3007-BB23-E6E9-7E6ABC8ECBC1}"/>
              </a:ext>
            </a:extLst>
          </p:cNvPr>
          <p:cNvSpPr>
            <a:spLocks noGrp="1"/>
          </p:cNvSpPr>
          <p:nvPr>
            <p:ph type="title"/>
          </p:nvPr>
        </p:nvSpPr>
        <p:spPr>
          <a:xfrm>
            <a:off x="841249" y="941832"/>
            <a:ext cx="10506456" cy="2057400"/>
          </a:xfrm>
        </p:spPr>
        <p:txBody>
          <a:bodyPr anchor="b">
            <a:normAutofit/>
          </a:bodyPr>
          <a:lstStyle/>
          <a:p>
            <a:r>
              <a:rPr lang="en-IN" sz="5000">
                <a:solidFill>
                  <a:schemeClr val="bg1"/>
                </a:solidFill>
              </a:rPr>
              <a:t>Challenge Statement</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0F3A2B4-C032-840F-6CC0-9A7300C627AA}"/>
              </a:ext>
            </a:extLst>
          </p:cNvPr>
          <p:cNvSpPr>
            <a:spLocks noGrp="1"/>
          </p:cNvSpPr>
          <p:nvPr>
            <p:ph idx="1"/>
          </p:nvPr>
        </p:nvSpPr>
        <p:spPr>
          <a:xfrm>
            <a:off x="841248" y="3502152"/>
            <a:ext cx="10506456" cy="2670048"/>
          </a:xfrm>
        </p:spPr>
        <p:txBody>
          <a:bodyPr>
            <a:normAutofit/>
          </a:bodyPr>
          <a:lstStyle/>
          <a:p>
            <a:pPr marL="0" indent="0" algn="just">
              <a:buNone/>
            </a:pPr>
            <a:r>
              <a:rPr lang="en-US" sz="2000" dirty="0">
                <a:solidFill>
                  <a:schemeClr val="bg1"/>
                </a:solidFill>
              </a:rPr>
              <a:t>Developing a personalized chatbot presents a crucial challenge in addressing the unique needs and progress of individuals with aphasia. This involves integrating advanced speech recognition technology, designing a user-friendly interface, and implementing dynamic algorithms to tailor communication styles. Collaboration across disciplines and rigorous user testing are essential for success.</a:t>
            </a:r>
            <a:endParaRPr lang="en-IN" sz="2000" dirty="0">
              <a:solidFill>
                <a:schemeClr val="bg1"/>
              </a:solidFill>
            </a:endParaRPr>
          </a:p>
        </p:txBody>
      </p:sp>
    </p:spTree>
    <p:extLst>
      <p:ext uri="{BB962C8B-B14F-4D97-AF65-F5344CB8AC3E}">
        <p14:creationId xmlns:p14="http://schemas.microsoft.com/office/powerpoint/2010/main" val="26752294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White puzzle with one red piece">
            <a:extLst>
              <a:ext uri="{FF2B5EF4-FFF2-40B4-BE49-F238E27FC236}">
                <a16:creationId xmlns:a16="http://schemas.microsoft.com/office/drawing/2014/main" id="{B93D04C1-2FCD-6DB0-0C2A-C6AC18AFB864}"/>
              </a:ext>
            </a:extLst>
          </p:cNvPr>
          <p:cNvPicPr>
            <a:picLocks noChangeAspect="1"/>
          </p:cNvPicPr>
          <p:nvPr/>
        </p:nvPicPr>
        <p:blipFill rotWithShape="1">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C810C9F6-9412-3B34-BA2A-2876C1779DDF}"/>
              </a:ext>
            </a:extLst>
          </p:cNvPr>
          <p:cNvSpPr>
            <a:spLocks noGrp="1"/>
          </p:cNvSpPr>
          <p:nvPr>
            <p:ph type="title"/>
          </p:nvPr>
        </p:nvSpPr>
        <p:spPr>
          <a:xfrm>
            <a:off x="1198181" y="728906"/>
            <a:ext cx="9792471" cy="2057037"/>
          </a:xfrm>
        </p:spPr>
        <p:txBody>
          <a:bodyPr>
            <a:normAutofit/>
          </a:bodyPr>
          <a:lstStyle/>
          <a:p>
            <a:pPr algn="ctr"/>
            <a:r>
              <a:rPr lang="en-IN" dirty="0">
                <a:solidFill>
                  <a:srgbClr val="FFFFFF"/>
                </a:solidFill>
              </a:rPr>
              <a:t>Solution Aim</a:t>
            </a:r>
          </a:p>
        </p:txBody>
      </p:sp>
      <p:sp>
        <p:nvSpPr>
          <p:cNvPr id="3" name="Content Placeholder 2">
            <a:extLst>
              <a:ext uri="{FF2B5EF4-FFF2-40B4-BE49-F238E27FC236}">
                <a16:creationId xmlns:a16="http://schemas.microsoft.com/office/drawing/2014/main" id="{1F466429-AD3E-35BF-4218-47BD858BA0D9}"/>
              </a:ext>
            </a:extLst>
          </p:cNvPr>
          <p:cNvSpPr>
            <a:spLocks noGrp="1"/>
          </p:cNvSpPr>
          <p:nvPr>
            <p:ph idx="1"/>
          </p:nvPr>
        </p:nvSpPr>
        <p:spPr>
          <a:xfrm>
            <a:off x="1198181" y="2379407"/>
            <a:ext cx="9792471" cy="3749682"/>
          </a:xfrm>
        </p:spPr>
        <p:txBody>
          <a:bodyPr>
            <a:normAutofit/>
          </a:bodyPr>
          <a:lstStyle/>
          <a:p>
            <a:pPr marL="0" indent="0" algn="just">
              <a:buNone/>
            </a:pPr>
            <a:r>
              <a:rPr lang="en-US" sz="2000" dirty="0">
                <a:solidFill>
                  <a:srgbClr val="FFFFFF"/>
                </a:solidFill>
              </a:rPr>
              <a:t>This project aims to create a personalized chatbot to assist aphasia patients in overcoming communication barriers. The objectives include designing an adaptable interface, integrating speech recognition, and incorporating dynamic feedback mechanisms. Through this innovative approach, we seek to enhance the lives of individuals with aphasia, improving their communication abilities and overall wellbeing.</a:t>
            </a:r>
            <a:endParaRPr lang="en-IN" sz="2000" dirty="0">
              <a:solidFill>
                <a:srgbClr val="FFFFFF"/>
              </a:solidFill>
            </a:endParaRPr>
          </a:p>
        </p:txBody>
      </p:sp>
    </p:spTree>
    <p:extLst>
      <p:ext uri="{BB962C8B-B14F-4D97-AF65-F5344CB8AC3E}">
        <p14:creationId xmlns:p14="http://schemas.microsoft.com/office/powerpoint/2010/main" val="21685967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9DAE9059-5BC0-4B75-B536-54BFB08FF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fill">
            <a:extLst>
              <a:ext uri="{FF2B5EF4-FFF2-40B4-BE49-F238E27FC236}">
                <a16:creationId xmlns:a16="http://schemas.microsoft.com/office/drawing/2014/main" id="{F17EE558-8341-47F3-B29A-14E701B36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4"/>
            <a:ext cx="1218894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7D38924-ACA6-AE03-DE5E-A4181D029F8B}"/>
              </a:ext>
            </a:extLst>
          </p:cNvPr>
          <p:cNvPicPr>
            <a:picLocks noChangeAspect="1"/>
          </p:cNvPicPr>
          <p:nvPr/>
        </p:nvPicPr>
        <p:blipFill rotWithShape="1">
          <a:blip r:embed="rId2">
            <a:alphaModFix amt="31000"/>
          </a:blip>
          <a:srcRect t="20495"/>
          <a:stretch/>
        </p:blipFill>
        <p:spPr>
          <a:xfrm>
            <a:off x="3048" y="14767"/>
            <a:ext cx="12192001" cy="6858000"/>
          </a:xfrm>
          <a:prstGeom prst="rect">
            <a:avLst/>
          </a:prstGeom>
        </p:spPr>
      </p:pic>
      <p:grpSp>
        <p:nvGrpSpPr>
          <p:cNvPr id="13" name="Group 12">
            <a:extLst>
              <a:ext uri="{FF2B5EF4-FFF2-40B4-BE49-F238E27FC236}">
                <a16:creationId xmlns:a16="http://schemas.microsoft.com/office/drawing/2014/main" id="{73FC59CD-C9DA-4650-8128-10CD2396E3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4" name="Freeform: Shape 13">
              <a:extLst>
                <a:ext uri="{FF2B5EF4-FFF2-40B4-BE49-F238E27FC236}">
                  <a16:creationId xmlns:a16="http://schemas.microsoft.com/office/drawing/2014/main" id="{5987BEC2-A37A-4BD2-B378-ED56E0786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8A84300-60A4-4D45-BC17-FE0C4F193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4AD69DF-D02A-4EED-92C3-CA0EBA047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75F2D3B-3AD8-4842-8C23-DF279210C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FCF15B7-4678-4175-81C2-84308D09BA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C6AEC7-0ECD-41FC-9A7D-4CCCCBC30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B8BBA06-D341-464C-8CF0-207A7D2A0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302BC41-16D7-FF69-CC84-CE59B6B52F34}"/>
              </a:ext>
            </a:extLst>
          </p:cNvPr>
          <p:cNvSpPr>
            <a:spLocks noGrp="1"/>
          </p:cNvSpPr>
          <p:nvPr>
            <p:ph type="title"/>
          </p:nvPr>
        </p:nvSpPr>
        <p:spPr>
          <a:xfrm>
            <a:off x="1019556" y="383457"/>
            <a:ext cx="10158984" cy="1523231"/>
          </a:xfrm>
        </p:spPr>
        <p:txBody>
          <a:bodyPr anchor="b">
            <a:normAutofit/>
          </a:bodyPr>
          <a:lstStyle/>
          <a:p>
            <a:pPr algn="ctr"/>
            <a:r>
              <a:rPr lang="en-IN" sz="4800" dirty="0">
                <a:solidFill>
                  <a:schemeClr val="bg1"/>
                </a:solidFill>
              </a:rPr>
              <a:t>OBJECTIVES</a:t>
            </a:r>
          </a:p>
        </p:txBody>
      </p:sp>
      <p:sp>
        <p:nvSpPr>
          <p:cNvPr id="37" name="Content Placeholder 2">
            <a:extLst>
              <a:ext uri="{FF2B5EF4-FFF2-40B4-BE49-F238E27FC236}">
                <a16:creationId xmlns:a16="http://schemas.microsoft.com/office/drawing/2014/main" id="{0FF5DE93-101D-0DF0-702D-172E2B250A80}"/>
              </a:ext>
            </a:extLst>
          </p:cNvPr>
          <p:cNvSpPr>
            <a:spLocks noGrp="1"/>
          </p:cNvSpPr>
          <p:nvPr>
            <p:ph idx="1"/>
          </p:nvPr>
        </p:nvSpPr>
        <p:spPr>
          <a:xfrm>
            <a:off x="1019556" y="2147441"/>
            <a:ext cx="10158984" cy="4130530"/>
          </a:xfrm>
        </p:spPr>
        <p:txBody>
          <a:bodyPr anchor="t">
            <a:noAutofit/>
          </a:bodyPr>
          <a:lstStyle/>
          <a:p>
            <a:r>
              <a:rPr lang="en-US" sz="2000" b="1" dirty="0">
                <a:solidFill>
                  <a:schemeClr val="bg1"/>
                </a:solidFill>
              </a:rPr>
              <a:t>Chatbot Design: </a:t>
            </a:r>
            <a:r>
              <a:rPr lang="en-US" sz="2000" dirty="0">
                <a:solidFill>
                  <a:schemeClr val="bg1"/>
                </a:solidFill>
              </a:rPr>
              <a:t>Develop a user-friendly and personalized chatbot interface tailored to the unique requirements and preferences of aphasia patients. </a:t>
            </a:r>
          </a:p>
          <a:p>
            <a:r>
              <a:rPr lang="en-US" sz="2000" b="1" dirty="0">
                <a:solidFill>
                  <a:schemeClr val="bg1"/>
                </a:solidFill>
              </a:rPr>
              <a:t>Adaptability: </a:t>
            </a:r>
            <a:r>
              <a:rPr lang="en-US" sz="2000" dirty="0">
                <a:solidFill>
                  <a:schemeClr val="bg1"/>
                </a:solidFill>
              </a:rPr>
              <a:t>Create a dynamic chatbot that can adapt its communication style and pace based on individual patient progress and preferences. </a:t>
            </a:r>
          </a:p>
          <a:p>
            <a:r>
              <a:rPr lang="en-US" sz="2000" b="1" dirty="0">
                <a:solidFill>
                  <a:schemeClr val="bg1"/>
                </a:solidFill>
              </a:rPr>
              <a:t>Speech Recognition Integration: </a:t>
            </a:r>
            <a:r>
              <a:rPr lang="en-US" sz="2000" dirty="0">
                <a:solidFill>
                  <a:schemeClr val="bg1"/>
                </a:solidFill>
              </a:rPr>
              <a:t>Implement advanced speech recognition technology to enhance the chatbot's ability to understand and respond to varying speech patterns associated with aphasia. </a:t>
            </a:r>
          </a:p>
          <a:p>
            <a:r>
              <a:rPr lang="en-US" sz="2000" b="1" dirty="0">
                <a:solidFill>
                  <a:schemeClr val="bg1"/>
                </a:solidFill>
              </a:rPr>
              <a:t>User-Friendly Interface: </a:t>
            </a:r>
            <a:r>
              <a:rPr lang="en-US" sz="2000" dirty="0">
                <a:solidFill>
                  <a:schemeClr val="bg1"/>
                </a:solidFill>
              </a:rPr>
              <a:t>Design an intuitive and easy-to-navigate interface specifically tailored to the needs of aphasia patients. Consider factors such as clear and readable fonts, intuitive navigation options, and minimal distractions to ensure a positive user experience.</a:t>
            </a:r>
          </a:p>
          <a:p>
            <a:r>
              <a:rPr lang="en-US" sz="2000" b="1" dirty="0">
                <a:solidFill>
                  <a:schemeClr val="bg1"/>
                </a:solidFill>
              </a:rPr>
              <a:t>User Testing and Feedback: </a:t>
            </a:r>
            <a:r>
              <a:rPr lang="en-US" sz="2000" dirty="0">
                <a:solidFill>
                  <a:schemeClr val="bg1"/>
                </a:solidFill>
              </a:rPr>
              <a:t>Conduct rigorous user testing with aphasia patients to gather valuable feedback for continuous improvement and refinement of the chatbot</a:t>
            </a:r>
            <a:endParaRPr lang="en-IN" sz="2000" dirty="0">
              <a:solidFill>
                <a:schemeClr val="bg1"/>
              </a:solidFill>
            </a:endParaRPr>
          </a:p>
        </p:txBody>
      </p:sp>
    </p:spTree>
    <p:extLst>
      <p:ext uri="{BB962C8B-B14F-4D97-AF65-F5344CB8AC3E}">
        <p14:creationId xmlns:p14="http://schemas.microsoft.com/office/powerpoint/2010/main" val="22058777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itle 18">
            <a:extLst>
              <a:ext uri="{FF2B5EF4-FFF2-40B4-BE49-F238E27FC236}">
                <a16:creationId xmlns:a16="http://schemas.microsoft.com/office/drawing/2014/main" id="{CBCB693F-0853-612E-5A8D-6E6609F3E0E6}"/>
              </a:ext>
            </a:extLst>
          </p:cNvPr>
          <p:cNvSpPr>
            <a:spLocks noGrp="1"/>
          </p:cNvSpPr>
          <p:nvPr>
            <p:ph type="title"/>
          </p:nvPr>
        </p:nvSpPr>
        <p:spPr>
          <a:xfrm>
            <a:off x="7955862" y="2195725"/>
            <a:ext cx="3576062" cy="3384663"/>
          </a:xfrm>
        </p:spPr>
        <p:txBody>
          <a:bodyPr vert="horz" lIns="91440" tIns="45720" rIns="91440" bIns="45720" rtlCol="0" anchor="b">
            <a:normAutofit/>
          </a:bodyPr>
          <a:lstStyle/>
          <a:p>
            <a:pPr algn="r"/>
            <a:r>
              <a:rPr lang="en-US" kern="1200">
                <a:solidFill>
                  <a:schemeClr val="bg1"/>
                </a:solidFill>
                <a:latin typeface="+mj-lt"/>
                <a:ea typeface="+mj-ea"/>
                <a:cs typeface="+mj-cs"/>
              </a:rPr>
              <a:t>Methodology </a:t>
            </a:r>
          </a:p>
        </p:txBody>
      </p:sp>
      <p:sp>
        <p:nvSpPr>
          <p:cNvPr id="26" name="Rectangle 25">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325" y="507983"/>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994"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2F2FE29-ACE9-4B61-B5CF-CFA19F7500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30146" y="1024379"/>
            <a:ext cx="1861854" cy="717514"/>
            <a:chOff x="0" y="377893"/>
            <a:chExt cx="1861854" cy="717514"/>
          </a:xfrm>
          <a:solidFill>
            <a:schemeClr val="bg1"/>
          </a:solidFill>
        </p:grpSpPr>
        <p:sp>
          <p:nvSpPr>
            <p:cNvPr id="35" name="Freeform: Shape 34">
              <a:extLst>
                <a:ext uri="{FF2B5EF4-FFF2-40B4-BE49-F238E27FC236}">
                  <a16:creationId xmlns:a16="http://schemas.microsoft.com/office/drawing/2014/main" id="{5C88D48D-C4BB-41AC-B77B-0C0015261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9BD8BCBC-349A-436B-AD7F-BCAC79D09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4" name="Rectangle: Rounded Corners 3">
            <a:extLst>
              <a:ext uri="{FF2B5EF4-FFF2-40B4-BE49-F238E27FC236}">
                <a16:creationId xmlns:a16="http://schemas.microsoft.com/office/drawing/2014/main" id="{8A297625-8D25-510A-CE5B-21C4ED6599FB}"/>
              </a:ext>
            </a:extLst>
          </p:cNvPr>
          <p:cNvSpPr/>
          <p:nvPr/>
        </p:nvSpPr>
        <p:spPr>
          <a:xfrm>
            <a:off x="1585185" y="693271"/>
            <a:ext cx="4602617" cy="5175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86384">
              <a:spcAft>
                <a:spcPts val="600"/>
              </a:spcAft>
            </a:pPr>
            <a:r>
              <a:rPr lang="en-US" sz="1548" kern="1200">
                <a:solidFill>
                  <a:schemeClr val="tx1"/>
                </a:solidFill>
                <a:latin typeface="+mn-lt"/>
                <a:ea typeface="+mn-ea"/>
                <a:cs typeface="+mn-cs"/>
              </a:rPr>
              <a:t>Importing necessary libraries and modules</a:t>
            </a:r>
            <a:endParaRPr lang="en-IN">
              <a:solidFill>
                <a:schemeClr val="tx1"/>
              </a:solidFill>
            </a:endParaRPr>
          </a:p>
        </p:txBody>
      </p:sp>
      <p:sp>
        <p:nvSpPr>
          <p:cNvPr id="5" name="Rectangle: Rounded Corners 4">
            <a:extLst>
              <a:ext uri="{FF2B5EF4-FFF2-40B4-BE49-F238E27FC236}">
                <a16:creationId xmlns:a16="http://schemas.microsoft.com/office/drawing/2014/main" id="{8DA7F7AE-11C2-3259-7A78-56B909C69683}"/>
              </a:ext>
            </a:extLst>
          </p:cNvPr>
          <p:cNvSpPr/>
          <p:nvPr/>
        </p:nvSpPr>
        <p:spPr>
          <a:xfrm>
            <a:off x="1592085" y="1553076"/>
            <a:ext cx="4602617" cy="5175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86384">
              <a:spcAft>
                <a:spcPts val="600"/>
              </a:spcAft>
            </a:pPr>
            <a:r>
              <a:rPr lang="en-US" sz="1548" kern="1200">
                <a:solidFill>
                  <a:schemeClr val="tx1"/>
                </a:solidFill>
                <a:latin typeface="+mn-lt"/>
                <a:ea typeface="+mn-ea"/>
                <a:cs typeface="+mn-cs"/>
              </a:rPr>
              <a:t>Designing the chatbot</a:t>
            </a:r>
            <a:endParaRPr lang="en-IN">
              <a:solidFill>
                <a:schemeClr val="tx1"/>
              </a:solidFill>
            </a:endParaRPr>
          </a:p>
        </p:txBody>
      </p:sp>
      <p:sp>
        <p:nvSpPr>
          <p:cNvPr id="6" name="Rectangle: Rounded Corners 5">
            <a:extLst>
              <a:ext uri="{FF2B5EF4-FFF2-40B4-BE49-F238E27FC236}">
                <a16:creationId xmlns:a16="http://schemas.microsoft.com/office/drawing/2014/main" id="{88607227-5069-1003-D943-5375F88DCEDF}"/>
              </a:ext>
            </a:extLst>
          </p:cNvPr>
          <p:cNvSpPr/>
          <p:nvPr/>
        </p:nvSpPr>
        <p:spPr>
          <a:xfrm>
            <a:off x="1592085" y="2449283"/>
            <a:ext cx="4602617" cy="5175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86384">
              <a:spcAft>
                <a:spcPts val="600"/>
              </a:spcAft>
            </a:pPr>
            <a:r>
              <a:rPr lang="en-US" sz="1548" kern="1200">
                <a:solidFill>
                  <a:schemeClr val="tx1"/>
                </a:solidFill>
                <a:latin typeface="+mn-lt"/>
                <a:ea typeface="+mn-ea"/>
                <a:cs typeface="+mn-cs"/>
              </a:rPr>
              <a:t>Implementing the adaptability</a:t>
            </a:r>
            <a:endParaRPr lang="en-IN">
              <a:solidFill>
                <a:schemeClr val="tx1"/>
              </a:solidFill>
            </a:endParaRPr>
          </a:p>
        </p:txBody>
      </p:sp>
      <p:sp>
        <p:nvSpPr>
          <p:cNvPr id="7" name="Rectangle: Rounded Corners 6">
            <a:extLst>
              <a:ext uri="{FF2B5EF4-FFF2-40B4-BE49-F238E27FC236}">
                <a16:creationId xmlns:a16="http://schemas.microsoft.com/office/drawing/2014/main" id="{7134043E-4349-5771-3530-0A23A5F28A3F}"/>
              </a:ext>
            </a:extLst>
          </p:cNvPr>
          <p:cNvSpPr/>
          <p:nvPr/>
        </p:nvSpPr>
        <p:spPr>
          <a:xfrm>
            <a:off x="1592085" y="3341185"/>
            <a:ext cx="4602617" cy="5175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86384">
              <a:spcAft>
                <a:spcPts val="600"/>
              </a:spcAft>
            </a:pPr>
            <a:r>
              <a:rPr lang="en-US" sz="1548" kern="1200">
                <a:solidFill>
                  <a:schemeClr val="tx1"/>
                </a:solidFill>
                <a:latin typeface="+mn-lt"/>
                <a:ea typeface="+mn-ea"/>
                <a:cs typeface="+mn-cs"/>
              </a:rPr>
              <a:t>Integrating the speech recognition system</a:t>
            </a:r>
            <a:endParaRPr lang="en-IN">
              <a:solidFill>
                <a:schemeClr val="tx1"/>
              </a:solidFill>
            </a:endParaRPr>
          </a:p>
        </p:txBody>
      </p:sp>
      <p:sp>
        <p:nvSpPr>
          <p:cNvPr id="8" name="Rectangle: Rounded Corners 7">
            <a:extLst>
              <a:ext uri="{FF2B5EF4-FFF2-40B4-BE49-F238E27FC236}">
                <a16:creationId xmlns:a16="http://schemas.microsoft.com/office/drawing/2014/main" id="{069D25DB-A1B7-3F8A-733C-CE4F18C6BE73}"/>
              </a:ext>
            </a:extLst>
          </p:cNvPr>
          <p:cNvSpPr/>
          <p:nvPr/>
        </p:nvSpPr>
        <p:spPr>
          <a:xfrm>
            <a:off x="1585185" y="4205475"/>
            <a:ext cx="4602617" cy="5175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86384">
              <a:spcAft>
                <a:spcPts val="600"/>
              </a:spcAft>
            </a:pPr>
            <a:r>
              <a:rPr lang="en-US" sz="1548" kern="1200">
                <a:solidFill>
                  <a:schemeClr val="tx1"/>
                </a:solidFill>
                <a:latin typeface="+mn-lt"/>
                <a:ea typeface="+mn-ea"/>
                <a:cs typeface="+mn-cs"/>
              </a:rPr>
              <a:t>Designing the interface</a:t>
            </a:r>
            <a:endParaRPr lang="en-IN">
              <a:solidFill>
                <a:schemeClr val="tx1"/>
              </a:solidFill>
            </a:endParaRPr>
          </a:p>
        </p:txBody>
      </p:sp>
      <p:sp>
        <p:nvSpPr>
          <p:cNvPr id="9" name="Rectangle: Rounded Corners 8">
            <a:extLst>
              <a:ext uri="{FF2B5EF4-FFF2-40B4-BE49-F238E27FC236}">
                <a16:creationId xmlns:a16="http://schemas.microsoft.com/office/drawing/2014/main" id="{82C7FC34-A6C6-D4AB-B53F-C8A761ECA867}"/>
              </a:ext>
            </a:extLst>
          </p:cNvPr>
          <p:cNvSpPr/>
          <p:nvPr/>
        </p:nvSpPr>
        <p:spPr>
          <a:xfrm>
            <a:off x="1626588" y="5062852"/>
            <a:ext cx="4602617" cy="51753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86384">
              <a:spcAft>
                <a:spcPts val="600"/>
              </a:spcAft>
            </a:pPr>
            <a:r>
              <a:rPr lang="en-US" sz="1548" kern="1200">
                <a:solidFill>
                  <a:schemeClr val="tx1"/>
                </a:solidFill>
                <a:latin typeface="+mn-lt"/>
                <a:ea typeface="+mn-ea"/>
                <a:cs typeface="+mn-cs"/>
              </a:rPr>
              <a:t>User testing and feedback</a:t>
            </a:r>
            <a:endParaRPr lang="en-IN">
              <a:solidFill>
                <a:schemeClr val="tx1"/>
              </a:solidFill>
            </a:endParaRPr>
          </a:p>
        </p:txBody>
      </p:sp>
      <p:sp>
        <p:nvSpPr>
          <p:cNvPr id="10" name="Arrow: Down 9">
            <a:extLst>
              <a:ext uri="{FF2B5EF4-FFF2-40B4-BE49-F238E27FC236}">
                <a16:creationId xmlns:a16="http://schemas.microsoft.com/office/drawing/2014/main" id="{DEC5AFF0-EF8C-5609-AB03-DB788BC1EBA2}"/>
              </a:ext>
            </a:extLst>
          </p:cNvPr>
          <p:cNvSpPr/>
          <p:nvPr/>
        </p:nvSpPr>
        <p:spPr>
          <a:xfrm>
            <a:off x="3851992" y="4754056"/>
            <a:ext cx="82805" cy="26911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F07EE14F-518C-EF47-39C6-23A55B0CC7E3}"/>
              </a:ext>
            </a:extLst>
          </p:cNvPr>
          <p:cNvSpPr/>
          <p:nvPr/>
        </p:nvSpPr>
        <p:spPr>
          <a:xfrm>
            <a:off x="3845091" y="3903579"/>
            <a:ext cx="82805" cy="26911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686B3AFB-3219-9949-4717-9BFD7D6AD01A}"/>
              </a:ext>
            </a:extLst>
          </p:cNvPr>
          <p:cNvSpPr/>
          <p:nvPr/>
        </p:nvSpPr>
        <p:spPr>
          <a:xfrm>
            <a:off x="3845091" y="3032378"/>
            <a:ext cx="82805" cy="26911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Down 14">
            <a:extLst>
              <a:ext uri="{FF2B5EF4-FFF2-40B4-BE49-F238E27FC236}">
                <a16:creationId xmlns:a16="http://schemas.microsoft.com/office/drawing/2014/main" id="{F4B191AA-F275-9ECF-C352-7F20C0F4F9DA}"/>
              </a:ext>
            </a:extLst>
          </p:cNvPr>
          <p:cNvSpPr/>
          <p:nvPr/>
        </p:nvSpPr>
        <p:spPr>
          <a:xfrm>
            <a:off x="3810589" y="2131086"/>
            <a:ext cx="82805" cy="26911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0751F80E-16E2-903E-F41D-99043C9F2AD4}"/>
              </a:ext>
            </a:extLst>
          </p:cNvPr>
          <p:cNvSpPr/>
          <p:nvPr/>
        </p:nvSpPr>
        <p:spPr>
          <a:xfrm>
            <a:off x="3789888" y="1251330"/>
            <a:ext cx="82805" cy="26911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79322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CA69EF-E8B5-4598-BEAD-258F15765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4" name="Freeform: Shape 13">
            <a:extLst>
              <a:ext uri="{FF2B5EF4-FFF2-40B4-BE49-F238E27FC236}">
                <a16:creationId xmlns:a16="http://schemas.microsoft.com/office/drawing/2014/main" id="{685D65ED-8248-4E7D-AF41-C2685CAE7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raphic 212">
            <a:extLst>
              <a:ext uri="{FF2B5EF4-FFF2-40B4-BE49-F238E27FC236}">
                <a16:creationId xmlns:a16="http://schemas.microsoft.com/office/drawing/2014/main" id="{76A8F9C6-ED35-4E0A-AC66-5241CA206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4F71A736-42D6-4F11-8A7B-633C40624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6189" y="412979"/>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Title 2">
            <a:extLst>
              <a:ext uri="{FF2B5EF4-FFF2-40B4-BE49-F238E27FC236}">
                <a16:creationId xmlns:a16="http://schemas.microsoft.com/office/drawing/2014/main" id="{B86B6351-5820-C6CB-AF18-96F5458F3759}"/>
              </a:ext>
            </a:extLst>
          </p:cNvPr>
          <p:cNvSpPr>
            <a:spLocks noGrp="1"/>
          </p:cNvSpPr>
          <p:nvPr>
            <p:ph type="title"/>
          </p:nvPr>
        </p:nvSpPr>
        <p:spPr>
          <a:xfrm>
            <a:off x="838200" y="1195697"/>
            <a:ext cx="3200400" cy="4019251"/>
          </a:xfrm>
        </p:spPr>
        <p:txBody>
          <a:bodyPr>
            <a:normAutofit/>
          </a:bodyPr>
          <a:lstStyle/>
          <a:p>
            <a:r>
              <a:rPr lang="en-IN">
                <a:solidFill>
                  <a:schemeClr val="bg1"/>
                </a:solidFill>
              </a:rPr>
              <a:t>Important libraries used</a:t>
            </a:r>
          </a:p>
        </p:txBody>
      </p:sp>
      <p:grpSp>
        <p:nvGrpSpPr>
          <p:cNvPr id="20" name="Group 19">
            <a:extLst>
              <a:ext uri="{FF2B5EF4-FFF2-40B4-BE49-F238E27FC236}">
                <a16:creationId xmlns:a16="http://schemas.microsoft.com/office/drawing/2014/main" id="{CB73D287-48F0-41E2-8B0B-DE4C7D175E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1903" y="5364542"/>
            <a:ext cx="1562428" cy="1493465"/>
            <a:chOff x="3121343" y="4864099"/>
            <a:chExt cx="2085971" cy="1993901"/>
          </a:xfrm>
          <a:solidFill>
            <a:schemeClr val="bg1"/>
          </a:solidFill>
        </p:grpSpPr>
        <p:sp>
          <p:nvSpPr>
            <p:cNvPr id="21" name="Freeform: Shape 20">
              <a:extLst>
                <a:ext uri="{FF2B5EF4-FFF2-40B4-BE49-F238E27FC236}">
                  <a16:creationId xmlns:a16="http://schemas.microsoft.com/office/drawing/2014/main" id="{FBC3C2F6-A83E-46F7-89F9-C282A9234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8D78D60A-D765-47AF-BF8C-DD38B67493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1B61CBF5-5283-4C6A-9049-AA88E1756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97A00BB8-8401-4CFA-A40C-8A60D39AE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42F6FC59-F5F7-4ED5-8DCD-CF1060899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6" name="Freeform: Shape 25">
              <a:extLst>
                <a:ext uri="{FF2B5EF4-FFF2-40B4-BE49-F238E27FC236}">
                  <a16:creationId xmlns:a16="http://schemas.microsoft.com/office/drawing/2014/main" id="{C124749C-25FB-43F3-97CC-16D3738B1E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43CAAC4D-89A7-40FC-A14D-14E7137A5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8" name="Freeform: Shape 27">
              <a:extLst>
                <a:ext uri="{FF2B5EF4-FFF2-40B4-BE49-F238E27FC236}">
                  <a16:creationId xmlns:a16="http://schemas.microsoft.com/office/drawing/2014/main" id="{09F8FFC8-0941-4853-894E-6FBB72564C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784F021A-2C9B-422B-8408-BB819B314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0" name="Freeform: Shape 29">
              <a:extLst>
                <a:ext uri="{FF2B5EF4-FFF2-40B4-BE49-F238E27FC236}">
                  <a16:creationId xmlns:a16="http://schemas.microsoft.com/office/drawing/2014/main" id="{353138C4-3227-4945-9CE8-AF90A759D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Freeform: Shape 30">
              <a:extLst>
                <a:ext uri="{FF2B5EF4-FFF2-40B4-BE49-F238E27FC236}">
                  <a16:creationId xmlns:a16="http://schemas.microsoft.com/office/drawing/2014/main" id="{EC9C4482-176D-49FB-BFC0-2DCD9283E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2" name="Freeform: Shape 31">
              <a:extLst>
                <a:ext uri="{FF2B5EF4-FFF2-40B4-BE49-F238E27FC236}">
                  <a16:creationId xmlns:a16="http://schemas.microsoft.com/office/drawing/2014/main" id="{737D9F02-FC5F-4AA6-83BD-AE4EC012D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3" name="Freeform: Shape 32">
              <a:extLst>
                <a:ext uri="{FF2B5EF4-FFF2-40B4-BE49-F238E27FC236}">
                  <a16:creationId xmlns:a16="http://schemas.microsoft.com/office/drawing/2014/main" id="{323DF942-E0FC-4481-99E4-5EDE1F76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35" name="Rectangle 34">
            <a:extLst>
              <a:ext uri="{FF2B5EF4-FFF2-40B4-BE49-F238E27FC236}">
                <a16:creationId xmlns:a16="http://schemas.microsoft.com/office/drawing/2014/main" id="{82571B16-D62A-4B37-A469-E72C79D69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8223" y="444870"/>
            <a:ext cx="6924769" cy="566580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E0A0BC-3EE4-4453-9522-08FF2DE30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8246" y="436482"/>
            <a:ext cx="6934746" cy="5665805"/>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FBE36BD-9903-4FB5-BBE7-1023D7F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7522" y="305936"/>
            <a:ext cx="6943810" cy="5685290"/>
          </a:xfrm>
          <a:prstGeom prst="rect">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C9B335F3-B4D5-E9C0-CBC3-2263DD36AADF}"/>
              </a:ext>
            </a:extLst>
          </p:cNvPr>
          <p:cNvGraphicFramePr>
            <a:graphicFrameLocks noGrp="1"/>
          </p:cNvGraphicFramePr>
          <p:nvPr>
            <p:ph idx="1"/>
            <p:extLst>
              <p:ext uri="{D42A27DB-BD31-4B8C-83A1-F6EECF244321}">
                <p14:modId xmlns:p14="http://schemas.microsoft.com/office/powerpoint/2010/main" val="4220513098"/>
              </p:ext>
            </p:extLst>
          </p:nvPr>
        </p:nvGraphicFramePr>
        <p:xfrm>
          <a:off x="5169647" y="693271"/>
          <a:ext cx="6184153" cy="4887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75441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Fill">
            <a:extLst>
              <a:ext uri="{FF2B5EF4-FFF2-40B4-BE49-F238E27FC236}">
                <a16:creationId xmlns:a16="http://schemas.microsoft.com/office/drawing/2014/main" id="{9DAE9059-5BC0-4B75-B536-54BFB08FF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3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fill">
            <a:extLst>
              <a:ext uri="{FF2B5EF4-FFF2-40B4-BE49-F238E27FC236}">
                <a16:creationId xmlns:a16="http://schemas.microsoft.com/office/drawing/2014/main" id="{F17EE558-8341-47F3-B29A-14E701B36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4"/>
            <a:ext cx="12188949"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Working space background">
            <a:extLst>
              <a:ext uri="{FF2B5EF4-FFF2-40B4-BE49-F238E27FC236}">
                <a16:creationId xmlns:a16="http://schemas.microsoft.com/office/drawing/2014/main" id="{00D619F6-5138-A9EF-381C-81FEFA521EFB}"/>
              </a:ext>
            </a:extLst>
          </p:cNvPr>
          <p:cNvPicPr>
            <a:picLocks noChangeAspect="1"/>
          </p:cNvPicPr>
          <p:nvPr/>
        </p:nvPicPr>
        <p:blipFill rotWithShape="1">
          <a:blip r:embed="rId2">
            <a:alphaModFix amt="31000"/>
          </a:blip>
          <a:srcRect t="5743" b="9987"/>
          <a:stretch/>
        </p:blipFill>
        <p:spPr>
          <a:xfrm>
            <a:off x="3048" y="5340"/>
            <a:ext cx="12192001" cy="6858000"/>
          </a:xfrm>
          <a:prstGeom prst="rect">
            <a:avLst/>
          </a:prstGeom>
        </p:spPr>
      </p:pic>
      <p:grpSp>
        <p:nvGrpSpPr>
          <p:cNvPr id="13" name="Group 12">
            <a:extLst>
              <a:ext uri="{FF2B5EF4-FFF2-40B4-BE49-F238E27FC236}">
                <a16:creationId xmlns:a16="http://schemas.microsoft.com/office/drawing/2014/main" id="{73FC59CD-C9DA-4650-8128-10CD2396E3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4" name="Freeform: Shape 13">
              <a:extLst>
                <a:ext uri="{FF2B5EF4-FFF2-40B4-BE49-F238E27FC236}">
                  <a16:creationId xmlns:a16="http://schemas.microsoft.com/office/drawing/2014/main" id="{5987BEC2-A37A-4BD2-B378-ED56E0786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8A84300-60A4-4D45-BC17-FE0C4F193D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4AD69DF-D02A-4EED-92C3-CA0EBA047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75F2D3B-3AD8-4842-8C23-DF279210C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FCF15B7-4678-4175-81C2-84308D09BA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DC6AEC7-0ECD-41FC-9A7D-4CCCCBC30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B8BBA06-D341-464C-8CF0-207A7D2A0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E93829-6F8D-497D-4CF3-747FC4AC8BBE}"/>
              </a:ext>
            </a:extLst>
          </p:cNvPr>
          <p:cNvSpPr>
            <a:spLocks noGrp="1"/>
          </p:cNvSpPr>
          <p:nvPr>
            <p:ph type="title"/>
          </p:nvPr>
        </p:nvSpPr>
        <p:spPr>
          <a:xfrm>
            <a:off x="1019556" y="383457"/>
            <a:ext cx="10158984" cy="2686825"/>
          </a:xfrm>
        </p:spPr>
        <p:txBody>
          <a:bodyPr anchor="b">
            <a:normAutofit/>
          </a:bodyPr>
          <a:lstStyle/>
          <a:p>
            <a:pPr algn="ctr"/>
            <a:r>
              <a:rPr lang="en-IN" sz="4800">
                <a:solidFill>
                  <a:schemeClr val="bg1"/>
                </a:solidFill>
              </a:rPr>
              <a:t>Design and Adaptability</a:t>
            </a:r>
          </a:p>
        </p:txBody>
      </p:sp>
      <p:sp>
        <p:nvSpPr>
          <p:cNvPr id="3" name="Content Placeholder 2">
            <a:extLst>
              <a:ext uri="{FF2B5EF4-FFF2-40B4-BE49-F238E27FC236}">
                <a16:creationId xmlns:a16="http://schemas.microsoft.com/office/drawing/2014/main" id="{68829BB0-4D4D-9ABD-560C-9A3AE2C0D6CF}"/>
              </a:ext>
            </a:extLst>
          </p:cNvPr>
          <p:cNvSpPr>
            <a:spLocks noGrp="1"/>
          </p:cNvSpPr>
          <p:nvPr>
            <p:ph idx="1"/>
          </p:nvPr>
        </p:nvSpPr>
        <p:spPr>
          <a:xfrm>
            <a:off x="1019556" y="3183805"/>
            <a:ext cx="10158984" cy="3094165"/>
          </a:xfrm>
        </p:spPr>
        <p:txBody>
          <a:bodyPr anchor="t">
            <a:normAutofit/>
          </a:bodyPr>
          <a:lstStyle/>
          <a:p>
            <a:pPr marL="0" indent="0" algn="ctr">
              <a:buNone/>
            </a:pPr>
            <a:r>
              <a:rPr lang="en-US" sz="2000" dirty="0">
                <a:solidFill>
                  <a:schemeClr val="bg1"/>
                </a:solidFill>
              </a:rPr>
              <a:t>For the the first two goals mentioned in the presentation. We've created a chatbot that can work in two different ways: chat mode and translate mode. You can switch between these modes anytime by typing "switch“. The modes are explained in the upcoming slides.</a:t>
            </a:r>
            <a:endParaRPr lang="en-IN" sz="2000" dirty="0">
              <a:solidFill>
                <a:schemeClr val="bg1"/>
              </a:solidFill>
            </a:endParaRPr>
          </a:p>
        </p:txBody>
      </p:sp>
    </p:spTree>
    <p:extLst>
      <p:ext uri="{BB962C8B-B14F-4D97-AF65-F5344CB8AC3E}">
        <p14:creationId xmlns:p14="http://schemas.microsoft.com/office/powerpoint/2010/main" val="12916196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32CC34CE-F283-9C64-CD24-914974C944DD}"/>
              </a:ext>
            </a:extLst>
          </p:cNvPr>
          <p:cNvSpPr>
            <a:spLocks noGrp="1"/>
          </p:cNvSpPr>
          <p:nvPr>
            <p:ph type="title"/>
          </p:nvPr>
        </p:nvSpPr>
        <p:spPr>
          <a:xfrm>
            <a:off x="838200" y="1391619"/>
            <a:ext cx="4905401" cy="4042196"/>
          </a:xfrm>
        </p:spPr>
        <p:txBody>
          <a:bodyPr>
            <a:normAutofit/>
          </a:bodyPr>
          <a:lstStyle/>
          <a:p>
            <a:pPr algn="ctr"/>
            <a:r>
              <a:rPr lang="en-IN" sz="4300" dirty="0">
                <a:solidFill>
                  <a:schemeClr val="bg1"/>
                </a:solidFill>
              </a:rPr>
              <a:t>TRANSLATE MODE(OBJECTIVE I)</a:t>
            </a:r>
          </a:p>
        </p:txBody>
      </p:sp>
      <p:sp>
        <p:nvSpPr>
          <p:cNvPr id="3" name="Content Placeholder 2">
            <a:extLst>
              <a:ext uri="{FF2B5EF4-FFF2-40B4-BE49-F238E27FC236}">
                <a16:creationId xmlns:a16="http://schemas.microsoft.com/office/drawing/2014/main" id="{392C654E-32BE-CC98-66DB-0E880375926D}"/>
              </a:ext>
            </a:extLst>
          </p:cNvPr>
          <p:cNvSpPr>
            <a:spLocks noGrp="1"/>
          </p:cNvSpPr>
          <p:nvPr>
            <p:ph idx="1"/>
          </p:nvPr>
        </p:nvSpPr>
        <p:spPr>
          <a:xfrm>
            <a:off x="6477270" y="1130846"/>
            <a:ext cx="4974771" cy="4351338"/>
          </a:xfrm>
        </p:spPr>
        <p:txBody>
          <a:bodyPr>
            <a:normAutofit/>
          </a:bodyPr>
          <a:lstStyle/>
          <a:p>
            <a:pPr marL="0" indent="0">
              <a:buNone/>
            </a:pPr>
            <a:r>
              <a:rPr lang="en-US" dirty="0">
                <a:solidFill>
                  <a:schemeClr val="bg1"/>
                </a:solidFill>
              </a:rPr>
              <a:t>In this mode, the chatbot helps understand what patients are saying. It's like a translator, making it easier to communicate, especially as patients speak slightly different language. It is based on AI concepts like lemmatization, tokenization and vectorization</a:t>
            </a:r>
            <a:endParaRPr lang="en-IN" dirty="0">
              <a:solidFill>
                <a:schemeClr val="bg1"/>
              </a:solidFill>
            </a:endParaRPr>
          </a:p>
        </p:txBody>
      </p:sp>
    </p:spTree>
    <p:extLst>
      <p:ext uri="{BB962C8B-B14F-4D97-AF65-F5344CB8AC3E}">
        <p14:creationId xmlns:p14="http://schemas.microsoft.com/office/powerpoint/2010/main" val="16774766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TotalTime>
  <Words>1382</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Calibri</vt:lpstr>
      <vt:lpstr>Office Theme</vt:lpstr>
      <vt:lpstr>OELP (ID 2802)  Project Title: Personalized Chatbot Development for Aphasia Patients</vt:lpstr>
      <vt:lpstr>Background</vt:lpstr>
      <vt:lpstr>Challenge Statement</vt:lpstr>
      <vt:lpstr>Solution Aim</vt:lpstr>
      <vt:lpstr>OBJECTIVES</vt:lpstr>
      <vt:lpstr>Methodology </vt:lpstr>
      <vt:lpstr>Important libraries used</vt:lpstr>
      <vt:lpstr>Design and Adaptability</vt:lpstr>
      <vt:lpstr>TRANSLATE MODE(OBJECTIVE I)</vt:lpstr>
      <vt:lpstr>TRANSLATE MODE(OBJECTIVE I)</vt:lpstr>
      <vt:lpstr>TRANSLATE MODE MODE(OBJECTIVE I)</vt:lpstr>
      <vt:lpstr>TRANSLATE MODE(OBJECTIVE I)</vt:lpstr>
      <vt:lpstr>TRANSLATE MODE(OBJECTIVE I)</vt:lpstr>
      <vt:lpstr>CHAT MODE(OBJECTIVE II)</vt:lpstr>
      <vt:lpstr>CHAT MODE(OBJECTIVE II)</vt:lpstr>
      <vt:lpstr>Speech Recognition Integration: Enhancing Interaction with Voice</vt:lpstr>
      <vt:lpstr>User friendly interface</vt:lpstr>
      <vt:lpstr>Working of Chatbot</vt:lpstr>
      <vt:lpstr>Result: Interface for offline mode</vt:lpstr>
      <vt:lpstr>Result: Interface for online mode</vt:lpstr>
      <vt:lpstr>Github repository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OELP (ID 2802) Proposal  Project Title: Personalized Chatbot Development for Aphasia Patients</dc:title>
  <dc:creator>Vaidehi Garwe</dc:creator>
  <cp:lastModifiedBy>parvat khattak</cp:lastModifiedBy>
  <cp:revision>13</cp:revision>
  <dcterms:created xsi:type="dcterms:W3CDTF">2024-05-14T19:18:09Z</dcterms:created>
  <dcterms:modified xsi:type="dcterms:W3CDTF">2024-05-15T06:15:19Z</dcterms:modified>
</cp:coreProperties>
</file>