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56" r:id="rId5"/>
    <p:sldId id="257" r:id="rId6"/>
    <p:sldId id="264" r:id="rId7"/>
    <p:sldId id="258" r:id="rId8"/>
    <p:sldId id="259" r:id="rId9"/>
    <p:sldId id="260" r:id="rId10"/>
    <p:sldId id="261" r:id="rId11"/>
    <p:sldId id="262" r:id="rId12"/>
    <p:sldId id="263"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0D51337A-31FA-4717-B2BF-9243F96D2B9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Competitor</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1" custScaleX="102580" custScaleY="47224" custLinFactNeighborX="-87599" custLinFactNeighborY="-461">
        <dgm:presLayoutVars>
          <dgm:chMax val="1"/>
          <dgm:bulletEnabled val="1"/>
        </dgm:presLayoutVars>
      </dgm:prSet>
      <dgm:spPr/>
    </dgm:pt>
  </dgm:ptLst>
  <dgm:cxnLst>
    <dgm:cxn modelId="{9E6BB655-7FE4-4F8D-B1D2-F885E60B8754}" srcId="{81269538-BFC5-48BB-BEA1-D7AF1F385FD5}" destId="{0D51337A-31FA-4717-B2BF-9243F96D2B9B}" srcOrd="0" destOrd="0" parTransId="{A9294D65-F371-46C8-A624-E557E9DF1A30}" sibTransId="{6799645E-F42F-43D8-B2EA-A1377D84D0B3}"/>
    <dgm:cxn modelId="{53988784-A0E1-4D82-B36B-740DE83EB0C9}" type="presOf" srcId="{81269538-BFC5-48BB-BEA1-D7AF1F385FD5}" destId="{99FD7F24-5BB9-46E8-BB7C-4B477B73B815}" srcOrd="0" destOrd="0" presId="urn:microsoft.com/office/officeart/2005/8/layout/vList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0722F-B757-4673-BD2F-9D4BAB5CEE8D}">
      <dsp:nvSpPr>
        <dsp:cNvPr id="0" name=""/>
        <dsp:cNvSpPr/>
      </dsp:nvSpPr>
      <dsp:spPr>
        <a:xfrm>
          <a:off x="0" y="808600"/>
          <a:ext cx="3658166" cy="147280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en-US" sz="5000" kern="1200" dirty="0">
              <a:latin typeface="Tahoma" panose="020B0604030504040204" pitchFamily="34" charset="0"/>
              <a:ea typeface="Tahoma" panose="020B0604030504040204" pitchFamily="34" charset="0"/>
              <a:cs typeface="Tahoma" panose="020B0604030504040204" pitchFamily="34" charset="0"/>
            </a:rPr>
            <a:t>Competitor</a:t>
          </a:r>
        </a:p>
      </dsp:txBody>
      <dsp:txXfrm>
        <a:off x="71896" y="880496"/>
        <a:ext cx="3514374" cy="13290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3533243" y="2589963"/>
            <a:ext cx="5125509" cy="2387600"/>
          </a:xfrm>
        </p:spPr>
        <p:txBody>
          <a:bodyPr>
            <a:normAutofit/>
          </a:bodyPr>
          <a:lstStyle/>
          <a:p>
            <a:pPr algn="ctr"/>
            <a:r>
              <a:rPr lang="en-US" sz="5400" dirty="0">
                <a:latin typeface="Rockwell" panose="02060603020205020403" pitchFamily="18" charset="0"/>
              </a:rPr>
              <a:t>KINETIC</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3423177" y="5100638"/>
            <a:ext cx="5345643"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The one stop fitness app</a:t>
            </a:r>
          </a:p>
        </p:txBody>
      </p:sp>
      <p:pic>
        <p:nvPicPr>
          <p:cNvPr id="5" name="Picture 4">
            <a:extLst>
              <a:ext uri="{FF2B5EF4-FFF2-40B4-BE49-F238E27FC236}">
                <a16:creationId xmlns:a16="http://schemas.microsoft.com/office/drawing/2014/main" id="{284B0E9A-DD85-446D-9BB8-5409949CAF5C}"/>
              </a:ext>
            </a:extLst>
          </p:cNvPr>
          <p:cNvPicPr>
            <a:picLocks noChangeAspect="1"/>
          </p:cNvPicPr>
          <p:nvPr/>
        </p:nvPicPr>
        <p:blipFill>
          <a:blip r:embed="rId2"/>
          <a:stretch>
            <a:fillRect/>
          </a:stretch>
        </p:blipFill>
        <p:spPr>
          <a:xfrm>
            <a:off x="3714834" y="-102558"/>
            <a:ext cx="4762325" cy="4762325"/>
          </a:xfrm>
          <a:prstGeom prst="rect">
            <a:avLst/>
          </a:prstGeom>
        </p:spPr>
      </p:pic>
      <p:pic>
        <p:nvPicPr>
          <p:cNvPr id="7" name="Picture 6">
            <a:extLst>
              <a:ext uri="{FF2B5EF4-FFF2-40B4-BE49-F238E27FC236}">
                <a16:creationId xmlns:a16="http://schemas.microsoft.com/office/drawing/2014/main" id="{D9F470A4-09D8-45C3-97CF-F32AC1546A8C}"/>
              </a:ext>
            </a:extLst>
          </p:cNvPr>
          <p:cNvPicPr>
            <a:picLocks noChangeAspect="1"/>
          </p:cNvPicPr>
          <p:nvPr/>
        </p:nvPicPr>
        <p:blipFill>
          <a:blip r:embed="rId3"/>
          <a:stretch>
            <a:fillRect/>
          </a:stretch>
        </p:blipFill>
        <p:spPr>
          <a:xfrm>
            <a:off x="10315576" y="169982"/>
            <a:ext cx="1728138" cy="1489485"/>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3D88-C6D5-4210-8ADD-BCD2B1207C9F}"/>
              </a:ext>
            </a:extLst>
          </p:cNvPr>
          <p:cNvSpPr>
            <a:spLocks noGrp="1"/>
          </p:cNvSpPr>
          <p:nvPr>
            <p:ph type="title"/>
          </p:nvPr>
        </p:nvSpPr>
        <p:spPr>
          <a:xfrm>
            <a:off x="1141413" y="618518"/>
            <a:ext cx="9905998" cy="336703"/>
          </a:xfrm>
        </p:spPr>
        <p:txBody>
          <a:bodyPr>
            <a:normAutofit fontScale="90000"/>
          </a:bodyPr>
          <a:lstStyle/>
          <a:p>
            <a:r>
              <a:rPr lang="en-US" dirty="0"/>
              <a:t>Solution 4</a:t>
            </a:r>
            <a:endParaRPr lang="en-IN" dirty="0"/>
          </a:p>
        </p:txBody>
      </p:sp>
      <p:pic>
        <p:nvPicPr>
          <p:cNvPr id="4" name="Content Placeholder 3">
            <a:extLst>
              <a:ext uri="{FF2B5EF4-FFF2-40B4-BE49-F238E27FC236}">
                <a16:creationId xmlns:a16="http://schemas.microsoft.com/office/drawing/2014/main" id="{C50ECD57-FC6C-43DA-902B-BAE3444692C7}"/>
              </a:ext>
            </a:extLst>
          </p:cNvPr>
          <p:cNvPicPr>
            <a:picLocks noGrp="1" noChangeAspect="1"/>
          </p:cNvPicPr>
          <p:nvPr>
            <p:ph idx="1"/>
          </p:nvPr>
        </p:nvPicPr>
        <p:blipFill rotWithShape="1">
          <a:blip r:embed="rId2"/>
          <a:srcRect l="4556" t="2089" r="8220" b="1299"/>
          <a:stretch/>
        </p:blipFill>
        <p:spPr>
          <a:xfrm>
            <a:off x="4441143" y="955221"/>
            <a:ext cx="2016579"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F1878321-4F1A-45DF-8079-D4C351E17F53}"/>
              </a:ext>
            </a:extLst>
          </p:cNvPr>
          <p:cNvPicPr>
            <a:picLocks noChangeAspect="1"/>
          </p:cNvPicPr>
          <p:nvPr/>
        </p:nvPicPr>
        <p:blipFill rotWithShape="1">
          <a:blip r:embed="rId3"/>
          <a:srcRect l="4747" t="2659" r="8944" b="3162"/>
          <a:stretch/>
        </p:blipFill>
        <p:spPr>
          <a:xfrm>
            <a:off x="7069815" y="914400"/>
            <a:ext cx="2016579"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932F824-1A9A-404F-8B9A-E560F9C9A0ED}"/>
              </a:ext>
            </a:extLst>
          </p:cNvPr>
          <p:cNvPicPr>
            <a:picLocks noChangeAspect="1"/>
          </p:cNvPicPr>
          <p:nvPr/>
        </p:nvPicPr>
        <p:blipFill rotWithShape="1">
          <a:blip r:embed="rId4"/>
          <a:srcRect l="4802" t="842" r="7664" b="1095"/>
          <a:stretch/>
        </p:blipFill>
        <p:spPr>
          <a:xfrm>
            <a:off x="9698487" y="914400"/>
            <a:ext cx="1918607" cy="36249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6D33F7BE-08BE-4DD3-9191-A7A7DA3D6016}"/>
              </a:ext>
            </a:extLst>
          </p:cNvPr>
          <p:cNvSpPr txBox="1"/>
          <p:nvPr/>
        </p:nvSpPr>
        <p:spPr>
          <a:xfrm>
            <a:off x="4441143" y="4902507"/>
            <a:ext cx="2653393" cy="1754326"/>
          </a:xfrm>
          <a:prstGeom prst="rect">
            <a:avLst/>
          </a:prstGeom>
          <a:noFill/>
        </p:spPr>
        <p:txBody>
          <a:bodyPr wrap="square" rtlCol="0">
            <a:spAutoFit/>
          </a:bodyPr>
          <a:lstStyle/>
          <a:p>
            <a:r>
              <a:rPr lang="en-US" dirty="0"/>
              <a:t>After a user completes a the  activity he or she will get some reward points which will allow them to purchase gym equipment on discount.</a:t>
            </a:r>
            <a:endParaRPr lang="en-IN" dirty="0"/>
          </a:p>
        </p:txBody>
      </p:sp>
      <p:sp>
        <p:nvSpPr>
          <p:cNvPr id="8" name="TextBox 7">
            <a:extLst>
              <a:ext uri="{FF2B5EF4-FFF2-40B4-BE49-F238E27FC236}">
                <a16:creationId xmlns:a16="http://schemas.microsoft.com/office/drawing/2014/main" id="{8ECBD3F6-007F-4314-B5E9-D1E64B7C3C7B}"/>
              </a:ext>
            </a:extLst>
          </p:cNvPr>
          <p:cNvSpPr txBox="1"/>
          <p:nvPr/>
        </p:nvSpPr>
        <p:spPr>
          <a:xfrm>
            <a:off x="7069815" y="4916868"/>
            <a:ext cx="2335213" cy="1754326"/>
          </a:xfrm>
          <a:prstGeom prst="rect">
            <a:avLst/>
          </a:prstGeom>
          <a:noFill/>
        </p:spPr>
        <p:txBody>
          <a:bodyPr wrap="square" rtlCol="0">
            <a:spAutoFit/>
          </a:bodyPr>
          <a:lstStyle/>
          <a:p>
            <a:r>
              <a:rPr lang="en-US" dirty="0"/>
              <a:t>After the user have valuable  amount of reward points he will be suggested with gym equipment which are relevant for the user. </a:t>
            </a:r>
            <a:endParaRPr lang="en-IN" dirty="0"/>
          </a:p>
        </p:txBody>
      </p:sp>
      <p:sp>
        <p:nvSpPr>
          <p:cNvPr id="9" name="TextBox 8">
            <a:extLst>
              <a:ext uri="{FF2B5EF4-FFF2-40B4-BE49-F238E27FC236}">
                <a16:creationId xmlns:a16="http://schemas.microsoft.com/office/drawing/2014/main" id="{82556CCE-EA46-4F11-BA7E-F32877E2F0DB}"/>
              </a:ext>
            </a:extLst>
          </p:cNvPr>
          <p:cNvSpPr txBox="1"/>
          <p:nvPr/>
        </p:nvSpPr>
        <p:spPr>
          <a:xfrm>
            <a:off x="9698487" y="4902507"/>
            <a:ext cx="2261280" cy="2031325"/>
          </a:xfrm>
          <a:prstGeom prst="rect">
            <a:avLst/>
          </a:prstGeom>
          <a:noFill/>
        </p:spPr>
        <p:txBody>
          <a:bodyPr wrap="square" rtlCol="0">
            <a:spAutoFit/>
          </a:bodyPr>
          <a:lstStyle/>
          <a:p>
            <a:r>
              <a:rPr lang="en-US" dirty="0"/>
              <a:t>After the user selects the equipment he/she wants to buy, they will be provided with a unique number which the user will use to get discount.</a:t>
            </a:r>
            <a:endParaRPr lang="en-IN" dirty="0"/>
          </a:p>
        </p:txBody>
      </p:sp>
      <p:sp>
        <p:nvSpPr>
          <p:cNvPr id="10" name="TextBox 9">
            <a:extLst>
              <a:ext uri="{FF2B5EF4-FFF2-40B4-BE49-F238E27FC236}">
                <a16:creationId xmlns:a16="http://schemas.microsoft.com/office/drawing/2014/main" id="{8416434A-A151-408C-936B-F4F6DC2158FD}"/>
              </a:ext>
            </a:extLst>
          </p:cNvPr>
          <p:cNvSpPr txBox="1"/>
          <p:nvPr/>
        </p:nvSpPr>
        <p:spPr>
          <a:xfrm>
            <a:off x="898071" y="1804307"/>
            <a:ext cx="2930979" cy="3046988"/>
          </a:xfrm>
          <a:prstGeom prst="rect">
            <a:avLst/>
          </a:prstGeom>
          <a:noFill/>
        </p:spPr>
        <p:txBody>
          <a:bodyPr wrap="square" rtlCol="0">
            <a:spAutoFit/>
          </a:bodyPr>
          <a:lstStyle/>
          <a:p>
            <a:r>
              <a:rPr lang="en-US" sz="2400" b="1" dirty="0"/>
              <a:t>Gamification of the App</a:t>
            </a:r>
          </a:p>
          <a:p>
            <a:endParaRPr lang="en-US" dirty="0"/>
          </a:p>
          <a:p>
            <a:r>
              <a:rPr lang="en-US" dirty="0"/>
              <a:t>When ever a user complete a goal he/she will be rewarded with gift points. After collecting some gift points user can use this points in purchasing any fitness equipment.</a:t>
            </a:r>
            <a:endParaRPr lang="en-IN" dirty="0"/>
          </a:p>
        </p:txBody>
      </p:sp>
    </p:spTree>
    <p:extLst>
      <p:ext uri="{BB962C8B-B14F-4D97-AF65-F5344CB8AC3E}">
        <p14:creationId xmlns:p14="http://schemas.microsoft.com/office/powerpoint/2010/main" val="18831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E4AB-59B5-4ADD-804F-C8144C4EAF34}"/>
              </a:ext>
            </a:extLst>
          </p:cNvPr>
          <p:cNvSpPr>
            <a:spLocks noGrp="1"/>
          </p:cNvSpPr>
          <p:nvPr>
            <p:ph type="title"/>
          </p:nvPr>
        </p:nvSpPr>
        <p:spPr>
          <a:xfrm>
            <a:off x="1141413" y="618518"/>
            <a:ext cx="9905998" cy="973518"/>
          </a:xfrm>
        </p:spPr>
        <p:txBody>
          <a:bodyPr/>
          <a:lstStyle/>
          <a:p>
            <a:r>
              <a:rPr lang="en-US" dirty="0"/>
              <a:t>Monetization strategy </a:t>
            </a:r>
            <a:endParaRPr lang="en-IN" dirty="0"/>
          </a:p>
        </p:txBody>
      </p:sp>
      <p:sp>
        <p:nvSpPr>
          <p:cNvPr id="3" name="Content Placeholder 2">
            <a:extLst>
              <a:ext uri="{FF2B5EF4-FFF2-40B4-BE49-F238E27FC236}">
                <a16:creationId xmlns:a16="http://schemas.microsoft.com/office/drawing/2014/main" id="{2408B78F-E45D-4F67-8C74-756E25E9F67C}"/>
              </a:ext>
            </a:extLst>
          </p:cNvPr>
          <p:cNvSpPr>
            <a:spLocks noGrp="1"/>
          </p:cNvSpPr>
          <p:nvPr>
            <p:ph idx="1"/>
          </p:nvPr>
        </p:nvSpPr>
        <p:spPr>
          <a:xfrm>
            <a:off x="978127" y="1658143"/>
            <a:ext cx="7210652" cy="3541714"/>
          </a:xfrm>
        </p:spPr>
        <p:txBody>
          <a:bodyPr>
            <a:normAutofit fontScale="92500"/>
          </a:bodyPr>
          <a:lstStyle/>
          <a:p>
            <a:pPr marL="0" indent="0">
              <a:buNone/>
            </a:pPr>
            <a:r>
              <a:rPr lang="en-US" dirty="0"/>
              <a:t>User will get either take a free plan or a plus plan . For the plus plan the user will have to pay 200 Rs.</a:t>
            </a:r>
            <a:endParaRPr lang="en-IN" dirty="0"/>
          </a:p>
          <a:p>
            <a:pPr marL="0" indent="0">
              <a:buNone/>
            </a:pPr>
            <a:r>
              <a:rPr lang="en-US" dirty="0"/>
              <a:t>In the case of the Fitness app, we can set up agreements with companies selling health and fitness equipment, products and services. </a:t>
            </a:r>
          </a:p>
          <a:p>
            <a:pPr marL="0" indent="0">
              <a:buNone/>
            </a:pPr>
            <a:r>
              <a:rPr lang="en-US" dirty="0"/>
              <a:t>Monetizing our fitness and workout application by allowing third-party vendors to sell their products through your app via advertisements is one way to generate money.</a:t>
            </a:r>
            <a:endParaRPr lang="en-IN" dirty="0"/>
          </a:p>
        </p:txBody>
      </p:sp>
      <p:pic>
        <p:nvPicPr>
          <p:cNvPr id="4" name="Picture 3">
            <a:extLst>
              <a:ext uri="{FF2B5EF4-FFF2-40B4-BE49-F238E27FC236}">
                <a16:creationId xmlns:a16="http://schemas.microsoft.com/office/drawing/2014/main" id="{04DEF1C4-59AD-4FD7-B9E9-BB815F4E77BC}"/>
              </a:ext>
            </a:extLst>
          </p:cNvPr>
          <p:cNvPicPr>
            <a:picLocks noChangeAspect="1"/>
          </p:cNvPicPr>
          <p:nvPr/>
        </p:nvPicPr>
        <p:blipFill rotWithShape="1">
          <a:blip r:embed="rId2"/>
          <a:srcRect l="5954" t="1443" r="8782" b="1693"/>
          <a:stretch/>
        </p:blipFill>
        <p:spPr>
          <a:xfrm>
            <a:off x="8850086" y="1592036"/>
            <a:ext cx="2363787" cy="4122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5473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57D3-C0B3-4BA6-BC04-3C8FC6CADF32}"/>
              </a:ext>
            </a:extLst>
          </p:cNvPr>
          <p:cNvSpPr>
            <a:spLocks noGrp="1"/>
          </p:cNvSpPr>
          <p:nvPr>
            <p:ph type="title"/>
          </p:nvPr>
        </p:nvSpPr>
        <p:spPr>
          <a:xfrm>
            <a:off x="1141413" y="618518"/>
            <a:ext cx="9905998" cy="655111"/>
          </a:xfrm>
        </p:spPr>
        <p:txBody>
          <a:bodyPr/>
          <a:lstStyle/>
          <a:p>
            <a:r>
              <a:rPr lang="en-US" dirty="0"/>
              <a:t>Success metrics</a:t>
            </a:r>
            <a:endParaRPr lang="en-IN" dirty="0"/>
          </a:p>
        </p:txBody>
      </p:sp>
      <p:sp>
        <p:nvSpPr>
          <p:cNvPr id="3" name="Content Placeholder 2">
            <a:extLst>
              <a:ext uri="{FF2B5EF4-FFF2-40B4-BE49-F238E27FC236}">
                <a16:creationId xmlns:a16="http://schemas.microsoft.com/office/drawing/2014/main" id="{C80A668C-DE64-4F09-A87F-EA1B42A8B5D9}"/>
              </a:ext>
            </a:extLst>
          </p:cNvPr>
          <p:cNvSpPr>
            <a:spLocks noGrp="1"/>
          </p:cNvSpPr>
          <p:nvPr>
            <p:ph idx="1"/>
          </p:nvPr>
        </p:nvSpPr>
        <p:spPr>
          <a:xfrm>
            <a:off x="1141413" y="2249487"/>
            <a:ext cx="9096602" cy="3541714"/>
          </a:xfrm>
        </p:spPr>
        <p:txBody>
          <a:bodyPr>
            <a:normAutofit/>
          </a:bodyPr>
          <a:lstStyle/>
          <a:p>
            <a:r>
              <a:rPr lang="en-US" b="1" dirty="0"/>
              <a:t>No. of people registered in a month.</a:t>
            </a:r>
          </a:p>
          <a:p>
            <a:r>
              <a:rPr lang="en-US" b="1" dirty="0"/>
              <a:t>Conversion rate - No. of people converting from free to a plus member </a:t>
            </a:r>
          </a:p>
          <a:p>
            <a:r>
              <a:rPr lang="en-US" b="1" dirty="0"/>
              <a:t>Membership usage – To check infrequent users</a:t>
            </a:r>
          </a:p>
          <a:p>
            <a:r>
              <a:rPr lang="en-IN" b="1" dirty="0"/>
              <a:t>Net promoter score</a:t>
            </a:r>
            <a:endParaRPr lang="en-IN" dirty="0"/>
          </a:p>
        </p:txBody>
      </p:sp>
    </p:spTree>
    <p:extLst>
      <p:ext uri="{BB962C8B-B14F-4D97-AF65-F5344CB8AC3E}">
        <p14:creationId xmlns:p14="http://schemas.microsoft.com/office/powerpoint/2010/main" val="202761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A023-064D-4E12-B39E-95533E1E006D}"/>
              </a:ext>
            </a:extLst>
          </p:cNvPr>
          <p:cNvSpPr>
            <a:spLocks noGrp="1"/>
          </p:cNvSpPr>
          <p:nvPr>
            <p:ph type="title"/>
          </p:nvPr>
        </p:nvSpPr>
        <p:spPr>
          <a:xfrm>
            <a:off x="1141413" y="618518"/>
            <a:ext cx="9905998" cy="1210282"/>
          </a:xfrm>
        </p:spPr>
        <p:txBody>
          <a:bodyPr/>
          <a:lstStyle/>
          <a:p>
            <a:r>
              <a:rPr lang="en-US" dirty="0"/>
              <a:t>Future expansion</a:t>
            </a:r>
            <a:endParaRPr lang="en-IN" dirty="0"/>
          </a:p>
        </p:txBody>
      </p:sp>
      <p:sp>
        <p:nvSpPr>
          <p:cNvPr id="3" name="Content Placeholder 2">
            <a:extLst>
              <a:ext uri="{FF2B5EF4-FFF2-40B4-BE49-F238E27FC236}">
                <a16:creationId xmlns:a16="http://schemas.microsoft.com/office/drawing/2014/main" id="{F7CA98F8-6734-4A4C-8FB9-AA167FC27C7E}"/>
              </a:ext>
            </a:extLst>
          </p:cNvPr>
          <p:cNvSpPr>
            <a:spLocks noGrp="1"/>
          </p:cNvSpPr>
          <p:nvPr>
            <p:ph idx="1"/>
          </p:nvPr>
        </p:nvSpPr>
        <p:spPr/>
        <p:txBody>
          <a:bodyPr>
            <a:normAutofit/>
          </a:bodyPr>
          <a:lstStyle/>
          <a:p>
            <a:r>
              <a:rPr lang="en-US" dirty="0"/>
              <a:t>The app may be linked to Google fit so if any user wants to track his/her activity he can link the amazon fitness account to google fit.</a:t>
            </a:r>
          </a:p>
          <a:p>
            <a:r>
              <a:rPr lang="en-US" dirty="0"/>
              <a:t>Building in-app communities for GYM trainers/ nutritionist/ doctors.</a:t>
            </a:r>
          </a:p>
          <a:p>
            <a:r>
              <a:rPr lang="en-US" dirty="0"/>
              <a:t>The app will be linked to smart watch that will be easy for users to track their fitness progress.</a:t>
            </a:r>
            <a:endParaRPr lang="en-IN" dirty="0"/>
          </a:p>
        </p:txBody>
      </p:sp>
    </p:spTree>
    <p:extLst>
      <p:ext uri="{BB962C8B-B14F-4D97-AF65-F5344CB8AC3E}">
        <p14:creationId xmlns:p14="http://schemas.microsoft.com/office/powerpoint/2010/main" val="383173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D5F8-D6A4-40F0-A4BE-C90159056058}"/>
              </a:ext>
            </a:extLst>
          </p:cNvPr>
          <p:cNvSpPr>
            <a:spLocks noGrp="1"/>
          </p:cNvSpPr>
          <p:nvPr>
            <p:ph type="ctrTitle"/>
          </p:nvPr>
        </p:nvSpPr>
        <p:spPr>
          <a:xfrm>
            <a:off x="7027333" y="1122363"/>
            <a:ext cx="3640666" cy="2387600"/>
          </a:xfrm>
        </p:spPr>
        <p:txBody>
          <a:bodyPr/>
          <a:lstStyle/>
          <a:p>
            <a:r>
              <a:rPr lang="en-US" dirty="0"/>
              <a:t>Thank you </a:t>
            </a:r>
            <a:endParaRPr lang="en-IN" dirty="0"/>
          </a:p>
        </p:txBody>
      </p:sp>
      <p:sp>
        <p:nvSpPr>
          <p:cNvPr id="3" name="Subtitle 2">
            <a:extLst>
              <a:ext uri="{FF2B5EF4-FFF2-40B4-BE49-F238E27FC236}">
                <a16:creationId xmlns:a16="http://schemas.microsoft.com/office/drawing/2014/main" id="{370E35C7-2F3E-44D4-BB04-D239C5DBCED0}"/>
              </a:ext>
            </a:extLst>
          </p:cNvPr>
          <p:cNvSpPr>
            <a:spLocks noGrp="1"/>
          </p:cNvSpPr>
          <p:nvPr>
            <p:ph type="subTitle" idx="1"/>
          </p:nvPr>
        </p:nvSpPr>
        <p:spPr>
          <a:xfrm>
            <a:off x="7027333" y="3602038"/>
            <a:ext cx="3640666" cy="1655762"/>
          </a:xfrm>
        </p:spPr>
        <p:txBody>
          <a:bodyPr/>
          <a:lstStyle/>
          <a:p>
            <a:r>
              <a:rPr lang="en-US" dirty="0"/>
              <a:t>Submitted by- Parveen </a:t>
            </a:r>
            <a:endParaRPr lang="en-IN" dirty="0"/>
          </a:p>
        </p:txBody>
      </p:sp>
      <p:pic>
        <p:nvPicPr>
          <p:cNvPr id="5" name="Picture 4">
            <a:extLst>
              <a:ext uri="{FF2B5EF4-FFF2-40B4-BE49-F238E27FC236}">
                <a16:creationId xmlns:a16="http://schemas.microsoft.com/office/drawing/2014/main" id="{3BAA4888-0AA2-49FD-9157-404AFECC3314}"/>
              </a:ext>
            </a:extLst>
          </p:cNvPr>
          <p:cNvPicPr>
            <a:picLocks noChangeAspect="1"/>
          </p:cNvPicPr>
          <p:nvPr/>
        </p:nvPicPr>
        <p:blipFill>
          <a:blip r:embed="rId2"/>
          <a:stretch>
            <a:fillRect/>
          </a:stretch>
        </p:blipFill>
        <p:spPr>
          <a:xfrm>
            <a:off x="1524001" y="988570"/>
            <a:ext cx="4762325" cy="4762325"/>
          </a:xfrm>
          <a:prstGeom prst="rect">
            <a:avLst/>
          </a:prstGeom>
        </p:spPr>
      </p:pic>
      <p:pic>
        <p:nvPicPr>
          <p:cNvPr id="7" name="Picture 6">
            <a:extLst>
              <a:ext uri="{FF2B5EF4-FFF2-40B4-BE49-F238E27FC236}">
                <a16:creationId xmlns:a16="http://schemas.microsoft.com/office/drawing/2014/main" id="{E721E0B8-2704-4FD8-B5E7-78AD0DFB3D4F}"/>
              </a:ext>
            </a:extLst>
          </p:cNvPr>
          <p:cNvPicPr>
            <a:picLocks noChangeAspect="1"/>
          </p:cNvPicPr>
          <p:nvPr/>
        </p:nvPicPr>
        <p:blipFill>
          <a:blip r:embed="rId3"/>
          <a:stretch>
            <a:fillRect/>
          </a:stretch>
        </p:blipFill>
        <p:spPr>
          <a:xfrm>
            <a:off x="10295467" y="169982"/>
            <a:ext cx="1655114" cy="1489485"/>
          </a:xfrm>
          <a:prstGeom prst="rect">
            <a:avLst/>
          </a:prstGeom>
        </p:spPr>
      </p:pic>
    </p:spTree>
    <p:extLst>
      <p:ext uri="{BB962C8B-B14F-4D97-AF65-F5344CB8AC3E}">
        <p14:creationId xmlns:p14="http://schemas.microsoft.com/office/powerpoint/2010/main" val="300683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2810482"/>
          </a:xfrm>
        </p:spPr>
        <p:txBody>
          <a:bodyPr>
            <a:normAutofit/>
          </a:bodyPr>
          <a:lstStyle/>
          <a:p>
            <a:r>
              <a:rPr lang="en-US" sz="4400" dirty="0">
                <a:latin typeface="Rockwell" panose="02060603020205020403" pitchFamily="18" charset="0"/>
              </a:rPr>
              <a:t>Problem statement</a:t>
            </a:r>
            <a:br>
              <a:rPr lang="en-US" sz="4400" dirty="0">
                <a:latin typeface="Rockwell" panose="02060603020205020403" pitchFamily="18" charset="0"/>
              </a:rPr>
            </a:br>
            <a:r>
              <a:rPr lang="en-US" sz="4400" dirty="0">
                <a:latin typeface="Rockwell" panose="02060603020205020403" pitchFamily="18" charset="0"/>
              </a:rPr>
              <a:t> </a:t>
            </a:r>
            <a:br>
              <a:rPr lang="en-US" sz="4400" dirty="0">
                <a:latin typeface="Rockwell" panose="02060603020205020403" pitchFamily="18" charset="0"/>
              </a:rPr>
            </a:br>
            <a:r>
              <a:rPr lang="en-US" sz="2200" dirty="0"/>
              <a:t>You have decided to propose a new app, where-in users can be fitter and healthier without going to a gym from the comforts of their homes.</a:t>
            </a:r>
            <a:br>
              <a:rPr lang="en-US" sz="4400" dirty="0">
                <a:latin typeface="Rockwell" panose="02060603020205020403" pitchFamily="18" charset="0"/>
              </a:rPr>
            </a:b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110222749"/>
              </p:ext>
            </p:extLst>
          </p:nvPr>
        </p:nvGraphicFramePr>
        <p:xfrm>
          <a:off x="1141413" y="2930979"/>
          <a:ext cx="9906000" cy="3118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AE8E230-59C8-4C0C-9869-399BCE3A0130}"/>
              </a:ext>
            </a:extLst>
          </p:cNvPr>
          <p:cNvPicPr>
            <a:picLocks noChangeAspect="1"/>
          </p:cNvPicPr>
          <p:nvPr/>
        </p:nvPicPr>
        <p:blipFill>
          <a:blip r:embed="rId7"/>
          <a:stretch>
            <a:fillRect/>
          </a:stretch>
        </p:blipFill>
        <p:spPr>
          <a:xfrm>
            <a:off x="5824648" y="3429000"/>
            <a:ext cx="4559534" cy="2474304"/>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2BFB-6FA5-42EA-ABED-208E57991CF0}"/>
              </a:ext>
            </a:extLst>
          </p:cNvPr>
          <p:cNvSpPr>
            <a:spLocks noGrp="1"/>
          </p:cNvSpPr>
          <p:nvPr>
            <p:ph type="title"/>
          </p:nvPr>
        </p:nvSpPr>
        <p:spPr>
          <a:xfrm>
            <a:off x="1141412" y="199488"/>
            <a:ext cx="9905998" cy="924532"/>
          </a:xfrm>
        </p:spPr>
        <p:txBody>
          <a:bodyPr/>
          <a:lstStyle/>
          <a:p>
            <a:r>
              <a:rPr lang="en-US" dirty="0"/>
              <a:t>Why existing solutions are not enough</a:t>
            </a:r>
            <a:endParaRPr lang="en-IN" dirty="0"/>
          </a:p>
        </p:txBody>
      </p:sp>
      <p:sp>
        <p:nvSpPr>
          <p:cNvPr id="3" name="Content Placeholder 2">
            <a:extLst>
              <a:ext uri="{FF2B5EF4-FFF2-40B4-BE49-F238E27FC236}">
                <a16:creationId xmlns:a16="http://schemas.microsoft.com/office/drawing/2014/main" id="{7B3FC491-FBA8-403E-8367-32CDE08AB127}"/>
              </a:ext>
            </a:extLst>
          </p:cNvPr>
          <p:cNvSpPr>
            <a:spLocks noGrp="1"/>
          </p:cNvSpPr>
          <p:nvPr>
            <p:ph idx="1"/>
          </p:nvPr>
        </p:nvSpPr>
        <p:spPr>
          <a:xfrm>
            <a:off x="1141412" y="1600200"/>
            <a:ext cx="9905999" cy="4248151"/>
          </a:xfrm>
        </p:spPr>
        <p:txBody>
          <a:bodyPr>
            <a:normAutofit fontScale="92500" lnSpcReduction="20000"/>
          </a:bodyPr>
          <a:lstStyle/>
          <a:p>
            <a:r>
              <a:rPr lang="en-US" b="1" dirty="0"/>
              <a:t>          No Personalized Training Schedule and Diet Plans:-  </a:t>
            </a:r>
            <a:r>
              <a:rPr lang="en-US" dirty="0"/>
              <a:t>Existing fitness apps are not personalized and give a common exercise and diet schedule to everyone.</a:t>
            </a:r>
          </a:p>
          <a:p>
            <a:endParaRPr lang="en-US" dirty="0"/>
          </a:p>
          <a:p>
            <a:r>
              <a:rPr lang="en-US" dirty="0"/>
              <a:t>           S</a:t>
            </a:r>
            <a:r>
              <a:rPr lang="en-US" b="1" dirty="0"/>
              <a:t>imply Gamification Techniques doesn’t Motivate Anymore:- </a:t>
            </a:r>
            <a:r>
              <a:rPr lang="en-US" dirty="0"/>
              <a:t>Giving points/ in-game currency/ levels for workout has become a traditional way of retention which is not engaging anymore. </a:t>
            </a:r>
          </a:p>
          <a:p>
            <a:endParaRPr lang="en-US" dirty="0"/>
          </a:p>
          <a:p>
            <a:r>
              <a:rPr lang="en-US" b="1" dirty="0"/>
              <a:t>            No customized playlist according to the mood while working out:-  </a:t>
            </a:r>
            <a:r>
              <a:rPr lang="en-US" dirty="0"/>
              <a:t>User listens to music as a source of entertainment which is not personalized to their dynamic mindset.</a:t>
            </a:r>
            <a:endParaRPr lang="en-US" b="1" dirty="0"/>
          </a:p>
        </p:txBody>
      </p:sp>
      <p:pic>
        <p:nvPicPr>
          <p:cNvPr id="4" name="Picture 3">
            <a:extLst>
              <a:ext uri="{FF2B5EF4-FFF2-40B4-BE49-F238E27FC236}">
                <a16:creationId xmlns:a16="http://schemas.microsoft.com/office/drawing/2014/main" id="{9EBB38BA-40FC-4267-86F1-B3AE6976C1F9}"/>
              </a:ext>
            </a:extLst>
          </p:cNvPr>
          <p:cNvPicPr>
            <a:picLocks noChangeAspect="1"/>
          </p:cNvPicPr>
          <p:nvPr/>
        </p:nvPicPr>
        <p:blipFill>
          <a:blip r:embed="rId2"/>
          <a:stretch>
            <a:fillRect/>
          </a:stretch>
        </p:blipFill>
        <p:spPr>
          <a:xfrm>
            <a:off x="1432145" y="1242334"/>
            <a:ext cx="749339" cy="749339"/>
          </a:xfrm>
          <a:prstGeom prst="rect">
            <a:avLst/>
          </a:prstGeom>
        </p:spPr>
      </p:pic>
      <p:pic>
        <p:nvPicPr>
          <p:cNvPr id="5" name="Picture 4">
            <a:extLst>
              <a:ext uri="{FF2B5EF4-FFF2-40B4-BE49-F238E27FC236}">
                <a16:creationId xmlns:a16="http://schemas.microsoft.com/office/drawing/2014/main" id="{455A3514-C2DC-474F-8FEA-6BC3345E0778}"/>
              </a:ext>
            </a:extLst>
          </p:cNvPr>
          <p:cNvPicPr>
            <a:picLocks noChangeAspect="1"/>
          </p:cNvPicPr>
          <p:nvPr/>
        </p:nvPicPr>
        <p:blipFill>
          <a:blip r:embed="rId3"/>
          <a:stretch>
            <a:fillRect/>
          </a:stretch>
        </p:blipFill>
        <p:spPr>
          <a:xfrm>
            <a:off x="1451196" y="2410703"/>
            <a:ext cx="730288" cy="825542"/>
          </a:xfrm>
          <a:prstGeom prst="rect">
            <a:avLst/>
          </a:prstGeom>
        </p:spPr>
      </p:pic>
      <p:pic>
        <p:nvPicPr>
          <p:cNvPr id="6" name="Picture 5">
            <a:extLst>
              <a:ext uri="{FF2B5EF4-FFF2-40B4-BE49-F238E27FC236}">
                <a16:creationId xmlns:a16="http://schemas.microsoft.com/office/drawing/2014/main" id="{2EF7BEF0-1E81-4CF3-B6ED-C5F0940CBF30}"/>
              </a:ext>
            </a:extLst>
          </p:cNvPr>
          <p:cNvPicPr>
            <a:picLocks noChangeAspect="1"/>
          </p:cNvPicPr>
          <p:nvPr/>
        </p:nvPicPr>
        <p:blipFill>
          <a:blip r:embed="rId4"/>
          <a:stretch>
            <a:fillRect/>
          </a:stretch>
        </p:blipFill>
        <p:spPr>
          <a:xfrm>
            <a:off x="1451196" y="4074305"/>
            <a:ext cx="819192" cy="749339"/>
          </a:xfrm>
          <a:prstGeom prst="rect">
            <a:avLst/>
          </a:prstGeom>
        </p:spPr>
      </p:pic>
    </p:spTree>
    <p:extLst>
      <p:ext uri="{BB962C8B-B14F-4D97-AF65-F5344CB8AC3E}">
        <p14:creationId xmlns:p14="http://schemas.microsoft.com/office/powerpoint/2010/main" val="162116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Market sizing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6255431" cy="3989995"/>
          </a:xfrm>
        </p:spPr>
        <p:txBody>
          <a:bodyPr>
            <a:normAutofit fontScale="92500" lnSpcReduction="10000"/>
          </a:bodyPr>
          <a:lstStyle/>
          <a:p>
            <a:r>
              <a:rPr lang="en-US" dirty="0"/>
              <a:t>Statistics indicate the number of people using fitness and nutrition apps is set to rise to 825.7 million in 2020, a 26percent increase in a year. The number of users in the wearables segment is forecast to grow 24 percent year-on-year to 441.5 million. The global gym industry is worth $96.7 billion in 2020, with more than 184 million gym members in total. 2020 is a true testament to the growing gym industry trends where the global gym industry is worth $96.7 billion.</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Fitness Market Size, Revenue &amp; Growth 2021/22 [+ Research Report]">
            <a:extLst>
              <a:ext uri="{FF2B5EF4-FFF2-40B4-BE49-F238E27FC236}">
                <a16:creationId xmlns:a16="http://schemas.microsoft.com/office/drawing/2014/main" id="{0819E98E-1F13-4E64-91DF-4BB25E2D6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843" y="2326821"/>
            <a:ext cx="4327071" cy="346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User persona</a:t>
            </a:r>
          </a:p>
        </p:txBody>
      </p:sp>
      <p:pic>
        <p:nvPicPr>
          <p:cNvPr id="5" name="Picture 4">
            <a:extLst>
              <a:ext uri="{FF2B5EF4-FFF2-40B4-BE49-F238E27FC236}">
                <a16:creationId xmlns:a16="http://schemas.microsoft.com/office/drawing/2014/main" id="{07D870DB-4412-4D6D-AB67-84459A4EB9C2}"/>
              </a:ext>
            </a:extLst>
          </p:cNvPr>
          <p:cNvPicPr>
            <a:picLocks noChangeAspect="1"/>
          </p:cNvPicPr>
          <p:nvPr/>
        </p:nvPicPr>
        <p:blipFill rotWithShape="1">
          <a:blip r:embed="rId2"/>
          <a:srcRect l="1573" t="640"/>
          <a:stretch/>
        </p:blipFill>
        <p:spPr>
          <a:xfrm>
            <a:off x="1404639" y="2097088"/>
            <a:ext cx="2781443" cy="3977117"/>
          </a:xfrm>
          <a:prstGeom prst="rect">
            <a:avLst/>
          </a:prstGeom>
        </p:spPr>
      </p:pic>
      <p:pic>
        <p:nvPicPr>
          <p:cNvPr id="6" name="Picture 5">
            <a:extLst>
              <a:ext uri="{FF2B5EF4-FFF2-40B4-BE49-F238E27FC236}">
                <a16:creationId xmlns:a16="http://schemas.microsoft.com/office/drawing/2014/main" id="{3904CFE1-22BE-43FB-AF78-FADA0AB3DB0B}"/>
              </a:ext>
            </a:extLst>
          </p:cNvPr>
          <p:cNvPicPr>
            <a:picLocks noChangeAspect="1"/>
          </p:cNvPicPr>
          <p:nvPr/>
        </p:nvPicPr>
        <p:blipFill>
          <a:blip r:embed="rId3"/>
          <a:stretch>
            <a:fillRect/>
          </a:stretch>
        </p:blipFill>
        <p:spPr>
          <a:xfrm>
            <a:off x="4703690" y="2097088"/>
            <a:ext cx="2781443" cy="3943553"/>
          </a:xfrm>
          <a:prstGeom prst="rect">
            <a:avLst/>
          </a:prstGeom>
        </p:spPr>
      </p:pic>
      <p:pic>
        <p:nvPicPr>
          <p:cNvPr id="7" name="Picture 6">
            <a:extLst>
              <a:ext uri="{FF2B5EF4-FFF2-40B4-BE49-F238E27FC236}">
                <a16:creationId xmlns:a16="http://schemas.microsoft.com/office/drawing/2014/main" id="{D9E03551-9893-4752-BE91-0910B63BDFB7}"/>
              </a:ext>
            </a:extLst>
          </p:cNvPr>
          <p:cNvPicPr>
            <a:picLocks noChangeAspect="1"/>
          </p:cNvPicPr>
          <p:nvPr/>
        </p:nvPicPr>
        <p:blipFill>
          <a:blip r:embed="rId4"/>
          <a:stretch>
            <a:fillRect/>
          </a:stretch>
        </p:blipFill>
        <p:spPr>
          <a:xfrm>
            <a:off x="8063071" y="2097088"/>
            <a:ext cx="2768742" cy="3911801"/>
          </a:xfrm>
          <a:prstGeom prst="rect">
            <a:avLst/>
          </a:prstGeom>
        </p:spPr>
      </p:pic>
    </p:spTree>
    <p:extLst>
      <p:ext uri="{BB962C8B-B14F-4D97-AF65-F5344CB8AC3E}">
        <p14:creationId xmlns:p14="http://schemas.microsoft.com/office/powerpoint/2010/main" val="119341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606125"/>
          </a:xfrm>
        </p:spPr>
        <p:txBody>
          <a:bodyPr>
            <a:normAutofit/>
          </a:bodyPr>
          <a:lstStyle/>
          <a:p>
            <a:r>
              <a:rPr lang="en-US" sz="2000" dirty="0">
                <a:latin typeface="Rockwell" panose="02060603020205020403" pitchFamily="18" charset="0"/>
              </a:rPr>
              <a:t>Pain points</a:t>
            </a:r>
          </a:p>
        </p:txBody>
      </p:sp>
      <p:sp>
        <p:nvSpPr>
          <p:cNvPr id="10" name="TextBox 9">
            <a:extLst>
              <a:ext uri="{FF2B5EF4-FFF2-40B4-BE49-F238E27FC236}">
                <a16:creationId xmlns:a16="http://schemas.microsoft.com/office/drawing/2014/main" id="{DF0404FA-BE3F-4CDB-8016-58A552580A1E}"/>
              </a:ext>
            </a:extLst>
          </p:cNvPr>
          <p:cNvSpPr txBox="1"/>
          <p:nvPr/>
        </p:nvSpPr>
        <p:spPr>
          <a:xfrm>
            <a:off x="1048884" y="1224643"/>
            <a:ext cx="7327674" cy="5078313"/>
          </a:xfrm>
          <a:prstGeom prst="rect">
            <a:avLst/>
          </a:prstGeom>
          <a:noFill/>
        </p:spPr>
        <p:txBody>
          <a:bodyPr wrap="square" rtlCol="0">
            <a:spAutoFit/>
          </a:bodyPr>
          <a:lstStyle/>
          <a:p>
            <a:pPr marL="285750" indent="-285750">
              <a:buFont typeface="Arial" panose="020B0604020202020204" pitchFamily="34" charset="0"/>
              <a:buChar char="•"/>
            </a:pPr>
            <a:r>
              <a:rPr lang="en-IN" b="1" dirty="0"/>
              <a:t>Fixed schedules</a:t>
            </a:r>
            <a:endParaRPr lang="en-IN" dirty="0"/>
          </a:p>
          <a:p>
            <a:r>
              <a:rPr lang="en-US" dirty="0"/>
              <a:t>Join the Gym is the little things that you do each day that add up to being healthy and fit. But with a tight schedule balancing work and personal life, it becomes very difficult for most people to go to a gym.</a:t>
            </a:r>
          </a:p>
          <a:p>
            <a:endParaRPr lang="en-US" dirty="0"/>
          </a:p>
          <a:p>
            <a:pPr marL="285750" indent="-285750">
              <a:buFont typeface="Arial" panose="020B0604020202020204" pitchFamily="34" charset="0"/>
              <a:buChar char="•"/>
            </a:pPr>
            <a:r>
              <a:rPr lang="en-IN" b="1" dirty="0"/>
              <a:t>Insufficiency of professional training</a:t>
            </a:r>
            <a:endParaRPr lang="en-IN" dirty="0"/>
          </a:p>
          <a:p>
            <a:r>
              <a:rPr lang="en-US" dirty="0"/>
              <a:t>Every person cannot access the information about how athletes and sports personalities train for their fitness. A fitness workout app like this can be like a boon for them at that time.</a:t>
            </a:r>
          </a:p>
          <a:p>
            <a:endParaRPr lang="en-US" dirty="0"/>
          </a:p>
          <a:p>
            <a:pPr marL="285750" indent="-285750">
              <a:buFont typeface="Arial" panose="020B0604020202020204" pitchFamily="34" charset="0"/>
              <a:buChar char="•"/>
            </a:pPr>
            <a:r>
              <a:rPr lang="en-US" b="1" dirty="0"/>
              <a:t>Inaccurate Information</a:t>
            </a:r>
          </a:p>
          <a:p>
            <a:r>
              <a:rPr lang="en-US" dirty="0"/>
              <a:t>There are a lot of blogs and articles available on the internet about health and fitness tips. Sadly, as the internet is available everywhere and to everyone, it is exposed to have incorrect information as well.</a:t>
            </a:r>
          </a:p>
          <a:p>
            <a:endParaRPr lang="en-US" dirty="0"/>
          </a:p>
          <a:p>
            <a:pPr marL="285750" indent="-285750">
              <a:buFont typeface="Arial" panose="020B0604020202020204" pitchFamily="34" charset="0"/>
              <a:buChar char="•"/>
            </a:pPr>
            <a:r>
              <a:rPr lang="en-US" b="1" dirty="0"/>
              <a:t>High Gym Rates </a:t>
            </a:r>
          </a:p>
          <a:p>
            <a:r>
              <a:rPr lang="en-US" dirty="0"/>
              <a:t>Nowadays, gym rates are very high and many people cannot afford that. They also have to pay extra if they want a private trainer.</a:t>
            </a:r>
            <a:endParaRPr lang="en-IN" dirty="0"/>
          </a:p>
        </p:txBody>
      </p:sp>
      <p:pic>
        <p:nvPicPr>
          <p:cNvPr id="11" name="Picture 10">
            <a:extLst>
              <a:ext uri="{FF2B5EF4-FFF2-40B4-BE49-F238E27FC236}">
                <a16:creationId xmlns:a16="http://schemas.microsoft.com/office/drawing/2014/main" id="{80F9DA83-10B8-46E8-9A78-1D5F0566FA61}"/>
              </a:ext>
            </a:extLst>
          </p:cNvPr>
          <p:cNvPicPr>
            <a:picLocks noChangeAspect="1"/>
          </p:cNvPicPr>
          <p:nvPr/>
        </p:nvPicPr>
        <p:blipFill>
          <a:blip r:embed="rId2"/>
          <a:stretch>
            <a:fillRect/>
          </a:stretch>
        </p:blipFill>
        <p:spPr>
          <a:xfrm>
            <a:off x="8376559" y="1608364"/>
            <a:ext cx="3363684" cy="3551465"/>
          </a:xfrm>
          <a:prstGeom prst="rect">
            <a:avLst/>
          </a:prstGeom>
        </p:spPr>
      </p:pic>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312211"/>
          </a:xfrm>
        </p:spPr>
        <p:txBody>
          <a:bodyPr>
            <a:noAutofit/>
          </a:bodyPr>
          <a:lstStyle/>
          <a:p>
            <a:r>
              <a:rPr lang="en-US" sz="2800" dirty="0">
                <a:latin typeface="Rockwell" panose="02060603020205020403" pitchFamily="18" charset="0"/>
              </a:rPr>
              <a:t>Solution 1 </a:t>
            </a:r>
          </a:p>
        </p:txBody>
      </p:sp>
      <p:pic>
        <p:nvPicPr>
          <p:cNvPr id="9" name="Picture 8">
            <a:extLst>
              <a:ext uri="{FF2B5EF4-FFF2-40B4-BE49-F238E27FC236}">
                <a16:creationId xmlns:a16="http://schemas.microsoft.com/office/drawing/2014/main" id="{2F4701F9-DAF5-4A4B-A637-388559E0CCA4}"/>
              </a:ext>
            </a:extLst>
          </p:cNvPr>
          <p:cNvPicPr>
            <a:picLocks noChangeAspect="1"/>
          </p:cNvPicPr>
          <p:nvPr/>
        </p:nvPicPr>
        <p:blipFill rotWithShape="1">
          <a:blip r:embed="rId2"/>
          <a:srcRect l="6229" t="1606" r="12461" b="4204"/>
          <a:stretch/>
        </p:blipFill>
        <p:spPr>
          <a:xfrm>
            <a:off x="4329793" y="1612184"/>
            <a:ext cx="2024743" cy="4367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Content Placeholder 11">
            <a:extLst>
              <a:ext uri="{FF2B5EF4-FFF2-40B4-BE49-F238E27FC236}">
                <a16:creationId xmlns:a16="http://schemas.microsoft.com/office/drawing/2014/main" id="{623C676B-4E72-491B-BFBB-CCA379D158F3}"/>
              </a:ext>
            </a:extLst>
          </p:cNvPr>
          <p:cNvPicPr>
            <a:picLocks noGrp="1" noChangeAspect="1"/>
          </p:cNvPicPr>
          <p:nvPr>
            <p:ph idx="1"/>
          </p:nvPr>
        </p:nvPicPr>
        <p:blipFill rotWithShape="1">
          <a:blip r:embed="rId3"/>
          <a:srcRect l="5085" t="1408" r="8136" b="1761"/>
          <a:stretch/>
        </p:blipFill>
        <p:spPr>
          <a:xfrm>
            <a:off x="6972300" y="1551214"/>
            <a:ext cx="2024743" cy="4490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32B9022F-8F59-4182-838A-E7CA486A1E4E}"/>
              </a:ext>
            </a:extLst>
          </p:cNvPr>
          <p:cNvPicPr>
            <a:picLocks noChangeAspect="1"/>
          </p:cNvPicPr>
          <p:nvPr/>
        </p:nvPicPr>
        <p:blipFill rotWithShape="1">
          <a:blip r:embed="rId4"/>
          <a:srcRect l="6950" t="1408" r="8480" b="1760"/>
          <a:stretch/>
        </p:blipFill>
        <p:spPr>
          <a:xfrm>
            <a:off x="9614807" y="1551214"/>
            <a:ext cx="1953986" cy="4490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CA409C53-D07B-431D-A52E-F2DEDF533CE8}"/>
              </a:ext>
            </a:extLst>
          </p:cNvPr>
          <p:cNvPicPr>
            <a:picLocks noChangeAspect="1"/>
          </p:cNvPicPr>
          <p:nvPr/>
        </p:nvPicPr>
        <p:blipFill>
          <a:blip r:embed="rId5"/>
          <a:stretch>
            <a:fillRect/>
          </a:stretch>
        </p:blipFill>
        <p:spPr>
          <a:xfrm>
            <a:off x="7047121" y="1668987"/>
            <a:ext cx="1875099" cy="42542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AE8EE89-956A-4406-B30D-956A399B3488}"/>
              </a:ext>
            </a:extLst>
          </p:cNvPr>
          <p:cNvPicPr>
            <a:picLocks noChangeAspect="1"/>
          </p:cNvPicPr>
          <p:nvPr/>
        </p:nvPicPr>
        <p:blipFill>
          <a:blip r:embed="rId6"/>
          <a:stretch>
            <a:fillRect/>
          </a:stretch>
        </p:blipFill>
        <p:spPr>
          <a:xfrm>
            <a:off x="4406522" y="1738430"/>
            <a:ext cx="1871283" cy="4132254"/>
          </a:xfrm>
          <a:prstGeom prst="roundRect">
            <a:avLst>
              <a:gd name="adj" fmla="val 783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D06EE050-659E-48DA-91D9-626CA2F74BF7}"/>
              </a:ext>
            </a:extLst>
          </p:cNvPr>
          <p:cNvPicPr>
            <a:picLocks noChangeAspect="1"/>
          </p:cNvPicPr>
          <p:nvPr/>
        </p:nvPicPr>
        <p:blipFill>
          <a:blip r:embed="rId7"/>
          <a:stretch>
            <a:fillRect/>
          </a:stretch>
        </p:blipFill>
        <p:spPr>
          <a:xfrm>
            <a:off x="9654250" y="1668987"/>
            <a:ext cx="1875099" cy="4201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5DF4D12B-6086-4105-8C08-DE52E73978B6}"/>
              </a:ext>
            </a:extLst>
          </p:cNvPr>
          <p:cNvSpPr txBox="1"/>
          <p:nvPr/>
        </p:nvSpPr>
        <p:spPr>
          <a:xfrm>
            <a:off x="804183" y="1551214"/>
            <a:ext cx="3216728" cy="4278094"/>
          </a:xfrm>
          <a:prstGeom prst="rect">
            <a:avLst/>
          </a:prstGeom>
          <a:noFill/>
        </p:spPr>
        <p:txBody>
          <a:bodyPr wrap="square" rtlCol="0">
            <a:spAutoFit/>
          </a:bodyPr>
          <a:lstStyle/>
          <a:p>
            <a:r>
              <a:rPr lang="en-US" sz="2000" b="1" dirty="0"/>
              <a:t>COMMMUNITY HUB</a:t>
            </a:r>
          </a:p>
          <a:p>
            <a:r>
              <a:rPr lang="en-US" dirty="0"/>
              <a:t>With this solution user will be able talk to other people and know about their journey how they achieved their goal. User will get health update through this hub. There will also be many post about health food recipes and much more. </a:t>
            </a:r>
          </a:p>
          <a:p>
            <a:r>
              <a:rPr lang="en-US" dirty="0"/>
              <a:t>This feature will help user to connect with different people. With this feature people will be able to tell their story which will help people to motivate other people.</a:t>
            </a:r>
            <a:endParaRPr lang="en-IN" dirty="0"/>
          </a:p>
        </p:txBody>
      </p:sp>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55713" y="603133"/>
            <a:ext cx="9905998" cy="720425"/>
          </a:xfrm>
        </p:spPr>
        <p:txBody>
          <a:bodyPr>
            <a:normAutofit/>
          </a:bodyPr>
          <a:lstStyle/>
          <a:p>
            <a:r>
              <a:rPr lang="en-US" sz="4400" dirty="0">
                <a:latin typeface="Rockwell" panose="02060603020205020403" pitchFamily="18" charset="0"/>
              </a:rPr>
              <a:t>SOLUTION 2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496785"/>
            <a:ext cx="3381602" cy="4294416"/>
          </a:xfrm>
        </p:spPr>
        <p:txBody>
          <a:bodyPr>
            <a:normAutofit fontScale="92500" lnSpcReduction="10000"/>
          </a:bodyPr>
          <a:lstStyle/>
          <a:p>
            <a:pPr marL="457200" lvl="1" indent="0">
              <a:buNone/>
            </a:pPr>
            <a:r>
              <a:rPr lang="en-US" b="1" dirty="0">
                <a:latin typeface="Tahoma" panose="020B0604030504040204" pitchFamily="34" charset="0"/>
                <a:ea typeface="Tahoma" panose="020B0604030504040204" pitchFamily="34" charset="0"/>
                <a:cs typeface="Tahoma" panose="020B0604030504040204" pitchFamily="34" charset="0"/>
              </a:rPr>
              <a:t>Personalized Trainer</a:t>
            </a:r>
          </a:p>
          <a:p>
            <a:pPr marL="0" indent="0">
              <a:buNone/>
            </a:pPr>
            <a:r>
              <a:rPr lang="en-US" dirty="0"/>
              <a:t>There are people who can only work when someone guides them. Our app will hire different types of trainer for every type of people. User can select from which trainer he/she wants to get guided and they would have to pay the trainers fee. </a:t>
            </a:r>
            <a:r>
              <a:rPr lang="en-US" b="1" dirty="0">
                <a:latin typeface="Tahoma" panose="020B0604030504040204" pitchFamily="34" charset="0"/>
                <a:ea typeface="Tahoma" panose="020B0604030504040204" pitchFamily="34" charset="0"/>
                <a:cs typeface="Tahoma" panose="020B0604030504040204" pitchFamily="34" charset="0"/>
              </a:rPr>
              <a:t> </a:t>
            </a:r>
          </a:p>
        </p:txBody>
      </p:sp>
      <p:pic>
        <p:nvPicPr>
          <p:cNvPr id="4" name="Picture 3">
            <a:extLst>
              <a:ext uri="{FF2B5EF4-FFF2-40B4-BE49-F238E27FC236}">
                <a16:creationId xmlns:a16="http://schemas.microsoft.com/office/drawing/2014/main" id="{5EAC82D7-21B8-4BD5-BE52-AE5E764AFA96}"/>
              </a:ext>
            </a:extLst>
          </p:cNvPr>
          <p:cNvPicPr>
            <a:picLocks noChangeAspect="1"/>
          </p:cNvPicPr>
          <p:nvPr/>
        </p:nvPicPr>
        <p:blipFill rotWithShape="1">
          <a:blip r:embed="rId2"/>
          <a:srcRect l="7402" t="1834" r="10087"/>
          <a:stretch/>
        </p:blipFill>
        <p:spPr>
          <a:xfrm>
            <a:off x="4641927" y="1420585"/>
            <a:ext cx="2101773" cy="4370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61026538-10CC-4C5B-A913-8ABE7951DC55}"/>
              </a:ext>
            </a:extLst>
          </p:cNvPr>
          <p:cNvPicPr>
            <a:picLocks noChangeAspect="1"/>
          </p:cNvPicPr>
          <p:nvPr/>
        </p:nvPicPr>
        <p:blipFill rotWithShape="1">
          <a:blip r:embed="rId3"/>
          <a:srcRect l="5846" t="1832" r="7296" b="1832"/>
          <a:stretch/>
        </p:blipFill>
        <p:spPr>
          <a:xfrm>
            <a:off x="7045779" y="1502227"/>
            <a:ext cx="2212521" cy="4294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CE5DB79-0B14-4444-B0B6-89223B132399}"/>
              </a:ext>
            </a:extLst>
          </p:cNvPr>
          <p:cNvPicPr>
            <a:picLocks noChangeAspect="1"/>
          </p:cNvPicPr>
          <p:nvPr/>
        </p:nvPicPr>
        <p:blipFill rotWithShape="1">
          <a:blip r:embed="rId4"/>
          <a:srcRect l="5006" t="1771" r="8728" b="1896"/>
          <a:stretch/>
        </p:blipFill>
        <p:spPr>
          <a:xfrm>
            <a:off x="9560379" y="1502227"/>
            <a:ext cx="2106385" cy="42889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702B579D-13A2-4C45-94B9-D641E69E6E1E}"/>
              </a:ext>
            </a:extLst>
          </p:cNvPr>
          <p:cNvSpPr txBox="1"/>
          <p:nvPr/>
        </p:nvSpPr>
        <p:spPr>
          <a:xfrm>
            <a:off x="4641927" y="5888227"/>
            <a:ext cx="2101773" cy="1015663"/>
          </a:xfrm>
          <a:prstGeom prst="rect">
            <a:avLst/>
          </a:prstGeom>
          <a:noFill/>
        </p:spPr>
        <p:txBody>
          <a:bodyPr wrap="square" rtlCol="0">
            <a:spAutoFit/>
          </a:bodyPr>
          <a:lstStyle/>
          <a:p>
            <a:r>
              <a:rPr lang="en-US" sz="1400" dirty="0"/>
              <a:t>Here the user can choose from which trainer he/she wants to be trained. There </a:t>
            </a:r>
          </a:p>
          <a:p>
            <a:r>
              <a:rPr lang="en-US" sz="1400" dirty="0"/>
              <a:t>will be all kinds of trainer</a:t>
            </a:r>
            <a:r>
              <a:rPr lang="en-US" dirty="0"/>
              <a:t>. </a:t>
            </a:r>
            <a:endParaRPr lang="en-IN" dirty="0"/>
          </a:p>
        </p:txBody>
      </p:sp>
      <p:sp>
        <p:nvSpPr>
          <p:cNvPr id="8" name="TextBox 7">
            <a:extLst>
              <a:ext uri="{FF2B5EF4-FFF2-40B4-BE49-F238E27FC236}">
                <a16:creationId xmlns:a16="http://schemas.microsoft.com/office/drawing/2014/main" id="{7CD0E70D-1BC8-4AA6-927A-64CA608D1B11}"/>
              </a:ext>
            </a:extLst>
          </p:cNvPr>
          <p:cNvSpPr txBox="1"/>
          <p:nvPr/>
        </p:nvSpPr>
        <p:spPr>
          <a:xfrm>
            <a:off x="7356021" y="5975312"/>
            <a:ext cx="1592036" cy="738664"/>
          </a:xfrm>
          <a:prstGeom prst="rect">
            <a:avLst/>
          </a:prstGeom>
          <a:noFill/>
        </p:spPr>
        <p:txBody>
          <a:bodyPr wrap="square" rtlCol="0">
            <a:spAutoFit/>
          </a:bodyPr>
          <a:lstStyle/>
          <a:p>
            <a:r>
              <a:rPr lang="en-IN" sz="1400" dirty="0"/>
              <a:t>After selecting a trainer </a:t>
            </a:r>
            <a:r>
              <a:rPr lang="en-US" sz="1400" dirty="0"/>
              <a:t>the user can see his/her </a:t>
            </a:r>
            <a:r>
              <a:rPr lang="en-IN" sz="1400" dirty="0"/>
              <a:t>profile. </a:t>
            </a:r>
          </a:p>
        </p:txBody>
      </p:sp>
      <p:sp>
        <p:nvSpPr>
          <p:cNvPr id="9" name="TextBox 8">
            <a:extLst>
              <a:ext uri="{FF2B5EF4-FFF2-40B4-BE49-F238E27FC236}">
                <a16:creationId xmlns:a16="http://schemas.microsoft.com/office/drawing/2014/main" id="{D577683D-2BB1-4331-A650-21AD473C2BC4}"/>
              </a:ext>
            </a:extLst>
          </p:cNvPr>
          <p:cNvSpPr txBox="1"/>
          <p:nvPr/>
        </p:nvSpPr>
        <p:spPr>
          <a:xfrm>
            <a:off x="9446080" y="5910739"/>
            <a:ext cx="2106385" cy="954107"/>
          </a:xfrm>
          <a:prstGeom prst="rect">
            <a:avLst/>
          </a:prstGeom>
          <a:noFill/>
        </p:spPr>
        <p:txBody>
          <a:bodyPr wrap="square" rtlCol="0">
            <a:spAutoFit/>
          </a:bodyPr>
          <a:lstStyle/>
          <a:p>
            <a:r>
              <a:rPr lang="en-US" sz="1400" dirty="0"/>
              <a:t>User will also be able to </a:t>
            </a:r>
            <a:r>
              <a:rPr lang="en-IN" sz="1400" dirty="0"/>
              <a:t>attend live sessions on </a:t>
            </a:r>
          </a:p>
          <a:p>
            <a:r>
              <a:rPr lang="en-IN" sz="1400" dirty="0"/>
              <a:t>interesting topics from their favourite trainer. </a:t>
            </a:r>
          </a:p>
        </p:txBody>
      </p:sp>
    </p:spTree>
    <p:extLst>
      <p:ext uri="{BB962C8B-B14F-4D97-AF65-F5344CB8AC3E}">
        <p14:creationId xmlns:p14="http://schemas.microsoft.com/office/powerpoint/2010/main" val="29195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438904"/>
            <a:ext cx="9905998" cy="557139"/>
          </a:xfrm>
        </p:spPr>
        <p:txBody>
          <a:bodyPr>
            <a:normAutofit/>
          </a:bodyPr>
          <a:lstStyle/>
          <a:p>
            <a:r>
              <a:rPr lang="en-US" sz="2000" dirty="0">
                <a:latin typeface="Rockwell" panose="02060603020205020403" pitchFamily="18" charset="0"/>
              </a:rPr>
              <a:t>Solution 3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73580" y="1085849"/>
            <a:ext cx="4008664" cy="4705352"/>
          </a:xfrm>
        </p:spPr>
        <p:txBody>
          <a:bodyPr vert="horz" lIns="91440" tIns="45720" rIns="91440" bIns="45720" rtlCol="0" anchor="t">
            <a:normAutofit/>
          </a:bodyPr>
          <a:lstStyle/>
          <a:p>
            <a:pPr marL="0" lvl="0" indent="0">
              <a:buNone/>
            </a:pPr>
            <a:r>
              <a:rPr lang="en-US" sz="2000" b="1" dirty="0">
                <a:latin typeface="Tahoma" panose="020B0604030504040204" pitchFamily="34" charset="0"/>
                <a:ea typeface="Tahoma" panose="020B0604030504040204" pitchFamily="34" charset="0"/>
                <a:cs typeface="Tahoma" panose="020B0604030504040204" pitchFamily="34" charset="0"/>
              </a:rPr>
              <a:t>Personalized goal and app</a:t>
            </a:r>
          </a:p>
          <a:p>
            <a:pPr marL="0" lvl="0" indent="0">
              <a:buNone/>
            </a:pPr>
            <a:r>
              <a:rPr lang="en-US" dirty="0"/>
              <a:t>By collecting user data it would help us to personalize the app according to the user, and it will also help us to determine the goal and the time it will take to achieve.</a:t>
            </a:r>
          </a:p>
        </p:txBody>
      </p:sp>
      <p:pic>
        <p:nvPicPr>
          <p:cNvPr id="4" name="Picture 3">
            <a:extLst>
              <a:ext uri="{FF2B5EF4-FFF2-40B4-BE49-F238E27FC236}">
                <a16:creationId xmlns:a16="http://schemas.microsoft.com/office/drawing/2014/main" id="{25F83408-8A04-4955-A580-92C4BE69E5FB}"/>
              </a:ext>
            </a:extLst>
          </p:cNvPr>
          <p:cNvPicPr>
            <a:picLocks noChangeAspect="1"/>
          </p:cNvPicPr>
          <p:nvPr/>
        </p:nvPicPr>
        <p:blipFill rotWithShape="1">
          <a:blip r:embed="rId2"/>
          <a:srcRect l="3449" t="837" r="1246" b="1464"/>
          <a:stretch/>
        </p:blipFill>
        <p:spPr>
          <a:xfrm>
            <a:off x="5200650" y="1028700"/>
            <a:ext cx="2081893"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B8422D0-45EB-4D86-94BD-B1CFE7267D93}"/>
              </a:ext>
            </a:extLst>
          </p:cNvPr>
          <p:cNvPicPr>
            <a:picLocks noChangeAspect="1"/>
          </p:cNvPicPr>
          <p:nvPr/>
        </p:nvPicPr>
        <p:blipFill rotWithShape="1">
          <a:blip r:embed="rId3"/>
          <a:srcRect l="4727" r="8833" b="2301"/>
          <a:stretch/>
        </p:blipFill>
        <p:spPr>
          <a:xfrm>
            <a:off x="7606391" y="996043"/>
            <a:ext cx="1937660"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70823CA-3C6A-4511-A461-D6EC8483B880}"/>
              </a:ext>
            </a:extLst>
          </p:cNvPr>
          <p:cNvPicPr>
            <a:picLocks noChangeAspect="1"/>
          </p:cNvPicPr>
          <p:nvPr/>
        </p:nvPicPr>
        <p:blipFill rotWithShape="1">
          <a:blip r:embed="rId4"/>
          <a:srcRect l="4910" t="2301" r="9509"/>
          <a:stretch/>
        </p:blipFill>
        <p:spPr>
          <a:xfrm>
            <a:off x="9867899" y="1085849"/>
            <a:ext cx="1978480" cy="3812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3CBA26F7-9083-43C1-8125-A8BD266F9B8A}"/>
              </a:ext>
            </a:extLst>
          </p:cNvPr>
          <p:cNvSpPr txBox="1"/>
          <p:nvPr/>
        </p:nvSpPr>
        <p:spPr>
          <a:xfrm>
            <a:off x="5086350" y="4941768"/>
            <a:ext cx="2343150" cy="923330"/>
          </a:xfrm>
          <a:prstGeom prst="rect">
            <a:avLst/>
          </a:prstGeom>
          <a:noFill/>
        </p:spPr>
        <p:txBody>
          <a:bodyPr wrap="square" rtlCol="0">
            <a:spAutoFit/>
          </a:bodyPr>
          <a:lstStyle/>
          <a:p>
            <a:r>
              <a:rPr lang="en-US" dirty="0"/>
              <a:t>Here the user can choose their target weight.</a:t>
            </a:r>
            <a:endParaRPr lang="en-IN" dirty="0"/>
          </a:p>
        </p:txBody>
      </p:sp>
      <p:sp>
        <p:nvSpPr>
          <p:cNvPr id="10" name="TextBox 9">
            <a:extLst>
              <a:ext uri="{FF2B5EF4-FFF2-40B4-BE49-F238E27FC236}">
                <a16:creationId xmlns:a16="http://schemas.microsoft.com/office/drawing/2014/main" id="{7DED76B1-D987-4045-B389-F59EDF04A6C3}"/>
              </a:ext>
            </a:extLst>
          </p:cNvPr>
          <p:cNvSpPr txBox="1"/>
          <p:nvPr/>
        </p:nvSpPr>
        <p:spPr>
          <a:xfrm>
            <a:off x="7633607" y="4941768"/>
            <a:ext cx="2016579" cy="1477328"/>
          </a:xfrm>
          <a:prstGeom prst="rect">
            <a:avLst/>
          </a:prstGeom>
          <a:noFill/>
        </p:spPr>
        <p:txBody>
          <a:bodyPr wrap="square" rtlCol="0">
            <a:spAutoFit/>
          </a:bodyPr>
          <a:lstStyle/>
          <a:p>
            <a:r>
              <a:rPr lang="en-US" dirty="0"/>
              <a:t>After selecting their target weight, users can select how fast they want to reach the goal.</a:t>
            </a:r>
            <a:endParaRPr lang="en-IN" dirty="0"/>
          </a:p>
        </p:txBody>
      </p:sp>
      <p:sp>
        <p:nvSpPr>
          <p:cNvPr id="11" name="TextBox 10">
            <a:extLst>
              <a:ext uri="{FF2B5EF4-FFF2-40B4-BE49-F238E27FC236}">
                <a16:creationId xmlns:a16="http://schemas.microsoft.com/office/drawing/2014/main" id="{7C0DA388-571D-4457-AE28-2C17E986200B}"/>
              </a:ext>
            </a:extLst>
          </p:cNvPr>
          <p:cNvSpPr txBox="1"/>
          <p:nvPr/>
        </p:nvSpPr>
        <p:spPr>
          <a:xfrm>
            <a:off x="10017579" y="4988376"/>
            <a:ext cx="1747157" cy="923330"/>
          </a:xfrm>
          <a:prstGeom prst="rect">
            <a:avLst/>
          </a:prstGeom>
          <a:noFill/>
        </p:spPr>
        <p:txBody>
          <a:bodyPr wrap="square" rtlCol="0">
            <a:spAutoFit/>
          </a:bodyPr>
          <a:lstStyle/>
          <a:p>
            <a:r>
              <a:rPr lang="en-US" dirty="0"/>
              <a:t>Here the users can see their daily progress.</a:t>
            </a:r>
            <a:endParaRPr lang="en-IN" dirty="0"/>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purl.org/dc/terms/"/>
    <ds:schemaRef ds:uri="71af3243-3dd4-4a8d-8c0d-dd76da1f02a5"/>
    <ds:schemaRef ds:uri="http://purl.org/dc/dcmitype/"/>
    <ds:schemaRef ds:uri="16c05727-aa75-4e4a-9b5f-8a80a1165891"/>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952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Tahoma</vt:lpstr>
      <vt:lpstr>Trebuchet MS</vt:lpstr>
      <vt:lpstr>Tw Cen MT</vt:lpstr>
      <vt:lpstr>Circuit</vt:lpstr>
      <vt:lpstr>KINETIC</vt:lpstr>
      <vt:lpstr>Problem statement   You have decided to propose a new app, where-in users can be fitter and healthier without going to a gym from the comforts of their homes. </vt:lpstr>
      <vt:lpstr>Why existing solutions are not enough</vt:lpstr>
      <vt:lpstr>Market sizing </vt:lpstr>
      <vt:lpstr>User persona</vt:lpstr>
      <vt:lpstr>Pain points</vt:lpstr>
      <vt:lpstr>Solution 1 </vt:lpstr>
      <vt:lpstr>SOLUTION 2 </vt:lpstr>
      <vt:lpstr>Solution 3 </vt:lpstr>
      <vt:lpstr>Solution 4</vt:lpstr>
      <vt:lpstr>Monetization strategy </vt:lpstr>
      <vt:lpstr>Success metrics</vt:lpstr>
      <vt:lpstr>Future expansion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2022-09-01T11:06:02Z</dcterms:created>
  <dcterms:modified xsi:type="dcterms:W3CDTF">2022-12-01T05:40:42Z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