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705D-8B24-4442-85DE-11A904355823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890B-6E47-44CA-A8EC-B1B033EF6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4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705D-8B24-4442-85DE-11A904355823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890B-6E47-44CA-A8EC-B1B033EF6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71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705D-8B24-4442-85DE-11A904355823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890B-6E47-44CA-A8EC-B1B033EF68D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10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705D-8B24-4442-85DE-11A904355823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890B-6E47-44CA-A8EC-B1B033EF6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76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705D-8B24-4442-85DE-11A904355823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890B-6E47-44CA-A8EC-B1B033EF68D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5951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705D-8B24-4442-85DE-11A904355823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890B-6E47-44CA-A8EC-B1B033EF6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114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705D-8B24-4442-85DE-11A904355823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890B-6E47-44CA-A8EC-B1B033EF6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7369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705D-8B24-4442-85DE-11A904355823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890B-6E47-44CA-A8EC-B1B033EF6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7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705D-8B24-4442-85DE-11A904355823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890B-6E47-44CA-A8EC-B1B033EF6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28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705D-8B24-4442-85DE-11A904355823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890B-6E47-44CA-A8EC-B1B033EF6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3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705D-8B24-4442-85DE-11A904355823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890B-6E47-44CA-A8EC-B1B033EF6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9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705D-8B24-4442-85DE-11A904355823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890B-6E47-44CA-A8EC-B1B033EF6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5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705D-8B24-4442-85DE-11A904355823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890B-6E47-44CA-A8EC-B1B033EF6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84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705D-8B24-4442-85DE-11A904355823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890B-6E47-44CA-A8EC-B1B033EF6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9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705D-8B24-4442-85DE-11A904355823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890B-6E47-44CA-A8EC-B1B033EF6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33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5705D-8B24-4442-85DE-11A904355823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C890B-6E47-44CA-A8EC-B1B033EF6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64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5705D-8B24-4442-85DE-11A904355823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19C890B-6E47-44CA-A8EC-B1B033EF6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7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892" y="2404533"/>
            <a:ext cx="9784079" cy="2454849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000" dirty="0">
                <a:solidFill>
                  <a:schemeClr val="accent2">
                    <a:lumMod val="50000"/>
                  </a:schemeClr>
                </a:solidFill>
              </a:rPr>
            </a:br>
            <a:br>
              <a:rPr lang="en-US" sz="4000" dirty="0">
                <a:solidFill>
                  <a:schemeClr val="accent2">
                    <a:lumMod val="50000"/>
                  </a:schemeClr>
                </a:solidFill>
              </a:rPr>
            </a:br>
            <a:br>
              <a:rPr lang="en-US" sz="4000" dirty="0">
                <a:solidFill>
                  <a:schemeClr val="accent2">
                    <a:lumMod val="50000"/>
                  </a:schemeClr>
                </a:solidFill>
              </a:rPr>
            </a:br>
            <a:br>
              <a:rPr lang="en-US" sz="40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4000" dirty="0">
                <a:solidFill>
                  <a:schemeClr val="accent2">
                    <a:lumMod val="50000"/>
                  </a:schemeClr>
                </a:solidFill>
              </a:rPr>
              <a:t>Impact of climate conditions on Electricity generation and Agricultural production in Mauritius</a:t>
            </a:r>
          </a:p>
        </p:txBody>
      </p:sp>
    </p:spTree>
    <p:extLst>
      <p:ext uri="{BB962C8B-B14F-4D97-AF65-F5344CB8AC3E}">
        <p14:creationId xmlns:p14="http://schemas.microsoft.com/office/powerpoint/2010/main" val="953280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Policy Linkage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dirty="0"/>
              <a:t>Alignment with SDGs and National Goals:</a:t>
            </a:r>
          </a:p>
          <a:p>
            <a:pPr marL="0" indent="0">
              <a:buNone/>
            </a:pPr>
            <a:endParaRPr lang="en-US" sz="25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/>
              <a:t>SDG 7: Renewable energy expansion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5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/>
              <a:t>SDG 2, 12, 13: Sustainable agriculture and climate resilience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5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/>
              <a:t>SDG 15: Ecosystem protection and land restoration.</a:t>
            </a: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38374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Conclusion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b="1" i="1" dirty="0"/>
              <a:t>Strategic measures for Mauritius: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Invest in irrigation and agriculture that can withstand climate change.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Enhance the use of bagasse obtained via sugarcane production for electricity generation.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Incorporate climate data into energy planning.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Develop early warning and monitoring systems.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500" dirty="0"/>
          </a:p>
          <a:p>
            <a:pPr>
              <a:buFont typeface="Wingdings" panose="05000000000000000000" pitchFamily="2" charset="2"/>
              <a:buChar char="Ø"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915456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400" dirty="0"/>
          </a:p>
          <a:p>
            <a:pPr marL="0" indent="0" algn="ctr">
              <a:buNone/>
            </a:pPr>
            <a:r>
              <a:rPr lang="en-US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86226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 used: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500" dirty="0"/>
              <a:t>FAOSTAT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5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/>
              <a:t>NASA POWER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5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/>
              <a:t>CEB ELECTRICITY</a:t>
            </a:r>
          </a:p>
        </p:txBody>
      </p:sp>
    </p:spTree>
    <p:extLst>
      <p:ext uri="{BB962C8B-B14F-4D97-AF65-F5344CB8AC3E}">
        <p14:creationId xmlns:p14="http://schemas.microsoft.com/office/powerpoint/2010/main" val="63523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Purpose of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500" dirty="0" err="1"/>
              <a:t>Analyse</a:t>
            </a:r>
            <a:r>
              <a:rPr lang="en-US" sz="2500" dirty="0"/>
              <a:t> the effects of climate change on the production of sugarcane and electricity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5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/>
              <a:t>Explore changes in temperature and precipitation from 2015 to 2022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5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500" dirty="0"/>
              <a:t>Encourage climate-smart farming and renewable energy</a:t>
            </a:r>
          </a:p>
        </p:txBody>
      </p:sp>
    </p:spTree>
    <p:extLst>
      <p:ext uri="{BB962C8B-B14F-4D97-AF65-F5344CB8AC3E}">
        <p14:creationId xmlns:p14="http://schemas.microsoft.com/office/powerpoint/2010/main" val="3241184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Data sources and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An overview of Datasets used are:</a:t>
            </a:r>
          </a:p>
          <a:p>
            <a:pPr marL="0" indent="0">
              <a:buNone/>
            </a:pPr>
            <a:endParaRPr lang="en-US" sz="25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364873"/>
              </p:ext>
            </p:extLst>
          </p:nvPr>
        </p:nvGraphicFramePr>
        <p:xfrm>
          <a:off x="522515" y="2808516"/>
          <a:ext cx="9375864" cy="2599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5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5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5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6503">
                <a:tc>
                  <a:txBody>
                    <a:bodyPr/>
                    <a:lstStyle/>
                    <a:p>
                      <a:r>
                        <a:rPr lang="en-US" sz="2500" dirty="0"/>
                        <a:t>CEB</a:t>
                      </a:r>
                      <a:r>
                        <a:rPr lang="en-US" sz="2500" baseline="0" dirty="0"/>
                        <a:t> ELECTRICITY</a:t>
                      </a:r>
                      <a:endParaRPr lang="en-US" sz="2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Mauritius</a:t>
                      </a:r>
                      <a:r>
                        <a:rPr lang="en-US" sz="2500" baseline="0" dirty="0"/>
                        <a:t> Open Data</a:t>
                      </a:r>
                      <a:endParaRPr lang="en-US" sz="2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6503">
                <a:tc>
                  <a:txBody>
                    <a:bodyPr/>
                    <a:lstStyle/>
                    <a:p>
                      <a:r>
                        <a:rPr lang="en-US" sz="2500" dirty="0"/>
                        <a:t>NASA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JSON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6503">
                <a:tc>
                  <a:txBody>
                    <a:bodyPr/>
                    <a:lstStyle/>
                    <a:p>
                      <a:r>
                        <a:rPr lang="en-US" sz="2500" dirty="0"/>
                        <a:t>FAOSTAT CROPS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R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562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ETL Workflow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Extract: </a:t>
            </a:r>
            <a:r>
              <a:rPr lang="en-US" sz="2500" dirty="0" err="1"/>
              <a:t>fread</a:t>
            </a:r>
            <a:r>
              <a:rPr lang="en-US" sz="2500" dirty="0"/>
              <a:t>(), from JSON()</a:t>
            </a:r>
          </a:p>
          <a:p>
            <a:endParaRPr lang="en-US" sz="2500" dirty="0"/>
          </a:p>
          <a:p>
            <a:r>
              <a:rPr lang="en-US" sz="2500" dirty="0"/>
              <a:t>Transform: cleaning, harmonization, aggregation</a:t>
            </a:r>
          </a:p>
          <a:p>
            <a:endParaRPr lang="en-US" sz="2500" dirty="0"/>
          </a:p>
          <a:p>
            <a:r>
              <a:rPr lang="en-US" sz="2500" dirty="0"/>
              <a:t>Load: MySQL database with dimension and fact tables</a:t>
            </a:r>
          </a:p>
        </p:txBody>
      </p:sp>
    </p:spTree>
    <p:extLst>
      <p:ext uri="{BB962C8B-B14F-4D97-AF65-F5344CB8AC3E}">
        <p14:creationId xmlns:p14="http://schemas.microsoft.com/office/powerpoint/2010/main" val="3584474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Risk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Automated validation checks and backups</a:t>
            </a:r>
          </a:p>
          <a:p>
            <a:endParaRPr lang="en-US" sz="2500" dirty="0"/>
          </a:p>
          <a:p>
            <a:endParaRPr lang="en-US" sz="2500" dirty="0"/>
          </a:p>
          <a:p>
            <a:r>
              <a:rPr lang="en-US" sz="2500" dirty="0"/>
              <a:t>Outlier management and imputation flags</a:t>
            </a:r>
          </a:p>
        </p:txBody>
      </p:sp>
    </p:spTree>
    <p:extLst>
      <p:ext uri="{BB962C8B-B14F-4D97-AF65-F5344CB8AC3E}">
        <p14:creationId xmlns:p14="http://schemas.microsoft.com/office/powerpoint/2010/main" val="375604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Governance </a:t>
            </a:r>
            <a:r>
              <a:rPr lang="en-US" sz="4000" dirty="0"/>
              <a:t>and</a:t>
            </a:r>
            <a:r>
              <a:rPr lang="en-US" dirty="0"/>
              <a:t> 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Open – access, non – Personally Identifiable Information datasets</a:t>
            </a:r>
          </a:p>
          <a:p>
            <a:endParaRPr lang="en-US" sz="2500" dirty="0"/>
          </a:p>
          <a:p>
            <a:r>
              <a:rPr lang="en-US" sz="2500" dirty="0"/>
              <a:t>SQL constraints and metadata documented</a:t>
            </a:r>
          </a:p>
          <a:p>
            <a:endParaRPr lang="en-US" sz="2500" dirty="0"/>
          </a:p>
          <a:p>
            <a:r>
              <a:rPr lang="en-US" sz="2500" dirty="0"/>
              <a:t>Compliance with Mauritius Data Protection Act (2017)</a:t>
            </a:r>
          </a:p>
        </p:txBody>
      </p:sp>
    </p:spTree>
    <p:extLst>
      <p:ext uri="{BB962C8B-B14F-4D97-AF65-F5344CB8AC3E}">
        <p14:creationId xmlns:p14="http://schemas.microsoft.com/office/powerpoint/2010/main" val="2317283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Modeling outputs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500" dirty="0"/>
                  <a:t>Sugarcane production: Area harvested is most significant ( 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500" dirty="0"/>
                  <a:t> = 0.951)</a:t>
                </a:r>
              </a:p>
              <a:p>
                <a:endParaRPr lang="en-US" sz="2500" dirty="0"/>
              </a:p>
              <a:p>
                <a:r>
                  <a:rPr lang="en-US" sz="2500" dirty="0"/>
                  <a:t>Bagasse Output: Strong time trend correlation               ( 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500" dirty="0"/>
                  <a:t> = 0.947)</a:t>
                </a:r>
              </a:p>
              <a:p>
                <a:endParaRPr lang="en-US" sz="2500" dirty="0"/>
              </a:p>
              <a:p>
                <a:r>
                  <a:rPr lang="en-US" sz="2500" dirty="0"/>
                  <a:t>Photovoltaic Output: Weak model fit                             ( 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500" dirty="0"/>
                  <a:t> = -0.73)</a:t>
                </a:r>
              </a:p>
              <a:p>
                <a:endParaRPr lang="en-US" sz="2500" dirty="0"/>
              </a:p>
              <a:p>
                <a:endParaRPr lang="en-US" sz="25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38" t="-1099" r="-426" b="-1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08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Interpretation of the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Yield is slightly affected by climate, but production is influenced by harvested area</a:t>
            </a:r>
          </a:p>
          <a:p>
            <a:endParaRPr lang="en-US" sz="2500" dirty="0"/>
          </a:p>
          <a:p>
            <a:r>
              <a:rPr lang="en-US" sz="2500" dirty="0"/>
              <a:t>The production of electricity from bagasse evolves non linearly</a:t>
            </a:r>
          </a:p>
          <a:p>
            <a:endParaRPr lang="en-US" sz="2500" dirty="0"/>
          </a:p>
          <a:p>
            <a:r>
              <a:rPr lang="en-US" sz="2500" dirty="0"/>
              <a:t>Temperature and precipitation have minor impact on solar output.</a:t>
            </a:r>
          </a:p>
        </p:txBody>
      </p:sp>
    </p:spTree>
    <p:extLst>
      <p:ext uri="{BB962C8B-B14F-4D97-AF65-F5344CB8AC3E}">
        <p14:creationId xmlns:p14="http://schemas.microsoft.com/office/powerpoint/2010/main" val="38034547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</TotalTime>
  <Words>264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    Impact of climate conditions on Electricity generation and Agricultural production in Mauritius</vt:lpstr>
      <vt:lpstr>Datasets used:</vt:lpstr>
      <vt:lpstr>Purpose of study</vt:lpstr>
      <vt:lpstr>Data sources and formats</vt:lpstr>
      <vt:lpstr>ETL Workflow Process</vt:lpstr>
      <vt:lpstr>Risk Mitigation</vt:lpstr>
      <vt:lpstr>Governance and Ethics</vt:lpstr>
      <vt:lpstr>Modeling outputs</vt:lpstr>
      <vt:lpstr>Interpretation of the models</vt:lpstr>
      <vt:lpstr>Policy Linkage</vt:lpstr>
      <vt:lpstr>Conclusion &amp; 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   Impact of climate conditions on Electricity generation and Agricultural production in Mauritius</dc:title>
  <dc:creator>user</dc:creator>
  <cp:lastModifiedBy>Govedo Shradha</cp:lastModifiedBy>
  <cp:revision>9</cp:revision>
  <dcterms:created xsi:type="dcterms:W3CDTF">2025-10-30T12:42:35Z</dcterms:created>
  <dcterms:modified xsi:type="dcterms:W3CDTF">2025-10-30T15:24:19Z</dcterms:modified>
</cp:coreProperties>
</file>