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910"/>
    <a:srgbClr val="213164"/>
    <a:srgbClr val="213264"/>
    <a:srgbClr val="DFDDFB"/>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91"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Slide Image Placeholder 1"/>
          <p:cNvSpPr>
            <a:spLocks noGrp="1" noRot="1" noChangeAspect="1"/>
          </p:cNvSpPr>
          <p:nvPr>
            <p:ph type="sldImg"/>
          </p:nvPr>
        </p:nvSpPr>
        <p:spPr>
          <a:xfrm>
            <a:off x="381000" y="685800"/>
            <a:ext cx="6096000" cy="3429000"/>
          </a:xfrm>
        </p:spPr>
      </p:sp>
      <p:sp>
        <p:nvSpPr>
          <p:cNvPr id="104867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6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6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66"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7"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8"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9"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1048670"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7"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8"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9"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9"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80"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81"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82"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83"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84"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85"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86"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87"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74"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5"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76"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7"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8"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8"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9"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90"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52"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53"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:S.K.ASHIK PARVEZ</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:912421104006</a:t>
            </a: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06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Shanmuganathan</a:t>
            </a:r>
            <a:r>
              <a:rPr lang="en-US" sz="1100" b="0" i="0" u="none" strike="noStrike" cap="none" dirty="0">
                <a:solidFill>
                  <a:schemeClr val="tx1"/>
                </a:solidFill>
                <a:latin typeface="Arial"/>
                <a:ea typeface="Arial"/>
                <a:cs typeface="Arial"/>
                <a:sym typeface="Arial"/>
              </a:rPr>
              <a:t> engineering college</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155850" y="613142"/>
            <a:ext cx="8832300" cy="451933"/>
          </a:xfrm>
        </p:spPr>
        <p:txBody>
          <a:bodyPr/>
          <a:lstStyle/>
          <a:p>
            <a:pPr algn="ctr"/>
            <a:r>
              <a:rPr lang="en-US"/>
              <a:t>Homepage</a:t>
            </a:r>
          </a:p>
        </p:txBody>
      </p:sp>
      <p:sp>
        <p:nvSpPr>
          <p:cNvPr id="1048651" name="Text Placeholder 2"/>
          <p:cNvSpPr>
            <a:spLocks noGrp="1"/>
          </p:cNvSpPr>
          <p:nvPr>
            <p:ph type="body" idx="1"/>
          </p:nvPr>
        </p:nvSpPr>
        <p:spPr>
          <a:xfrm>
            <a:off x="311699" y="1389600"/>
            <a:ext cx="8696833" cy="3179400"/>
          </a:xfrm>
        </p:spPr>
        <p:txBody>
          <a:bodyPr/>
          <a:lstStyle/>
          <a:p>
            <a:endParaRPr lang="en-US" dirty="0"/>
          </a:p>
        </p:txBody>
      </p:sp>
      <p:pic>
        <p:nvPicPr>
          <p:cNvPr id="2097161" name="Picture 5"/>
          <p:cNvPicPr>
            <a:picLocks noChangeAspect="1"/>
          </p:cNvPicPr>
          <p:nvPr/>
        </p:nvPicPr>
        <p:blipFill>
          <a:blip r:embed="rId2"/>
          <a:stretch>
            <a:fillRect/>
          </a:stretch>
        </p:blipFill>
        <p:spPr>
          <a:xfrm>
            <a:off x="0" y="1122556"/>
            <a:ext cx="9144000" cy="36887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628560" y="601132"/>
            <a:ext cx="7886430" cy="666517"/>
          </a:xfrm>
        </p:spPr>
        <p:txBody>
          <a:bodyPr/>
          <a:lstStyle/>
          <a:p>
            <a:pPr algn="ctr"/>
            <a:r>
              <a:rPr lang="en-US" b="1"/>
              <a:t>About-Us-Page</a:t>
            </a:r>
          </a:p>
        </p:txBody>
      </p:sp>
      <p:pic>
        <p:nvPicPr>
          <p:cNvPr id="2097162" name="Picture 4"/>
          <p:cNvPicPr>
            <a:picLocks noChangeAspect="1"/>
          </p:cNvPicPr>
          <p:nvPr/>
        </p:nvPicPr>
        <p:blipFill>
          <a:blip r:embed="rId2"/>
          <a:stretch>
            <a:fillRect/>
          </a:stretch>
        </p:blipFill>
        <p:spPr>
          <a:xfrm>
            <a:off x="89210" y="1267649"/>
            <a:ext cx="9144000" cy="32747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a:xfrm>
            <a:off x="628560" y="635000"/>
            <a:ext cx="7886430" cy="632649"/>
          </a:xfrm>
        </p:spPr>
        <p:txBody>
          <a:bodyPr/>
          <a:lstStyle/>
          <a:p>
            <a:pPr algn="ctr"/>
            <a:r>
              <a:rPr lang="en-US" b="1"/>
              <a:t>Service-Page</a:t>
            </a:r>
          </a:p>
        </p:txBody>
      </p:sp>
      <p:pic>
        <p:nvPicPr>
          <p:cNvPr id="2097163" name="Picture 4"/>
          <p:cNvPicPr>
            <a:picLocks noChangeAspect="1"/>
          </p:cNvPicPr>
          <p:nvPr/>
        </p:nvPicPr>
        <p:blipFill>
          <a:blip r:embed="rId2"/>
          <a:stretch>
            <a:fillRect/>
          </a:stretch>
        </p:blipFill>
        <p:spPr>
          <a:xfrm>
            <a:off x="52038" y="951324"/>
            <a:ext cx="2854715" cy="3286138"/>
          </a:xfrm>
          <a:prstGeom prst="rect">
            <a:avLst/>
          </a:prstGeom>
        </p:spPr>
      </p:pic>
      <p:pic>
        <p:nvPicPr>
          <p:cNvPr id="2097164" name="Picture 7"/>
          <p:cNvPicPr>
            <a:picLocks noChangeAspect="1"/>
          </p:cNvPicPr>
          <p:nvPr/>
        </p:nvPicPr>
        <p:blipFill>
          <a:blip r:embed="rId3"/>
          <a:stretch>
            <a:fillRect/>
          </a:stretch>
        </p:blipFill>
        <p:spPr>
          <a:xfrm>
            <a:off x="2958791" y="1196897"/>
            <a:ext cx="3605560" cy="3040565"/>
          </a:xfrm>
          <a:prstGeom prst="rect">
            <a:avLst/>
          </a:prstGeom>
        </p:spPr>
      </p:pic>
      <p:pic>
        <p:nvPicPr>
          <p:cNvPr id="2097165" name="Picture 10"/>
          <p:cNvPicPr>
            <a:picLocks noChangeAspect="1"/>
          </p:cNvPicPr>
          <p:nvPr/>
        </p:nvPicPr>
        <p:blipFill>
          <a:blip r:embed="rId4"/>
          <a:stretch>
            <a:fillRect/>
          </a:stretch>
        </p:blipFill>
        <p:spPr>
          <a:xfrm>
            <a:off x="6512313" y="635000"/>
            <a:ext cx="2579649" cy="34983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a:xfrm>
            <a:off x="628560" y="643466"/>
            <a:ext cx="7886430" cy="624183"/>
          </a:xfrm>
        </p:spPr>
        <p:txBody>
          <a:bodyPr/>
          <a:lstStyle/>
          <a:p>
            <a:pPr algn="ctr"/>
            <a:r>
              <a:rPr lang="en-US" b="1"/>
              <a:t>Departments-Page</a:t>
            </a:r>
          </a:p>
        </p:txBody>
      </p:sp>
      <p:pic>
        <p:nvPicPr>
          <p:cNvPr id="2097166" name="Picture 4"/>
          <p:cNvPicPr>
            <a:picLocks noChangeAspect="1"/>
          </p:cNvPicPr>
          <p:nvPr/>
        </p:nvPicPr>
        <p:blipFill>
          <a:blip r:embed="rId2"/>
          <a:stretch>
            <a:fillRect/>
          </a:stretch>
        </p:blipFill>
        <p:spPr>
          <a:xfrm>
            <a:off x="0" y="1189464"/>
            <a:ext cx="5300546" cy="3787972"/>
          </a:xfrm>
          <a:prstGeom prst="rect">
            <a:avLst/>
          </a:prstGeom>
        </p:spPr>
      </p:pic>
      <p:pic>
        <p:nvPicPr>
          <p:cNvPr id="2097167" name="Picture 7"/>
          <p:cNvPicPr>
            <a:picLocks noChangeAspect="1"/>
          </p:cNvPicPr>
          <p:nvPr/>
        </p:nvPicPr>
        <p:blipFill>
          <a:blip r:embed="rId3"/>
          <a:stretch>
            <a:fillRect/>
          </a:stretch>
        </p:blipFill>
        <p:spPr>
          <a:xfrm>
            <a:off x="5300546" y="1107687"/>
            <a:ext cx="3599968" cy="37879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a:xfrm>
            <a:off x="628560" y="618066"/>
            <a:ext cx="7886430" cy="649583"/>
          </a:xfrm>
        </p:spPr>
        <p:txBody>
          <a:bodyPr/>
          <a:lstStyle/>
          <a:p>
            <a:pPr algn="ctr"/>
            <a:r>
              <a:rPr lang="en-US" b="1"/>
              <a:t>Blog-Page</a:t>
            </a:r>
          </a:p>
        </p:txBody>
      </p:sp>
      <p:sp>
        <p:nvSpPr>
          <p:cNvPr id="1048658" name="TextBox 5"/>
          <p:cNvSpPr txBox="1"/>
          <p:nvPr/>
        </p:nvSpPr>
        <p:spPr>
          <a:xfrm>
            <a:off x="133815" y="1174595"/>
            <a:ext cx="8381175" cy="2123440"/>
          </a:xfrm>
          <a:prstGeom prst="rect">
            <a:avLst/>
          </a:prstGeom>
          <a:noFill/>
        </p:spPr>
        <p:txBody>
          <a:bodyPr wrap="square" rtlCol="0">
            <a:spAutoFit/>
          </a:bodyPr>
          <a:lstStyle/>
          <a:p>
            <a:pPr algn="l"/>
            <a:r>
              <a:rPr lang="en-US" b="0" i="0" dirty="0">
                <a:solidFill>
                  <a:srgbClr val="0D0D0D"/>
                </a:solidFill>
                <a:effectLst/>
                <a:highlight>
                  <a:srgbClr val="841910"/>
                </a:highlight>
                <a:latin typeface="Söhne"/>
              </a:rPr>
              <a:t>Title: "Empowering Democracy: Introducing Our Innovative Voting Application"</a:t>
            </a:r>
          </a:p>
          <a:p>
            <a:pPr algn="l"/>
            <a:r>
              <a:rPr lang="en-US" b="0" i="0" dirty="0">
                <a:solidFill>
                  <a:srgbClr val="0D0D0D"/>
                </a:solidFill>
                <a:effectLst/>
                <a:highlight>
                  <a:srgbClr val="841910"/>
                </a:highligh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highlight>
                  <a:srgbClr val="841910"/>
                </a:highligh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60" name="TextBox 2"/>
          <p:cNvSpPr txBox="1"/>
          <p:nvPr/>
        </p:nvSpPr>
        <p:spPr>
          <a:xfrm>
            <a:off x="215053" y="1338146"/>
            <a:ext cx="8765396" cy="2733041"/>
          </a:xfrm>
          <a:prstGeom prst="rect">
            <a:avLst/>
          </a:prstGeom>
          <a:noFill/>
        </p:spPr>
        <p:txBody>
          <a:bodyPr wrap="square" rtlCol="0">
            <a:spAutoFit/>
          </a:bodyPr>
          <a:lstStyle/>
          <a:p>
            <a:pPr algn="l">
              <a:buFont typeface="+mj-lt"/>
              <a:buAutoNum type="arabicPeriod"/>
            </a:pPr>
            <a:r>
              <a:rPr lang="en-US" b="1" i="0" dirty="0">
                <a:solidFill>
                  <a:srgbClr val="000000"/>
                </a:solidFill>
                <a:effectLst/>
                <a:highlight>
                  <a:srgbClr val="FF0000"/>
                </a:highlight>
                <a:latin typeface="Söhne"/>
              </a:rPr>
              <a:t>Real-Time Notifications</a:t>
            </a:r>
            <a:r>
              <a:rPr lang="en-US" b="0" i="0" dirty="0">
                <a:solidFill>
                  <a:srgbClr val="000000"/>
                </a:solidFill>
                <a:effectLst/>
                <a:highlight>
                  <a:srgbClr val="FF0000"/>
                </a:highlight>
                <a:latin typeface="Söhne"/>
              </a:rPr>
              <a:t>: Implement a notification system to alert users about new polls, voting reminders, or updates on polls they've participated in. This feature enhances user engagement and keeps users informed about relevant activities on the platform.</a:t>
            </a:r>
          </a:p>
          <a:p>
            <a:pPr algn="l">
              <a:buFont typeface="+mj-lt"/>
              <a:buAutoNum type="arabicPeriod"/>
            </a:pPr>
            <a:r>
              <a:rPr lang="en-US" b="1" i="0" dirty="0">
                <a:solidFill>
                  <a:srgbClr val="000000"/>
                </a:solidFill>
                <a:effectLst/>
                <a:highlight>
                  <a:srgbClr val="FF0000"/>
                </a:highlight>
                <a:latin typeface="Söhne"/>
              </a:rPr>
              <a:t>Advanced Analytics</a:t>
            </a:r>
            <a:r>
              <a:rPr lang="en-US" b="0" i="0" dirty="0">
                <a:solidFill>
                  <a:srgbClr val="000000"/>
                </a:solidFill>
                <a:effectLst/>
                <a:highlight>
                  <a:srgbClr val="FF0000"/>
                </a:highlight>
                <a:latin typeface="Söhne"/>
              </a:rPr>
              <a:t>: Enhance the analytics module to provide more advanced data visualization options, such as trend analysis, demographic insights, and sentiment analysis of voter responses. This will help administrators derive deeper insights from poll data and make more informed decisions.</a:t>
            </a:r>
          </a:p>
          <a:p>
            <a:pPr algn="l">
              <a:buFont typeface="+mj-lt"/>
              <a:buAutoNum type="arabicPeriod"/>
            </a:pPr>
            <a:r>
              <a:rPr lang="en-US" b="1" i="0" dirty="0">
                <a:solidFill>
                  <a:srgbClr val="000000"/>
                </a:solidFill>
                <a:effectLst/>
                <a:highlight>
                  <a:srgbClr val="FF0000"/>
                </a:highlight>
                <a:latin typeface="Söhne"/>
              </a:rPr>
              <a:t>Social Media Integration</a:t>
            </a:r>
            <a:r>
              <a:rPr lang="en-US" b="0" i="0" dirty="0">
                <a:solidFill>
                  <a:srgbClr val="000000"/>
                </a:solidFill>
                <a:effectLst/>
                <a:highlight>
                  <a:srgbClr val="FF0000"/>
                </a:highlight>
                <a:latin typeface="Söhne"/>
              </a:rPr>
              <a:t>: Integrate social media sharing options to allow users to easily share polls with their networks. This can increase the reach and visibility of polls, encouraging more participation and engagement from a wider audience.</a:t>
            </a:r>
          </a:p>
          <a:p>
            <a:pPr algn="l">
              <a:buFont typeface="+mj-lt"/>
              <a:buAutoNum type="arabicPeriod"/>
            </a:pPr>
            <a:r>
              <a:rPr lang="en-US" b="1" i="0" dirty="0">
                <a:solidFill>
                  <a:srgbClr val="000000"/>
                </a:solidFill>
                <a:effectLst/>
                <a:highlight>
                  <a:srgbClr val="FF0000"/>
                </a:highlight>
                <a:latin typeface="Söhne"/>
              </a:rPr>
              <a:t>Gamification Elements</a:t>
            </a:r>
            <a:r>
              <a:rPr lang="en-US" b="0" i="0" dirty="0">
                <a:solidFill>
                  <a:srgbClr val="000000"/>
                </a:solidFill>
                <a:effectLst/>
                <a:highlight>
                  <a:srgbClr val="FF0000"/>
                </a:highlight>
                <a:latin typeface="Söhne"/>
              </a:rPr>
              <a:t>: Introduce gamification elements such as badges, achievements, or leaderboards to incentivize user participation and increase user retention. Users can earn rewards or recognition for active participation in polls, fostering a sense of competition and community.</a:t>
            </a:r>
          </a:p>
          <a:p>
            <a:endParaRPr lang="en-IN"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2"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63" name="TextBox 2"/>
          <p:cNvSpPr txBox="1"/>
          <p:nvPr/>
        </p:nvSpPr>
        <p:spPr>
          <a:xfrm>
            <a:off x="312234" y="1330712"/>
            <a:ext cx="8043746" cy="1691641"/>
          </a:xfrm>
          <a:prstGeom prst="rect">
            <a:avLst/>
          </a:prstGeom>
          <a:noFill/>
        </p:spPr>
        <p:txBody>
          <a:bodyPr wrap="square" rtlCol="0">
            <a:spAutoFit/>
          </a:bodyPr>
          <a:lstStyle/>
          <a:p>
            <a:r>
              <a:rPr lang="en-US" sz="1800" b="0" i="0" dirty="0">
                <a:solidFill>
                  <a:srgbClr val="000000"/>
                </a:solidFill>
                <a:effectLst/>
                <a:highlight>
                  <a:srgbClr val="FF0000"/>
                </a:highlight>
                <a:latin typeface="Söhne"/>
              </a:rPr>
              <a:t>, the development of a voting application using the Django framework presents a robust solution for facilitating democratic decision-making, community engagement, and data-driven insights. Through the utilization of Django's powerful features and best practices in web development, the application provides a seamless and intuitive platform for users to participate in polls, express their opinions, and analyze voting results effectively.</a:t>
            </a:r>
            <a:endParaRPr lang="en-IN" sz="1800" dirty="0">
              <a:solidFill>
                <a:srgbClr val="000000"/>
              </a:solidFill>
              <a:highlight>
                <a:srgbClr val="FF00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530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1188487" y="2970065"/>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000000"/>
                </a:solidFill>
                <a:highlight>
                  <a:srgbClr val="00FF00"/>
                </a:highlight>
              </a:rPr>
              <a:t>VOTING_APPLICATION_USING _DJANGO_FRAMEWORK_ASHIK(4006),SEC</a:t>
            </a:r>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 </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8"/>
          <p:cNvSpPr txBox="1"/>
          <p:nvPr/>
        </p:nvSpPr>
        <p:spPr>
          <a:xfrm>
            <a:off x="131032" y="1219200"/>
            <a:ext cx="9012968" cy="701040"/>
          </a:xfrm>
          <a:prstGeom prst="rect">
            <a:avLst/>
          </a:prstGeom>
          <a:noFill/>
        </p:spPr>
        <p:txBody>
          <a:bodyPr wrap="square" rtlCol="0">
            <a:spAutoFit/>
          </a:bodyPr>
          <a:lstStyle/>
          <a:p>
            <a:r>
              <a:rPr lang="en-US" b="0" i="0" dirty="0">
                <a:solidFill>
                  <a:schemeClr val="bg2"/>
                </a:solidFill>
                <a:effectLst/>
                <a:latin typeface="Söhne"/>
              </a:rPr>
              <a:t>Abstract: In the digital era, interactive platforms play a pivotal role in engaging users and gathering valuable insights. This </a:t>
            </a:r>
            <a:r>
              <a:rPr lang="en-US" b="0" i="0" dirty="0">
                <a:solidFill>
                  <a:schemeClr val="bg2"/>
                </a:solidFill>
                <a:effectLst/>
                <a:highlight>
                  <a:srgbClr val="FFFF00"/>
                </a:highlight>
                <a:latin typeface="Söhne"/>
              </a:rPr>
              <a:t>abstract</a:t>
            </a:r>
            <a:r>
              <a:rPr lang="en-US" b="0" i="0" dirty="0">
                <a:solidFill>
                  <a:schemeClr val="bg2"/>
                </a:solidFill>
                <a:effectLst/>
                <a:latin typeface="Söhne"/>
              </a:rPr>
              <a:t> presents the design and implementation of a polling application using Django, a high-level Python web framework.</a:t>
            </a:r>
            <a:endParaRPr lang="en-IN" dirty="0">
              <a:solidFill>
                <a:schemeClr val="bg2"/>
              </a:solidFill>
            </a:endParaRPr>
          </a:p>
        </p:txBody>
      </p:sp>
      <p:sp>
        <p:nvSpPr>
          <p:cNvPr id="1048611" name="TextBox 9"/>
          <p:cNvSpPr txBox="1"/>
          <p:nvPr/>
        </p:nvSpPr>
        <p:spPr>
          <a:xfrm>
            <a:off x="0" y="2029522"/>
            <a:ext cx="9144000" cy="2733041"/>
          </a:xfrm>
          <a:prstGeom prst="rect">
            <a:avLst/>
          </a:prstGeom>
          <a:noFill/>
        </p:spPr>
        <p:txBody>
          <a:bodyPr wrap="square" rtlCol="0">
            <a:spAutoFit/>
          </a:bodyPr>
          <a:lstStyle/>
          <a:p>
            <a:pPr algn="l">
              <a:buFont typeface="+mj-lt"/>
              <a:buAutoNum type="arabicPeriod"/>
            </a:pPr>
            <a:r>
              <a:rPr lang="en-US" i="0" dirty="0">
                <a:solidFill>
                  <a:srgbClr val="000000"/>
                </a:solidFill>
                <a:effectLst/>
                <a:latin typeface="Söhne"/>
              </a:rPr>
              <a:t>User-focused Abstract: User-focused abstracts emphasize the functionality and benefits of the Django project from the perspective of the end-user. It highlights the key features, user experience considerations, and how the project addresses user needs or solves specific problems.</a:t>
            </a:r>
          </a:p>
          <a:p>
            <a:pPr algn="l">
              <a:buFont typeface="+mj-lt"/>
              <a:buAutoNum type="arabicPeriod"/>
            </a:pPr>
            <a:r>
              <a:rPr lang="en-US" i="0" dirty="0">
                <a:solidFill>
                  <a:srgbClr val="000000"/>
                </a:solidFill>
                <a:effectLst/>
                <a:latin typeface="Söhne"/>
              </a:rPr>
              <a:t>Research Abstract: Research abstracts are suitable for Django projects that involve novel approaches, methodologies, or contribute to academic or scientific fields. It outlines the research objectives, methodology, findings, and implications of the Django project.</a:t>
            </a:r>
          </a:p>
          <a:p>
            <a:pPr algn="l">
              <a:buFont typeface="+mj-lt"/>
              <a:buAutoNum type="arabicPeriod"/>
            </a:pPr>
            <a:r>
              <a:rPr lang="en-US" i="0" dirty="0">
                <a:solidFill>
                  <a:srgbClr val="000000"/>
                </a:solidFill>
                <a:effectLst/>
                <a:latin typeface="Söhne"/>
              </a:rPr>
              <a:t>Technical Abstract: This type of abstract provides a high-level overview of the Django project's technical aspects, such as its architecture, frameworks, libraries, and implementation details. It may discuss the specific features of Django used, any third-party packages incorporated, and the database model employed.</a:t>
            </a:r>
          </a:p>
          <a:p>
            <a:pPr algn="l">
              <a:buFont typeface="+mj-lt"/>
              <a:buAutoNum type="arabicPeriod"/>
            </a:pPr>
            <a:r>
              <a:rPr lang="en-US" i="0" dirty="0">
                <a:solidFill>
                  <a:srgbClr val="000000"/>
                </a:solidFill>
                <a:effectLst/>
                <a:latin typeface="Söhne"/>
              </a:rPr>
              <a:t>Business Abstract: Business abstracts are tailored for stakeholders, managers, or decision-makers interested in the Django project's business value and potential ROI (Return on Investment). It discusses how the project aligns with business goals, improves efficiency.</a:t>
            </a:r>
          </a:p>
          <a:p>
            <a:endParaRPr lang="en-IN"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6" name="TextBox 3"/>
          <p:cNvSpPr txBox="1"/>
          <p:nvPr/>
        </p:nvSpPr>
        <p:spPr>
          <a:xfrm>
            <a:off x="0" y="1278673"/>
            <a:ext cx="9144000" cy="701041"/>
          </a:xfrm>
          <a:prstGeom prst="rect">
            <a:avLst/>
          </a:prstGeom>
          <a:noFill/>
        </p:spPr>
        <p:txBody>
          <a:bodyPr wrap="square" rtlCol="0">
            <a:spAutoFit/>
          </a:bodyPr>
          <a:lstStyle/>
          <a:p>
            <a:r>
              <a:rPr lang="en-US" b="0" i="0" dirty="0">
                <a:solidFill>
                  <a:srgbClr val="000000"/>
                </a:solidFill>
                <a:effectLst/>
                <a:latin typeface="Söhne"/>
              </a:rPr>
              <a:t>The absence of a dedicated platform for conducting polls can hinder community engagement, limit data collection opportunities, and impede informed decision-making processes. Furthermore, existing polling solutions may be expensive, lack customization options, or compromise user privacy and security.</a:t>
            </a:r>
            <a:endParaRPr lang="en-IN" dirty="0">
              <a:solidFill>
                <a:srgbClr val="000000"/>
              </a:solidFill>
            </a:endParaRPr>
          </a:p>
        </p:txBody>
      </p:sp>
      <p:sp>
        <p:nvSpPr>
          <p:cNvPr id="1048617" name="TextBox 4"/>
          <p:cNvSpPr txBox="1"/>
          <p:nvPr/>
        </p:nvSpPr>
        <p:spPr>
          <a:xfrm>
            <a:off x="59473" y="2334322"/>
            <a:ext cx="9032488" cy="904240"/>
          </a:xfrm>
          <a:prstGeom prst="rect">
            <a:avLst/>
          </a:prstGeom>
          <a:noFill/>
        </p:spPr>
        <p:txBody>
          <a:bodyPr wrap="square" rtlCol="0">
            <a:spAutoFit/>
          </a:bodyPr>
          <a:lstStyle/>
          <a:p>
            <a:r>
              <a:rPr lang="en-US" b="0" i="0" dirty="0">
                <a:solidFill>
                  <a:srgbClr val="000000"/>
                </a:solidFill>
                <a:effectLst/>
                <a:highlight>
                  <a:srgbClr val="213164"/>
                </a:highlight>
                <a:latin typeface="Söhne"/>
              </a:rPr>
              <a:t>The primary goal of this project is to develop a versatile and scalable polling platform that caters to the needs of diverse user groups, including communities, organizations, and businesses. By providing an accessible and intuitive interface for conducting polls, the application will foster engagement, facilitate data-driven decision-making, and empower users to voice their opinions effectively.</a:t>
            </a:r>
            <a:endParaRPr lang="en-IN" dirty="0">
              <a:solidFill>
                <a:srgbClr val="000000"/>
              </a:solidFill>
              <a:highlight>
                <a:srgbClr val="213164"/>
              </a:highlight>
            </a:endParaRPr>
          </a:p>
        </p:txBody>
      </p:sp>
      <p:sp>
        <p:nvSpPr>
          <p:cNvPr id="1048618" name="TextBox 5"/>
          <p:cNvSpPr txBox="1"/>
          <p:nvPr/>
        </p:nvSpPr>
        <p:spPr>
          <a:xfrm>
            <a:off x="59473" y="3434576"/>
            <a:ext cx="9032488" cy="904241"/>
          </a:xfrm>
          <a:prstGeom prst="rect">
            <a:avLst/>
          </a:prstGeom>
          <a:noFill/>
        </p:spPr>
        <p:txBody>
          <a:bodyPr wrap="square" rtlCol="0">
            <a:spAutoFit/>
          </a:bodyPr>
          <a:lstStyle/>
          <a:p>
            <a:r>
              <a:rPr lang="en-US" b="0" i="0" dirty="0">
                <a:solidFill>
                  <a:srgbClr val="000000"/>
                </a:solidFill>
                <a:effectLst/>
                <a:highlight>
                  <a:srgbClr val="213164"/>
                </a:highlight>
                <a:latin typeface="Söhne"/>
              </a:rPr>
              <a:t>the lack of accessible and user-friendly polling platforms presents a barrier to engaging communities and organizations in this process. Traditional polling methods are often cumbersome, lack real-time feedback, and may not reach a wide audience. Thus, there is a need for a modern, interactive polling application that empowers users to create, participate in, and analyze polls with ease.</a:t>
            </a:r>
            <a:endParaRPr lang="en-IN" dirty="0">
              <a:solidFill>
                <a:srgbClr val="000000"/>
              </a:solidFill>
              <a:highlight>
                <a:srgbClr val="213164"/>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3" name="TextBox 3"/>
          <p:cNvSpPr txBox="1"/>
          <p:nvPr/>
        </p:nvSpPr>
        <p:spPr>
          <a:xfrm>
            <a:off x="131032" y="1353015"/>
            <a:ext cx="8901456" cy="319024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rPr>
              <a:t>Project Title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DjangoVote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6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600" b="1" i="0" u="none" strike="noStrike" cap="none" normalizeH="0" baseline="0" dirty="0">
                <a:ln>
                  <a:noFill/>
                </a:ln>
                <a:solidFill>
                  <a:schemeClr val="tx1"/>
                </a:solidFill>
                <a:effectLst/>
                <a:latin typeface="Arial" panose="020B0604020202020204" pitchFamily="34" charset="0"/>
              </a:rPr>
              <a:t>Key Features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600" b="1" i="0" u="none" strike="noStrike" cap="none" normalizeH="0" baseline="0" dirty="0">
                <a:ln>
                  <a:noFill/>
                </a:ln>
                <a:solidFill>
                  <a:schemeClr val="tx1"/>
                </a:solidFill>
                <a:effectLst/>
                <a:latin typeface="Arial" panose="020B0604020202020204" pitchFamily="34" charset="0"/>
              </a:rPr>
              <a:t>Expected Outcomes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8" name="TextBox 3"/>
          <p:cNvSpPr txBox="1"/>
          <p:nvPr/>
        </p:nvSpPr>
        <p:spPr>
          <a:xfrm>
            <a:off x="131032" y="1219200"/>
            <a:ext cx="9144000" cy="701040"/>
          </a:xfrm>
          <a:prstGeom prst="rect">
            <a:avLst/>
          </a:prstGeom>
          <a:noFill/>
        </p:spPr>
        <p:txBody>
          <a:bodyPr wrap="square" rtlCol="0">
            <a:spAutoFit/>
          </a:bodyPr>
          <a:lstStyle/>
          <a:p>
            <a:r>
              <a:rPr lang="en-US" b="0" i="0" dirty="0">
                <a:solidFill>
                  <a:srgbClr val="000000"/>
                </a:solidFill>
                <a:effectLst/>
                <a:highlight>
                  <a:srgbClr val="213164"/>
                </a:highlight>
                <a:latin typeface="Söhne"/>
              </a:rPr>
              <a:t>The proposed solution for the Django polling application aims to address the identified problem statement by developing a feature-rich, user-friendly, and secure platform for creating, managing, and analyzing polls. Leveraging the Django framework's capabilities and best practices in web development, </a:t>
            </a:r>
            <a:endParaRPr lang="en-IN" dirty="0">
              <a:solidFill>
                <a:srgbClr val="000000"/>
              </a:solidFill>
              <a:highlight>
                <a:srgbClr val="213164"/>
              </a:highlight>
            </a:endParaRPr>
          </a:p>
        </p:txBody>
      </p:sp>
      <p:sp>
        <p:nvSpPr>
          <p:cNvPr id="1048629" name="TextBox 4"/>
          <p:cNvSpPr txBox="1"/>
          <p:nvPr/>
        </p:nvSpPr>
        <p:spPr>
          <a:xfrm>
            <a:off x="0" y="2059259"/>
            <a:ext cx="9210907" cy="3152140"/>
          </a:xfrm>
          <a:prstGeom prst="rect">
            <a:avLst/>
          </a:prstGeom>
          <a:noFill/>
        </p:spPr>
        <p:txBody>
          <a:bodyPr wrap="square" rtlCol="0">
            <a:spAutoFit/>
          </a:bodyPr>
          <a:lstStyle/>
          <a:p>
            <a:pPr algn="l">
              <a:buFont typeface="+mj-lt"/>
              <a:buAutoNum type="arabicPeriod"/>
            </a:pPr>
            <a:r>
              <a:rPr lang="en-US" sz="1600" b="1" i="0" dirty="0">
                <a:solidFill>
                  <a:srgbClr val="000000"/>
                </a:solidFill>
                <a:effectLst/>
                <a:highlight>
                  <a:srgbClr val="0000FF"/>
                </a:highlight>
                <a:latin typeface="Söhne"/>
              </a:rPr>
              <a:t>User Authentication and Authorization</a:t>
            </a:r>
            <a:r>
              <a:rPr lang="en-US" sz="1600" b="0" i="0" dirty="0">
                <a:solidFill>
                  <a:srgbClr val="000000"/>
                </a:solidFill>
                <a:effectLst/>
                <a:highlight>
                  <a:srgbClr val="0000FF"/>
                </a:highlight>
                <a:latin typeface="Söhne"/>
              </a:rPr>
              <a:t>: Implementing a robust user authentication system to allow users to create accounts, log in securely, and manage their profiles. User roles and permissions will be defined to ensure appropriate access levels for creating, editing, and participating in polls.</a:t>
            </a:r>
          </a:p>
          <a:p>
            <a:pPr algn="l">
              <a:buFont typeface="+mj-lt"/>
              <a:buAutoNum type="arabicPeriod"/>
            </a:pPr>
            <a:r>
              <a:rPr lang="en-US" sz="1600" b="1" i="0" dirty="0">
                <a:solidFill>
                  <a:srgbClr val="000000"/>
                </a:solidFill>
                <a:effectLst/>
                <a:highlight>
                  <a:srgbClr val="0000FF"/>
                </a:highlight>
                <a:latin typeface="Söhne"/>
              </a:rPr>
              <a:t>Poll Creation and Management</a:t>
            </a:r>
            <a:r>
              <a:rPr lang="en-US" sz="1600" b="0" i="0" dirty="0">
                <a:solidFill>
                  <a:srgbClr val="000000"/>
                </a:solidFill>
                <a:effectLst/>
                <a:highlight>
                  <a:srgbClr val="0000FF"/>
                </a:highlight>
                <a:latin typeface="Söhne"/>
              </a:rPr>
              <a:t>: Providing users with an intuitive interface to create polls with customizable questions and answer options. Users can set parameters such as poll duration, visibility settings, and privacy preferences. Polls can be categorized, tagged, or grouped for easier management.</a:t>
            </a:r>
          </a:p>
          <a:p>
            <a:pPr algn="l">
              <a:buFont typeface="+mj-lt"/>
              <a:buAutoNum type="arabicPeriod"/>
            </a:pPr>
            <a:r>
              <a:rPr lang="en-US" sz="1600" b="1" i="0" dirty="0">
                <a:solidFill>
                  <a:srgbClr val="000000"/>
                </a:solidFill>
                <a:effectLst/>
                <a:highlight>
                  <a:srgbClr val="0000FF"/>
                </a:highlight>
                <a:latin typeface="Söhne"/>
              </a:rPr>
              <a:t>Real-time Voting and Results</a:t>
            </a:r>
            <a:r>
              <a:rPr lang="en-US" sz="1600" b="0" i="0" dirty="0">
                <a:solidFill>
                  <a:srgbClr val="000000"/>
                </a:solidFill>
                <a:effectLst/>
                <a:highlight>
                  <a:srgbClr val="0000FF"/>
                </a:highlight>
                <a:latin typeface="Söhne"/>
              </a:rPr>
              <a:t>: Integrating AJAX techniques to enable real-time updates without page reloads, ensuring a seamless voting experience for users. As users vote on polls, the results will be dynamically updated and displayed in various formats such as charts or graphs for easy interpretation.</a:t>
            </a:r>
          </a:p>
          <a:p>
            <a:pPr algn="l">
              <a:buFont typeface="+mj-lt"/>
              <a:buAutoNum type="arabicPeriod"/>
            </a:pPr>
            <a:endParaRPr lang="en-US" b="0" i="0" dirty="0">
              <a:solidFill>
                <a:srgbClr val="000000"/>
              </a:solidFill>
              <a:effectLst/>
              <a:highlight>
                <a:srgbClr val="213164"/>
              </a:highlight>
              <a:latin typeface="Söhne"/>
            </a:endParaRPr>
          </a:p>
          <a:p>
            <a:endParaRPr lang="en-IN"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4" name="TextBox 4"/>
          <p:cNvSpPr txBox="1"/>
          <p:nvPr/>
        </p:nvSpPr>
        <p:spPr>
          <a:xfrm>
            <a:off x="74341" y="752832"/>
            <a:ext cx="8987883" cy="3749040"/>
          </a:xfrm>
          <a:prstGeom prst="rect">
            <a:avLst/>
          </a:prstGeom>
          <a:noFill/>
        </p:spPr>
        <p:txBody>
          <a:bodyPr wrap="square" rtlCol="0">
            <a:spAutoFit/>
          </a:bodyPr>
          <a:lstStyle/>
          <a:p>
            <a:pPr algn="l"/>
            <a:r>
              <a:rPr lang="en-US" sz="1800" b="1" i="0" dirty="0">
                <a:solidFill>
                  <a:srgbClr val="000000"/>
                </a:solidFill>
                <a:effectLst/>
                <a:highlight>
                  <a:srgbClr val="841910"/>
                </a:highlight>
                <a:latin typeface="Söhne"/>
              </a:rPr>
              <a:t>4.Responsive Frontend Design</a:t>
            </a:r>
            <a:r>
              <a:rPr lang="en-US" sz="1800" b="0" i="0" dirty="0">
                <a:solidFill>
                  <a:srgbClr val="000000"/>
                </a:solidFill>
                <a:effectLst/>
                <a:highlight>
                  <a:srgbClr val="841910"/>
                </a:highlight>
                <a:latin typeface="Söhne"/>
              </a:rPr>
              <a:t>: Developing a responsive and visually appealing frontend using HTML, CSS, and JavaScript frameworks like </a:t>
            </a:r>
            <a:r>
              <a:rPr lang="en-US" sz="2000" b="0" i="0" dirty="0">
                <a:solidFill>
                  <a:srgbClr val="000000"/>
                </a:solidFill>
                <a:effectLst/>
                <a:highlight>
                  <a:srgbClr val="841910"/>
                </a:highlight>
                <a:latin typeface="Söhne"/>
              </a:rPr>
              <a:t>Bootstrap</a:t>
            </a:r>
            <a:r>
              <a:rPr lang="en-US" sz="1800" b="0" i="0" dirty="0">
                <a:solidFill>
                  <a:srgbClr val="000000"/>
                </a:solidFill>
                <a:effectLst/>
                <a:highlight>
                  <a:srgbClr val="841910"/>
                </a:highlight>
                <a:latin typeface="Söhne"/>
              </a:rPr>
              <a:t> or Vue.js. The frontend will be optimized for different devices and screen sizes to ensure a consistent user experience across desktops, tablets, and mobile devices.</a:t>
            </a:r>
          </a:p>
          <a:p>
            <a:pPr algn="l">
              <a:buFont typeface="+mj-lt"/>
              <a:buAutoNum type="arabicPeriod"/>
            </a:pPr>
            <a:endParaRPr lang="en-US" dirty="0">
              <a:solidFill>
                <a:srgbClr val="000000"/>
              </a:solidFill>
              <a:latin typeface="Söhne"/>
            </a:endParaRPr>
          </a:p>
          <a:p>
            <a:pPr algn="l">
              <a:buFont typeface="+mj-lt"/>
              <a:buAutoNum type="arabicPeriod"/>
            </a:pPr>
            <a:endParaRPr lang="en-US" b="0" i="0" dirty="0">
              <a:solidFill>
                <a:srgbClr val="000000"/>
              </a:solidFill>
              <a:effectLst/>
              <a:latin typeface="Söhne"/>
            </a:endParaRPr>
          </a:p>
          <a:p>
            <a:pPr algn="l">
              <a:buFont typeface="+mj-lt"/>
              <a:buAutoNum type="arabicPeriod"/>
            </a:pPr>
            <a:endParaRPr lang="en-US" dirty="0">
              <a:solidFill>
                <a:srgbClr val="000000"/>
              </a:solidFill>
              <a:latin typeface="Söhne"/>
            </a:endParaRPr>
          </a:p>
          <a:p>
            <a:pPr algn="l">
              <a:buFont typeface="+mj-lt"/>
              <a:buAutoNum type="arabicPeriod"/>
            </a:pPr>
            <a:endParaRPr lang="en-US" b="0" i="0" dirty="0">
              <a:solidFill>
                <a:srgbClr val="000000"/>
              </a:solidFill>
              <a:effectLst/>
              <a:latin typeface="Söhne"/>
            </a:endParaRPr>
          </a:p>
          <a:p>
            <a:pPr algn="l">
              <a:buFont typeface="+mj-lt"/>
              <a:buAutoNum type="arabicPeriod"/>
            </a:pPr>
            <a:endParaRPr lang="en-US" b="0" i="0" dirty="0">
              <a:solidFill>
                <a:srgbClr val="000000"/>
              </a:solidFill>
              <a:effectLst/>
              <a:latin typeface="Söhne"/>
            </a:endParaRPr>
          </a:p>
          <a:p>
            <a:pPr algn="l"/>
            <a:r>
              <a:rPr lang="en-US" sz="1800" b="1" i="0" dirty="0">
                <a:solidFill>
                  <a:srgbClr val="000000"/>
                </a:solidFill>
                <a:effectLst/>
                <a:highlight>
                  <a:srgbClr val="841910"/>
                </a:highlight>
                <a:latin typeface="Söhne"/>
              </a:rPr>
              <a:t>5.Data Persistence and Security</a:t>
            </a:r>
            <a:r>
              <a:rPr lang="en-US" sz="1800" b="0" i="0" dirty="0">
                <a:solidFill>
                  <a:srgbClr val="000000"/>
                </a:solidFill>
                <a:effectLst/>
                <a:highlight>
                  <a:srgbClr val="841910"/>
                </a:highlight>
                <a:latin typeface="Söhne"/>
              </a:rPr>
              <a:t>: Utilizing Django's built-in ORM (Object-Relational Mapping) to manage poll data efficiently and securely. Data validation and input sanitization will be enforced to prevent common security vulnerabilities such as SQL injection or cross-site scripting (XSS). Additionally, measures such as CSRF protection and secure password hashing will be implemented to safeguard user data.</a:t>
            </a:r>
          </a:p>
          <a:p>
            <a:endParaRPr lang="en-IN"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5"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6"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7"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8"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44" name="Rectangle 7"/>
          <p:cNvSpPr/>
          <p:nvPr/>
        </p:nvSpPr>
        <p:spPr>
          <a:xfrm>
            <a:off x="319668" y="1226634"/>
            <a:ext cx="8489795" cy="3300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0" name="Picture 8"/>
          <p:cNvPicPr>
            <a:picLocks noChangeAspect="1"/>
          </p:cNvPicPr>
          <p:nvPr/>
        </p:nvPicPr>
        <p:blipFill>
          <a:blip r:embed="rId3"/>
          <a:stretch>
            <a:fillRect/>
          </a:stretch>
        </p:blipFill>
        <p:spPr>
          <a:xfrm>
            <a:off x="730548" y="1300976"/>
            <a:ext cx="7430144" cy="316039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0D51B8-F0E2-48AC-9A7B-82663E6238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1313</Words>
  <Application>Microsoft Office PowerPoint</Application>
  <PresentationFormat>On-screen Show (16:9)</PresentationFormat>
  <Paragraphs>75</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S.K. Ashik parvez</cp:lastModifiedBy>
  <cp:revision>1</cp:revision>
  <dcterms:created xsi:type="dcterms:W3CDTF">2024-04-11T15:39:08Z</dcterms:created>
  <dcterms:modified xsi:type="dcterms:W3CDTF">2024-04-11T15:39:38Z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