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66" r:id="rId5"/>
    <p:sldId id="267" r:id="rId6"/>
    <p:sldId id="268" r:id="rId7"/>
    <p:sldId id="269" r:id="rId8"/>
    <p:sldId id="270" r:id="rId9"/>
    <p:sldId id="271" r:id="rId10"/>
    <p:sldId id="272" r:id="rId11"/>
    <p:sldId id="273" r:id="rId12"/>
    <p:sldId id="274" r:id="rId13"/>
    <p:sldId id="275" r:id="rId14"/>
    <p:sldId id="276"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18.10.2023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18.10.2023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556137" y="-410541"/>
            <a:ext cx="5690680" cy="4870573"/>
          </a:xfrm>
        </p:spPr>
        <p:txBody>
          <a:bodyPr/>
          <a:lstStyle/>
          <a:p>
            <a:br>
              <a:rPr lang="en" dirty="0">
                <a:latin typeface="Montserrat"/>
                <a:ea typeface="Montserrat"/>
                <a:cs typeface="Montserrat"/>
                <a:sym typeface="Montserrat"/>
              </a:rPr>
            </a:br>
            <a:br>
              <a:rPr lang="en" dirty="0">
                <a:latin typeface="Montserrat"/>
                <a:ea typeface="Montserrat"/>
                <a:cs typeface="Montserrat"/>
                <a:sym typeface="Montserrat"/>
              </a:rPr>
            </a:br>
            <a:br>
              <a:rPr lang="en" dirty="0">
                <a:latin typeface="Montserrat"/>
                <a:ea typeface="Montserrat"/>
                <a:cs typeface="Montserrat"/>
                <a:sym typeface="Montserrat"/>
              </a:rPr>
            </a:br>
            <a:br>
              <a:rPr lang="en" dirty="0">
                <a:latin typeface="Montserrat"/>
                <a:ea typeface="Montserrat"/>
                <a:cs typeface="Montserrat"/>
                <a:sym typeface="Montserrat"/>
              </a:rPr>
            </a:br>
            <a:br>
              <a:rPr lang="en" dirty="0">
                <a:latin typeface="Montserrat"/>
                <a:ea typeface="Montserrat"/>
                <a:cs typeface="Montserrat"/>
                <a:sym typeface="Montserrat"/>
              </a:rPr>
            </a:br>
            <a:r>
              <a:rPr lang="en" dirty="0">
                <a:latin typeface="Montserrat"/>
                <a:ea typeface="Montserrat"/>
                <a:cs typeface="Montserrat"/>
                <a:sym typeface="Montserrat"/>
              </a:rPr>
              <a:t>BUILDING CHATBOT USING WATSON</a:t>
            </a:r>
            <a:br>
              <a:rPr lang="en" dirty="0">
                <a:latin typeface="Montserrat"/>
                <a:ea typeface="Montserrat"/>
                <a:cs typeface="Montserrat"/>
                <a:sym typeface="Montserrat"/>
              </a:rPr>
            </a:br>
            <a:br>
              <a:rPr lang="en" dirty="0">
                <a:latin typeface="Montserrat"/>
                <a:ea typeface="Montserrat"/>
                <a:cs typeface="Montserrat"/>
                <a:sym typeface="Montserrat"/>
              </a:rPr>
            </a:br>
            <a:endParaRPr lang="ru-RU" dirty="0"/>
          </a:p>
        </p:txBody>
      </p:sp>
      <p:pic>
        <p:nvPicPr>
          <p:cNvPr id="13" name="Picture Placeholder 12">
            <a:extLst>
              <a:ext uri="{FF2B5EF4-FFF2-40B4-BE49-F238E27FC236}">
                <a16:creationId xmlns:a16="http://schemas.microsoft.com/office/drawing/2014/main" id="{01387095-C1F1-BA78-7541-E6E3583A6825}"/>
              </a:ext>
            </a:extLst>
          </p:cNvPr>
          <p:cNvPicPr>
            <a:picLocks noGrp="1" noChangeAspect="1"/>
          </p:cNvPicPr>
          <p:nvPr>
            <p:ph type="pic" sz="quarter" idx="21"/>
          </p:nvPr>
        </p:nvPicPr>
        <p:blipFill>
          <a:blip r:embed="rId2"/>
          <a:srcRect l="2134" r="2134"/>
          <a:stretch>
            <a:fillRect/>
          </a:stretch>
        </p:blipFill>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30EC3-258E-5466-0A66-F9FE70D6F05A}"/>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FDB9EBB2-FAC7-DB04-9F2D-DC20A314DCE9}"/>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9" name="Content Placeholder 8">
            <a:extLst>
              <a:ext uri="{FF2B5EF4-FFF2-40B4-BE49-F238E27FC236}">
                <a16:creationId xmlns:a16="http://schemas.microsoft.com/office/drawing/2014/main" id="{88AD9857-B85C-3E32-D6AD-CB19A5FB84CA}"/>
              </a:ext>
            </a:extLst>
          </p:cNvPr>
          <p:cNvSpPr>
            <a:spLocks noGrp="1"/>
          </p:cNvSpPr>
          <p:nvPr>
            <p:ph idx="1"/>
          </p:nvPr>
        </p:nvSpPr>
        <p:spPr>
          <a:xfrm>
            <a:off x="838200" y="1825625"/>
            <a:ext cx="7130143" cy="4351338"/>
          </a:xfrm>
        </p:spPr>
        <p:txBody>
          <a:bodyPr/>
          <a:lstStyle/>
          <a:p>
            <a:pPr marL="139700" indent="0" algn="l">
              <a:buNone/>
            </a:pPr>
            <a:r>
              <a:rPr lang="en-US" sz="1800" b="0" i="0" dirty="0">
                <a:effectLst/>
                <a:latin typeface="Cambay" panose="020B0604020202020204" charset="0"/>
                <a:cs typeface="Cambay" panose="020B0604020202020204" charset="0"/>
              </a:rPr>
              <a:t>Enter a response for the node. You can use text, images, and other multimedia elements in your response.</a:t>
            </a:r>
          </a:p>
          <a:p>
            <a:pPr marL="139700" indent="0" algn="l">
              <a:buNone/>
            </a:pPr>
            <a:r>
              <a:rPr lang="en-US" sz="1800" b="0" i="0" dirty="0">
                <a:effectLst/>
                <a:latin typeface="Cambay" panose="020B0604020202020204" charset="0"/>
                <a:cs typeface="Cambay" panose="020B0604020202020204" charset="0"/>
              </a:rPr>
              <a:t>     Click </a:t>
            </a:r>
            <a:r>
              <a:rPr lang="en-US" sz="1800" b="1" i="0" dirty="0">
                <a:effectLst/>
                <a:latin typeface="Cambay" panose="020B0604020202020204" charset="0"/>
                <a:cs typeface="Cambay" panose="020B0604020202020204" charset="0"/>
              </a:rPr>
              <a:t>Create</a:t>
            </a:r>
            <a:r>
              <a:rPr lang="en-US" sz="1800" b="0" i="0" dirty="0">
                <a:effectLst/>
                <a:latin typeface="Cambay" panose="020B0604020202020204" charset="0"/>
                <a:cs typeface="Cambay" panose="020B0604020202020204" charset="0"/>
              </a:rPr>
              <a:t>.</a:t>
            </a:r>
          </a:p>
          <a:p>
            <a:pPr marL="139700" indent="0" algn="l">
              <a:buNone/>
            </a:pPr>
            <a:r>
              <a:rPr lang="en-US" sz="1800" b="0" i="0" dirty="0">
                <a:effectLst/>
                <a:latin typeface="Cambay" panose="020B0604020202020204" charset="0"/>
                <a:cs typeface="Cambay" panose="020B0604020202020204" charset="0"/>
              </a:rPr>
              <a:t>     You can also use dialog nodes to collect information from the user, ask follow-up questions, and branch the conversation based on the user's input.</a:t>
            </a:r>
          </a:p>
          <a:p>
            <a:endParaRPr lang="en-IN" dirty="0"/>
          </a:p>
        </p:txBody>
      </p:sp>
    </p:spTree>
    <p:extLst>
      <p:ext uri="{BB962C8B-B14F-4D97-AF65-F5344CB8AC3E}">
        <p14:creationId xmlns:p14="http://schemas.microsoft.com/office/powerpoint/2010/main" val="350782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27D10-1BE8-DCAD-BA82-572662A038F7}"/>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A0102AF1-46B2-5D3E-9647-C062D54ED182}"/>
              </a:ext>
            </a:extLst>
          </p:cNvPr>
          <p:cNvSpPr>
            <a:spLocks noGrp="1"/>
          </p:cNvSpPr>
          <p:nvPr>
            <p:ph type="sldNum" sz="quarter" idx="12"/>
          </p:nvPr>
        </p:nvSpPr>
        <p:spPr/>
        <p:txBody>
          <a:bodyPr/>
          <a:lstStyle/>
          <a:p>
            <a:fld id="{D495E168-DA5E-4888-8D8A-92B118324C14}" type="slidenum">
              <a:rPr lang="ru-RU" smtClean="0"/>
              <a:t>11</a:t>
            </a:fld>
            <a:endParaRPr lang="ru-RU" dirty="0"/>
          </a:p>
        </p:txBody>
      </p:sp>
      <p:sp>
        <p:nvSpPr>
          <p:cNvPr id="7" name="TextBox 6">
            <a:extLst>
              <a:ext uri="{FF2B5EF4-FFF2-40B4-BE49-F238E27FC236}">
                <a16:creationId xmlns:a16="http://schemas.microsoft.com/office/drawing/2014/main" id="{73E3B38E-6FFE-9954-7684-82A6D0651175}"/>
              </a:ext>
            </a:extLst>
          </p:cNvPr>
          <p:cNvSpPr txBox="1"/>
          <p:nvPr/>
        </p:nvSpPr>
        <p:spPr>
          <a:xfrm>
            <a:off x="1875980" y="3043725"/>
            <a:ext cx="6102220" cy="923330"/>
          </a:xfrm>
          <a:prstGeom prst="rect">
            <a:avLst/>
          </a:prstGeom>
          <a:noFill/>
        </p:spPr>
        <p:txBody>
          <a:bodyPr wrap="square">
            <a:spAutoFit/>
          </a:bodyPr>
          <a:lstStyle/>
          <a:p>
            <a:r>
              <a:rPr lang="en-IN" sz="1800" dirty="0">
                <a:solidFill>
                  <a:srgbClr val="FF0000"/>
                </a:solidFill>
              </a:rPr>
              <a:t>                            </a:t>
            </a:r>
            <a:r>
              <a:rPr lang="en-IN" sz="5400" dirty="0">
                <a:solidFill>
                  <a:srgbClr val="FF0000"/>
                </a:solidFill>
              </a:rPr>
              <a:t>THANK YOU</a:t>
            </a:r>
            <a:endParaRPr lang="en-IN" sz="5400" dirty="0"/>
          </a:p>
        </p:txBody>
      </p:sp>
    </p:spTree>
    <p:extLst>
      <p:ext uri="{BB962C8B-B14F-4D97-AF65-F5344CB8AC3E}">
        <p14:creationId xmlns:p14="http://schemas.microsoft.com/office/powerpoint/2010/main" val="50115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FA6CA24-0022-43AA-E932-7B1923B9415F}"/>
              </a:ext>
            </a:extLst>
          </p:cNvPr>
          <p:cNvSpPr>
            <a:spLocks noGrp="1"/>
          </p:cNvSpPr>
          <p:nvPr>
            <p:ph type="ftr" sz="quarter" idx="11"/>
          </p:nvPr>
        </p:nvSpPr>
        <p:spPr/>
        <p:txBody>
          <a:bodyPr/>
          <a:lstStyle/>
          <a:p>
            <a:r>
              <a:rPr lang="en-US"/>
              <a:t>ADD A FOOTER</a:t>
            </a:r>
            <a:endParaRPr lang="ru-RU" dirty="0"/>
          </a:p>
        </p:txBody>
      </p:sp>
      <p:sp>
        <p:nvSpPr>
          <p:cNvPr id="6" name="Slide Number Placeholder 5">
            <a:extLst>
              <a:ext uri="{FF2B5EF4-FFF2-40B4-BE49-F238E27FC236}">
                <a16:creationId xmlns:a16="http://schemas.microsoft.com/office/drawing/2014/main" id="{69CD8629-2AF9-FF22-1886-1A7EED361C3F}"/>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8" name="Content Placeholder 7">
            <a:extLst>
              <a:ext uri="{FF2B5EF4-FFF2-40B4-BE49-F238E27FC236}">
                <a16:creationId xmlns:a16="http://schemas.microsoft.com/office/drawing/2014/main" id="{7335C63E-FE0A-7416-5080-EBC0226F0EAB}"/>
              </a:ext>
            </a:extLst>
          </p:cNvPr>
          <p:cNvSpPr>
            <a:spLocks noGrp="1"/>
          </p:cNvSpPr>
          <p:nvPr>
            <p:ph idx="1"/>
          </p:nvPr>
        </p:nvSpPr>
        <p:spPr>
          <a:xfrm>
            <a:off x="838200" y="1825625"/>
            <a:ext cx="8287139" cy="4351338"/>
          </a:xfrm>
        </p:spPr>
        <p:txBody>
          <a:bodyPr/>
          <a:lstStyle/>
          <a:p>
            <a:pPr marL="139700" indent="0">
              <a:buNone/>
            </a:pPr>
            <a:r>
              <a:rPr lang="en-IN" sz="1600" b="1" dirty="0">
                <a:solidFill>
                  <a:srgbClr val="FF0000"/>
                </a:solidFill>
              </a:rPr>
              <a:t>NAME </a:t>
            </a:r>
            <a:r>
              <a:rPr lang="en-IN" sz="1600" b="1">
                <a:solidFill>
                  <a:srgbClr val="FF0000"/>
                </a:solidFill>
              </a:rPr>
              <a:t>: SONY</a:t>
            </a:r>
            <a:endParaRPr lang="en-IN" sz="1600" b="1" dirty="0">
              <a:solidFill>
                <a:srgbClr val="FF0000"/>
              </a:solidFill>
            </a:endParaRPr>
          </a:p>
          <a:p>
            <a:pPr marL="139700" indent="0">
              <a:buNone/>
            </a:pPr>
            <a:r>
              <a:rPr lang="en-IN" sz="1800" dirty="0"/>
              <a:t>             Our chat bot name is </a:t>
            </a:r>
            <a:r>
              <a:rPr lang="en-IN" sz="1800" dirty="0" err="1"/>
              <a:t>sony</a:t>
            </a:r>
            <a:r>
              <a:rPr lang="en-IN" sz="1800" dirty="0"/>
              <a:t> and every one can </a:t>
            </a:r>
            <a:r>
              <a:rPr lang="en-IN" sz="1800" dirty="0" err="1"/>
              <a:t>easliy</a:t>
            </a:r>
            <a:r>
              <a:rPr lang="en-IN" sz="1800" dirty="0"/>
              <a:t> to remember and  they can easily know the name</a:t>
            </a:r>
          </a:p>
          <a:p>
            <a:pPr marL="139700" indent="0">
              <a:buNone/>
            </a:pPr>
            <a:endParaRPr lang="en-IN" sz="1800" dirty="0"/>
          </a:p>
          <a:p>
            <a:pPr marL="139700" indent="0">
              <a:buNone/>
            </a:pPr>
            <a:r>
              <a:rPr lang="en-US" sz="1600" b="1" i="0" dirty="0">
                <a:solidFill>
                  <a:srgbClr val="FF0000"/>
                </a:solidFill>
                <a:effectLst/>
                <a:latin typeface="Cambay" panose="020B0604020202020204" charset="0"/>
                <a:cs typeface="Cambay" panose="020B0604020202020204" charset="0"/>
              </a:rPr>
              <a:t>Tone and Style:</a:t>
            </a:r>
            <a:r>
              <a:rPr lang="en-US" sz="1600" b="0" i="0" dirty="0">
                <a:solidFill>
                  <a:srgbClr val="FF0000"/>
                </a:solidFill>
                <a:effectLst/>
                <a:latin typeface="Cambay" panose="020B0604020202020204" charset="0"/>
                <a:cs typeface="Cambay" panose="020B0604020202020204" charset="0"/>
              </a:rPr>
              <a:t> </a:t>
            </a:r>
          </a:p>
          <a:p>
            <a:pPr marL="139700" indent="0">
              <a:buNone/>
            </a:pPr>
            <a:r>
              <a:rPr lang="en-US" sz="1800" b="0" dirty="0">
                <a:latin typeface="Roboto-Regular"/>
              </a:rPr>
              <a:t>               </a:t>
            </a:r>
            <a:r>
              <a:rPr lang="en-US" sz="1800" b="0" i="0" dirty="0">
                <a:effectLst/>
                <a:latin typeface="Cambay" panose="020B0604020202020204" charset="0"/>
                <a:cs typeface="Cambay" panose="020B0604020202020204" charset="0"/>
              </a:rPr>
              <a:t>The chatbot's tone can be friendly and the language should be </a:t>
            </a:r>
            <a:r>
              <a:rPr lang="en-US" sz="1800" b="0" i="0" dirty="0" err="1">
                <a:effectLst/>
                <a:latin typeface="Cambay" panose="020B0604020202020204" charset="0"/>
                <a:cs typeface="Cambay" panose="020B0604020202020204" charset="0"/>
              </a:rPr>
              <a:t>commom</a:t>
            </a:r>
            <a:r>
              <a:rPr lang="en-US" sz="1800" b="0" i="0" dirty="0">
                <a:effectLst/>
                <a:latin typeface="Cambay" panose="020B0604020202020204" charset="0"/>
                <a:cs typeface="Cambay" panose="020B0604020202020204" charset="0"/>
              </a:rPr>
              <a:t> every one can be understandable </a:t>
            </a:r>
            <a:endParaRPr lang="en-IN" sz="1800" dirty="0">
              <a:latin typeface="Cambay" panose="020B0604020202020204" charset="0"/>
              <a:cs typeface="Cambay" panose="020B0604020202020204" charset="0"/>
            </a:endParaRPr>
          </a:p>
          <a:p>
            <a:pPr marL="139700" indent="0">
              <a:buNone/>
            </a:pPr>
            <a:endParaRPr lang="en-IN" sz="1600" dirty="0"/>
          </a:p>
          <a:p>
            <a:pPr marL="139700" indent="0">
              <a:buNone/>
            </a:pPr>
            <a:r>
              <a:rPr lang="en-US" sz="1600" b="1" i="0" dirty="0">
                <a:solidFill>
                  <a:srgbClr val="FF0000"/>
                </a:solidFill>
                <a:effectLst/>
                <a:latin typeface="Cambay" panose="020B0604020202020204" charset="0"/>
                <a:cs typeface="Cambay" panose="020B0604020202020204" charset="0"/>
              </a:rPr>
              <a:t>Emotions:</a:t>
            </a:r>
          </a:p>
          <a:p>
            <a:pPr marL="139700" indent="0">
              <a:buNone/>
            </a:pPr>
            <a:r>
              <a:rPr lang="en-US" sz="1600" dirty="0">
                <a:latin typeface="Cambay" panose="020B0604020202020204" charset="0"/>
                <a:cs typeface="Cambay" panose="020B0604020202020204" charset="0"/>
              </a:rPr>
              <a:t>             </a:t>
            </a: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chatbots are designed to express emotions like happiness, frustration, or empathy.</a:t>
            </a:r>
            <a:endParaRPr lang="en-IN" sz="1800" dirty="0"/>
          </a:p>
          <a:p>
            <a:pPr marL="139700" indent="0">
              <a:buNone/>
            </a:pPr>
            <a:endParaRPr lang="en-IN" sz="1600" dirty="0"/>
          </a:p>
          <a:p>
            <a:endParaRPr lang="en-IN" dirty="0"/>
          </a:p>
        </p:txBody>
      </p:sp>
      <p:sp>
        <p:nvSpPr>
          <p:cNvPr id="7" name="Title 6">
            <a:extLst>
              <a:ext uri="{FF2B5EF4-FFF2-40B4-BE49-F238E27FC236}">
                <a16:creationId xmlns:a16="http://schemas.microsoft.com/office/drawing/2014/main" id="{1C521413-2B07-71C5-5BF6-104EE6260C29}"/>
              </a:ext>
            </a:extLst>
          </p:cNvPr>
          <p:cNvSpPr>
            <a:spLocks noGrp="1"/>
          </p:cNvSpPr>
          <p:nvPr>
            <p:ph type="title"/>
          </p:nvPr>
        </p:nvSpPr>
        <p:spPr/>
        <p:txBody>
          <a:bodyPr>
            <a:normAutofit fontScale="90000"/>
          </a:bodyPr>
          <a:lstStyle/>
          <a:p>
            <a:r>
              <a:rPr lang="en-IN" dirty="0"/>
              <a:t>CHATBOT PERSONA &amp; CONVERSATION FLOW</a:t>
            </a:r>
          </a:p>
        </p:txBody>
      </p:sp>
    </p:spTree>
    <p:extLst>
      <p:ext uri="{BB962C8B-B14F-4D97-AF65-F5344CB8AC3E}">
        <p14:creationId xmlns:p14="http://schemas.microsoft.com/office/powerpoint/2010/main" val="54997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8AC721-1844-615A-A185-E4B1AF5C8609}"/>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2862BCE8-B2CD-0429-FCFF-075556E9459C}"/>
              </a:ext>
            </a:extLst>
          </p:cNvPr>
          <p:cNvSpPr>
            <a:spLocks noGrp="1"/>
          </p:cNvSpPr>
          <p:nvPr>
            <p:ph type="sldNum" sz="quarter" idx="12"/>
          </p:nvPr>
        </p:nvSpPr>
        <p:spPr/>
        <p:txBody>
          <a:bodyPr/>
          <a:lstStyle/>
          <a:p>
            <a:fld id="{D495E168-DA5E-4888-8D8A-92B118324C14}" type="slidenum">
              <a:rPr lang="ru-RU" smtClean="0"/>
              <a:t>3</a:t>
            </a:fld>
            <a:endParaRPr lang="ru-RU" dirty="0"/>
          </a:p>
        </p:txBody>
      </p:sp>
      <p:pic>
        <p:nvPicPr>
          <p:cNvPr id="9" name="Picture 8">
            <a:extLst>
              <a:ext uri="{FF2B5EF4-FFF2-40B4-BE49-F238E27FC236}">
                <a16:creationId xmlns:a16="http://schemas.microsoft.com/office/drawing/2014/main" id="{DDAB69AB-F1F1-6522-A7D8-008BD3EC268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9512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2DB2C-B95E-F35C-1D40-5AC69CE9CFBB}"/>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215BACE7-1FDC-722E-FF97-A1DCC4E00FBD}"/>
              </a:ext>
            </a:extLst>
          </p:cNvPr>
          <p:cNvSpPr>
            <a:spLocks noGrp="1"/>
          </p:cNvSpPr>
          <p:nvPr>
            <p:ph type="sldNum" sz="quarter" idx="12"/>
          </p:nvPr>
        </p:nvSpPr>
        <p:spPr/>
        <p:txBody>
          <a:bodyPr/>
          <a:lstStyle/>
          <a:p>
            <a:fld id="{D495E168-DA5E-4888-8D8A-92B118324C14}" type="slidenum">
              <a:rPr lang="ru-RU" smtClean="0"/>
              <a:t>4</a:t>
            </a:fld>
            <a:endParaRPr lang="ru-RU" dirty="0"/>
          </a:p>
        </p:txBody>
      </p:sp>
      <p:pic>
        <p:nvPicPr>
          <p:cNvPr id="5" name="Picture 4">
            <a:extLst>
              <a:ext uri="{FF2B5EF4-FFF2-40B4-BE49-F238E27FC236}">
                <a16:creationId xmlns:a16="http://schemas.microsoft.com/office/drawing/2014/main" id="{9C06478D-8DF3-7B00-8E18-0533CB0D29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6086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2AE011-DB7C-8BE0-6DE1-1346924E35FC}"/>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35147E8-2477-B95C-3313-2997EC1290E5}"/>
              </a:ext>
            </a:extLst>
          </p:cNvPr>
          <p:cNvSpPr>
            <a:spLocks noGrp="1"/>
          </p:cNvSpPr>
          <p:nvPr>
            <p:ph type="sldNum" sz="quarter" idx="12"/>
          </p:nvPr>
        </p:nvSpPr>
        <p:spPr/>
        <p:txBody>
          <a:bodyPr/>
          <a:lstStyle/>
          <a:p>
            <a:fld id="{D495E168-DA5E-4888-8D8A-92B118324C14}" type="slidenum">
              <a:rPr lang="ru-RU" smtClean="0"/>
              <a:t>5</a:t>
            </a:fld>
            <a:endParaRPr lang="ru-RU" dirty="0"/>
          </a:p>
        </p:txBody>
      </p:sp>
      <p:pic>
        <p:nvPicPr>
          <p:cNvPr id="5" name="Picture 4">
            <a:extLst>
              <a:ext uri="{FF2B5EF4-FFF2-40B4-BE49-F238E27FC236}">
                <a16:creationId xmlns:a16="http://schemas.microsoft.com/office/drawing/2014/main" id="{A437D2B4-9DD9-6252-C1F5-E6269B2001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710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05DE7-9E49-AB6F-19B9-48D364382BEE}"/>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4CA23E43-4B12-6EFF-18F0-A6C41C2175DB}"/>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5" name="Picture 4">
            <a:extLst>
              <a:ext uri="{FF2B5EF4-FFF2-40B4-BE49-F238E27FC236}">
                <a16:creationId xmlns:a16="http://schemas.microsoft.com/office/drawing/2014/main" id="{88773FDC-8EFD-D7A3-A052-078848FF2DCD}"/>
              </a:ext>
            </a:extLst>
          </p:cNvPr>
          <p:cNvPicPr>
            <a:picLocks noChangeAspect="1"/>
          </p:cNvPicPr>
          <p:nvPr/>
        </p:nvPicPr>
        <p:blipFill>
          <a:blip r:embed="rId2"/>
          <a:stretch>
            <a:fillRect/>
          </a:stretch>
        </p:blipFill>
        <p:spPr>
          <a:xfrm>
            <a:off x="0" y="-93306"/>
            <a:ext cx="12192000" cy="6951306"/>
          </a:xfrm>
          <a:prstGeom prst="rect">
            <a:avLst/>
          </a:prstGeom>
        </p:spPr>
      </p:pic>
    </p:spTree>
    <p:extLst>
      <p:ext uri="{BB962C8B-B14F-4D97-AF65-F5344CB8AC3E}">
        <p14:creationId xmlns:p14="http://schemas.microsoft.com/office/powerpoint/2010/main" val="277880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A36C0F-96DE-362C-DEF1-106EAC2C579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DD98604-B739-E137-1442-2F4FC175D402}"/>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5" name="Picture 4">
            <a:extLst>
              <a:ext uri="{FF2B5EF4-FFF2-40B4-BE49-F238E27FC236}">
                <a16:creationId xmlns:a16="http://schemas.microsoft.com/office/drawing/2014/main" id="{0FBB02E7-8DE4-3829-0BD5-B95CFE1261BD}"/>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550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61FFA-462F-6514-B0A1-32B4A5E6FF05}"/>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A510C70-8CD8-B5B1-75B4-5B5C267BB5A4}"/>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5" name="Content Placeholder 4">
            <a:extLst>
              <a:ext uri="{FF2B5EF4-FFF2-40B4-BE49-F238E27FC236}">
                <a16:creationId xmlns:a16="http://schemas.microsoft.com/office/drawing/2014/main" id="{D9C11428-00BA-7217-67A3-75B5E183BB1B}"/>
              </a:ext>
            </a:extLst>
          </p:cNvPr>
          <p:cNvSpPr>
            <a:spLocks noGrp="1"/>
          </p:cNvSpPr>
          <p:nvPr>
            <p:ph idx="1"/>
          </p:nvPr>
        </p:nvSpPr>
        <p:spPr>
          <a:xfrm>
            <a:off x="838200" y="1825625"/>
            <a:ext cx="7410061" cy="4351338"/>
          </a:xfrm>
        </p:spPr>
        <p:txBody>
          <a:bodyPr/>
          <a:lstStyle/>
          <a:p>
            <a:pPr marL="139700" indent="0" algn="l">
              <a:buNone/>
            </a:pPr>
            <a:br>
              <a:rPr lang="en-US" b="0" i="0" dirty="0">
                <a:effectLst/>
                <a:latin typeface="Roboto-Regular"/>
              </a:rPr>
            </a:br>
            <a:r>
              <a:rPr lang="en-US" sz="1600" b="0" i="0" dirty="0">
                <a:effectLst/>
                <a:latin typeface="Cambay" panose="020B0604020202020204" charset="0"/>
                <a:cs typeface="Cambay" panose="020B0604020202020204" charset="0"/>
              </a:rPr>
              <a:t>T</a:t>
            </a:r>
            <a:r>
              <a:rPr lang="en-US" sz="1800" b="0" i="0" dirty="0">
                <a:effectLst/>
                <a:latin typeface="Cambay" panose="020B0604020202020204" charset="0"/>
                <a:cs typeface="Cambay" panose="020B0604020202020204" charset="0"/>
              </a:rPr>
              <a:t>o configure intents, entities, and dialog nodes in Watson Assistant to handle user queries, follow these steps:</a:t>
            </a:r>
          </a:p>
          <a:p>
            <a:pPr marL="139700" indent="0" algn="l">
              <a:buNone/>
            </a:pPr>
            <a:r>
              <a:rPr lang="en-US" sz="1600" b="1" i="0" dirty="0">
                <a:solidFill>
                  <a:srgbClr val="FF0000"/>
                </a:solidFill>
                <a:effectLst/>
                <a:latin typeface="Cambay" panose="020B0604020202020204" charset="0"/>
                <a:cs typeface="Cambay" panose="020B0604020202020204" charset="0"/>
              </a:rPr>
              <a:t>Create intents:</a:t>
            </a:r>
          </a:p>
          <a:p>
            <a:pPr marL="139700" indent="0" algn="l">
              <a:buNone/>
            </a:pPr>
            <a:r>
              <a:rPr lang="en-US" sz="1800" dirty="0">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 Intents represent the goals or actions that users want to achieve with your assistant. For each intent, provide at least five examples of utterances that users might say to express that intent.</a:t>
            </a:r>
          </a:p>
          <a:p>
            <a:pPr marL="139700" indent="0" algn="l">
              <a:buNone/>
            </a:pPr>
            <a:r>
              <a:rPr lang="en-US" sz="1600" b="1" i="0" dirty="0">
                <a:solidFill>
                  <a:srgbClr val="FF0000"/>
                </a:solidFill>
                <a:effectLst/>
                <a:latin typeface="Cambay" panose="020B0604020202020204" charset="0"/>
                <a:cs typeface="Cambay" panose="020B0604020202020204" charset="0"/>
              </a:rPr>
              <a:t>Create entities:</a:t>
            </a:r>
          </a:p>
          <a:p>
            <a:pPr marL="139700" indent="0" algn="l">
              <a:buNone/>
            </a:pPr>
            <a:r>
              <a:rPr lang="en-US" sz="1600" dirty="0">
                <a:latin typeface="Cambay" panose="020B0604020202020204" charset="0"/>
                <a:cs typeface="Cambay" panose="020B0604020202020204" charset="0"/>
              </a:rPr>
              <a:t>                      </a:t>
            </a: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Entities are specific pieces of information that are relevant to your assistant's domain. For each entity, define a name and a type. You can also provide a list of values for the entity.</a:t>
            </a:r>
          </a:p>
          <a:p>
            <a:endParaRPr lang="en-IN" dirty="0"/>
          </a:p>
          <a:p>
            <a:endParaRPr lang="en-IN" dirty="0"/>
          </a:p>
        </p:txBody>
      </p:sp>
      <p:sp>
        <p:nvSpPr>
          <p:cNvPr id="4" name="Title 3">
            <a:extLst>
              <a:ext uri="{FF2B5EF4-FFF2-40B4-BE49-F238E27FC236}">
                <a16:creationId xmlns:a16="http://schemas.microsoft.com/office/drawing/2014/main" id="{45F7C319-D762-BA2A-4AD0-26708340FEAE}"/>
              </a:ext>
            </a:extLst>
          </p:cNvPr>
          <p:cNvSpPr>
            <a:spLocks noGrp="1"/>
          </p:cNvSpPr>
          <p:nvPr>
            <p:ph type="title"/>
          </p:nvPr>
        </p:nvSpPr>
        <p:spPr/>
        <p:txBody>
          <a:bodyPr>
            <a:normAutofit fontScale="90000"/>
          </a:bodyPr>
          <a:lstStyle/>
          <a:p>
            <a:r>
              <a:rPr lang="en-IN" sz="4000" b="0" i="0" dirty="0">
                <a:solidFill>
                  <a:schemeClr val="tx1"/>
                </a:solidFill>
                <a:effectLst/>
                <a:latin typeface="Open Sans" panose="020F0502020204030204" pitchFamily="34" charset="0"/>
              </a:rPr>
              <a:t> INTENTS, ENTITIES, AND DIALOG NODES IN WATSON ASSISTENT</a:t>
            </a:r>
            <a:endParaRPr lang="en-IN" dirty="0"/>
          </a:p>
        </p:txBody>
      </p:sp>
    </p:spTree>
    <p:extLst>
      <p:ext uri="{BB962C8B-B14F-4D97-AF65-F5344CB8AC3E}">
        <p14:creationId xmlns:p14="http://schemas.microsoft.com/office/powerpoint/2010/main" val="46099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1E4D29-80AF-8F9D-092B-FF499796B288}"/>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0C1899B7-C0DD-88DA-0809-8FE7B0C7B811}"/>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6" name="Title 3">
            <a:extLst>
              <a:ext uri="{FF2B5EF4-FFF2-40B4-BE49-F238E27FC236}">
                <a16:creationId xmlns:a16="http://schemas.microsoft.com/office/drawing/2014/main" id="{9FA807EA-7092-B342-DC9A-51583D0DA926}"/>
              </a:ext>
            </a:extLst>
          </p:cNvPr>
          <p:cNvSpPr>
            <a:spLocks noGrp="1"/>
          </p:cNvSpPr>
          <p:nvPr>
            <p:ph idx="1"/>
          </p:nvPr>
        </p:nvSpPr>
        <p:spPr>
          <a:xfrm>
            <a:off x="563479" y="1651518"/>
            <a:ext cx="8991068" cy="4991975"/>
          </a:xfrm>
        </p:spPr>
        <p:txBody>
          <a:bodyPr/>
          <a:lstStyle/>
          <a:p>
            <a:pPr marL="139700" indent="0" algn="l">
              <a:buNone/>
            </a:pPr>
            <a:r>
              <a:rPr lang="en-US" sz="1600" b="1" i="0" dirty="0">
                <a:solidFill>
                  <a:srgbClr val="FF0000"/>
                </a:solidFill>
                <a:effectLst/>
                <a:latin typeface="Cambay" panose="020B0604020202020204" charset="0"/>
                <a:cs typeface="Cambay" panose="020B0604020202020204" charset="0"/>
              </a:rPr>
              <a:t>Create dialog nodes</a:t>
            </a:r>
          </a:p>
          <a:p>
            <a:pPr marL="139700" indent="0" algn="l">
              <a:buNone/>
            </a:pP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 Dialog nodes represent the different paths that a conversation can take. Each dialog node has a condition and a response. The condition specifies what must be present in the user input for the node to be triggered. The response is the utterance that your assistant uses to respond to the user.</a:t>
            </a:r>
          </a:p>
          <a:p>
            <a:pPr marL="139700" indent="0" algn="l">
              <a:buNone/>
            </a:pPr>
            <a:endParaRPr lang="en-US" sz="1800" b="0" i="0" dirty="0">
              <a:effectLst/>
              <a:latin typeface="Cambay" panose="020B0604020202020204" charset="0"/>
              <a:cs typeface="Cambay" panose="020B0604020202020204" charset="0"/>
            </a:endParaRPr>
          </a:p>
          <a:p>
            <a:pPr marL="139700" indent="0" algn="l">
              <a:buNone/>
            </a:pPr>
            <a:r>
              <a:rPr lang="en-US" sz="1800" b="0" i="0" dirty="0">
                <a:effectLst/>
                <a:latin typeface="Roboto-Regular"/>
              </a:rPr>
              <a:t>To create a dialog node that handles a user query, follow these steps:</a:t>
            </a:r>
          </a:p>
          <a:p>
            <a:pPr algn="l">
              <a:buFont typeface="+mj-lt"/>
              <a:buAutoNum type="arabicPeriod"/>
            </a:pPr>
            <a:r>
              <a:rPr lang="en-US" sz="1800" b="0" i="0" dirty="0">
                <a:effectLst/>
                <a:latin typeface="Roboto-Regular"/>
              </a:rPr>
              <a:t>Create a new dialog node.</a:t>
            </a:r>
          </a:p>
          <a:p>
            <a:pPr algn="l">
              <a:buFont typeface="+mj-lt"/>
              <a:buAutoNum type="arabicPeriod"/>
            </a:pPr>
            <a:r>
              <a:rPr lang="en-US" sz="1800" b="0" i="0" dirty="0">
                <a:effectLst/>
                <a:latin typeface="Roboto-Regular"/>
              </a:rPr>
              <a:t>Enter a name for the node.</a:t>
            </a:r>
          </a:p>
          <a:p>
            <a:pPr algn="l">
              <a:buFont typeface="+mj-lt"/>
              <a:buAutoNum type="arabicPeriod"/>
            </a:pPr>
            <a:r>
              <a:rPr lang="en-US" sz="1800" b="0" i="0" dirty="0">
                <a:effectLst/>
                <a:latin typeface="Roboto-Regular"/>
              </a:rPr>
              <a:t>In the </a:t>
            </a:r>
            <a:r>
              <a:rPr lang="en-US" sz="1800" b="1" i="0" dirty="0">
                <a:effectLst/>
                <a:latin typeface="Roboto-Medium"/>
              </a:rPr>
              <a:t>Condition</a:t>
            </a:r>
            <a:r>
              <a:rPr lang="en-US" sz="1800" b="0" i="0" dirty="0">
                <a:effectLst/>
                <a:latin typeface="Roboto-Regular"/>
              </a:rPr>
              <a:t> field, specify the intent and any entities that must be present in the user input for the node to be triggered.</a:t>
            </a:r>
          </a:p>
          <a:p>
            <a:endParaRPr lang="en-IN" dirty="0"/>
          </a:p>
        </p:txBody>
      </p:sp>
    </p:spTree>
    <p:extLst>
      <p:ext uri="{BB962C8B-B14F-4D97-AF65-F5344CB8AC3E}">
        <p14:creationId xmlns:p14="http://schemas.microsoft.com/office/powerpoint/2010/main" val="114432240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21</TotalTime>
  <Words>402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Cambay</vt:lpstr>
      <vt:lpstr>Century Gothic</vt:lpstr>
      <vt:lpstr>Montserrat</vt:lpstr>
      <vt:lpstr>Open Sans</vt:lpstr>
      <vt:lpstr>Roboto-Medium</vt:lpstr>
      <vt:lpstr>Roboto-Regular</vt:lpstr>
      <vt:lpstr>Office Theme</vt:lpstr>
      <vt:lpstr>     BUILDING CHATBOT USING WATSON  </vt:lpstr>
      <vt:lpstr>CHATBOT PERSONA &amp; CONVERSATION FLOW</vt:lpstr>
      <vt:lpstr>PowerPoint Presentation</vt:lpstr>
      <vt:lpstr>PowerPoint Presentation</vt:lpstr>
      <vt:lpstr>PowerPoint Presentation</vt:lpstr>
      <vt:lpstr>PowerPoint Presentation</vt:lpstr>
      <vt:lpstr>PowerPoint Presentation</vt:lpstr>
      <vt:lpstr> INTENTS, ENTITIES, AND DIALOG NODES IN WATSON ASSISTENT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CHATBOT USING WATSON</dc:title>
  <dc:creator>surya prakash</dc:creator>
  <cp:lastModifiedBy>S.K. Ashik parvez</cp:lastModifiedBy>
  <cp:revision>3</cp:revision>
  <dcterms:created xsi:type="dcterms:W3CDTF">2023-10-15T16:48:34Z</dcterms:created>
  <dcterms:modified xsi:type="dcterms:W3CDTF">2023-10-18T14:16:59Z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