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6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9/28/2023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9/28/2023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9/28/2023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9/28/2023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9/28/2023</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9/28/2023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9/28/2023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9/28/2023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9/28/2023</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9/28/2023</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9/28/2023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9/28/2023</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9/28/2023</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u="sng" dirty="0">
                <a:effectLst>
                  <a:outerShdw blurRad="38100" dist="38100" dir="2700000" algn="tl">
                    <a:srgbClr val="000000">
                      <a:alpha val="43137"/>
                    </a:srgbClr>
                  </a:outerShdw>
                </a:effectLst>
                <a:latin typeface="Algerian" panose="04020705040A02060702" pitchFamily="82" charset="0"/>
              </a:rPr>
              <a:t>PROBLEM DEFINITION </a:t>
            </a:r>
            <a:br>
              <a:rPr lang="en-US" sz="5400" b="1" u="sng" dirty="0">
                <a:effectLst>
                  <a:outerShdw blurRad="38100" dist="38100" dir="2700000" algn="tl">
                    <a:srgbClr val="000000">
                      <a:alpha val="43137"/>
                    </a:srgbClr>
                  </a:outerShdw>
                </a:effectLst>
                <a:latin typeface="Algerian" panose="04020705040A02060702" pitchFamily="82" charset="0"/>
              </a:rPr>
            </a:br>
            <a:r>
              <a:rPr lang="en-US" sz="5400" b="1" dirty="0">
                <a:effectLst>
                  <a:outerShdw blurRad="38100" dist="38100" dir="2700000" algn="tl">
                    <a:srgbClr val="000000">
                      <a:alpha val="43137"/>
                    </a:srgbClr>
                  </a:outerShdw>
                </a:effectLst>
                <a:latin typeface="Algerian" panose="04020705040A02060702" pitchFamily="82" charset="0"/>
              </a:rPr>
              <a:t>              </a:t>
            </a:r>
            <a:r>
              <a:rPr lang="en-US" sz="5400" b="1" u="sng" dirty="0">
                <a:effectLst>
                  <a:outerShdw blurRad="38100" dist="38100" dir="2700000" algn="tl">
                    <a:srgbClr val="000000">
                      <a:alpha val="43137"/>
                    </a:srgbClr>
                  </a:outerShdw>
                </a:effectLst>
                <a:latin typeface="Algerian" panose="04020705040A02060702" pitchFamily="82" charset="0"/>
              </a:rPr>
              <a:t>AND DESIGN THINKING</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0;p22">
            <a:extLst>
              <a:ext uri="{FF2B5EF4-FFF2-40B4-BE49-F238E27FC236}">
                <a16:creationId xmlns:a16="http://schemas.microsoft.com/office/drawing/2014/main" id="{DF3A08F6-4883-26DB-F590-0B85A12F34E8}"/>
              </a:ext>
            </a:extLst>
          </p:cNvPr>
          <p:cNvSpPr txBox="1">
            <a:spLocks/>
          </p:cNvSpPr>
          <p:nvPr/>
        </p:nvSpPr>
        <p:spPr>
          <a:xfrm>
            <a:off x="1413892" y="404665"/>
            <a:ext cx="8856984" cy="6120680"/>
          </a:xfrm>
          <a:prstGeom prst="rect">
            <a:avLst/>
          </a:prstGeom>
        </p:spPr>
        <p:txBody>
          <a:bodyPr spcFirstLastPara="1" wrap="square" lIns="91425" tIns="91425" rIns="91425" bIns="91425" anchor="t" anchorCtr="0">
            <a:normAutofit fontScale="925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spcBef>
                <a:spcPts val="0"/>
              </a:spcBef>
              <a:buFont typeface="Euphemia" pitchFamily="34" charset="0"/>
              <a:buNone/>
            </a:pPr>
            <a:r>
              <a:rPr lang="en-IN" b="1">
                <a:latin typeface="Söhne"/>
              </a:rPr>
              <a:t>Handling Complex Requests:</a:t>
            </a:r>
          </a:p>
          <a:p>
            <a:pPr marL="0" indent="0">
              <a:spcBef>
                <a:spcPts val="0"/>
              </a:spcBef>
              <a:buFont typeface="Euphemia" pitchFamily="34" charset="0"/>
              <a:buNone/>
            </a:pPr>
            <a:endParaRPr lang="en-IN" b="1">
              <a:latin typeface="Söhne"/>
            </a:endParaRPr>
          </a:p>
          <a:p>
            <a:pPr marL="285750" indent="-285750">
              <a:spcBef>
                <a:spcPts val="0"/>
              </a:spcBef>
              <a:buFont typeface="Wingdings" panose="05000000000000000000" pitchFamily="2" charset="2"/>
              <a:buChar char="§"/>
            </a:pPr>
            <a:r>
              <a:rPr lang="en-US" sz="1400">
                <a:solidFill>
                  <a:srgbClr val="374151"/>
                </a:solidFill>
                <a:latin typeface="Söhne"/>
              </a:rPr>
              <a:t>Address how the chatbot handles complex or multi-step requests from users. This could involve a series of questions to gather necessary information to fulfill a user’s request</a:t>
            </a:r>
            <a:r>
              <a:rPr lang="en-US">
                <a:solidFill>
                  <a:srgbClr val="374151"/>
                </a:solidFill>
                <a:latin typeface="Söhne"/>
              </a:rPr>
              <a:t>.</a:t>
            </a:r>
          </a:p>
          <a:p>
            <a:pPr marL="285750" indent="-285750">
              <a:spcBef>
                <a:spcPts val="0"/>
              </a:spcBef>
              <a:buFont typeface="Wingdings" panose="05000000000000000000" pitchFamily="2" charset="2"/>
              <a:buChar char="§"/>
            </a:pPr>
            <a:endParaRPr lang="en-US">
              <a:solidFill>
                <a:srgbClr val="374151"/>
              </a:solidFill>
              <a:latin typeface="Söhne"/>
            </a:endParaRPr>
          </a:p>
          <a:p>
            <a:pPr marL="0" indent="0">
              <a:spcBef>
                <a:spcPts val="0"/>
              </a:spcBef>
              <a:buFont typeface="Euphemia" pitchFamily="34" charset="0"/>
              <a:buNone/>
            </a:pPr>
            <a:r>
              <a:rPr lang="en-IN" b="1">
                <a:latin typeface="Söhne"/>
              </a:rPr>
              <a:t>Error Handling:</a:t>
            </a:r>
          </a:p>
          <a:p>
            <a:pPr marL="285750" indent="-285750">
              <a:buFont typeface="Wingdings" panose="05000000000000000000" pitchFamily="2" charset="2"/>
              <a:buChar char="§"/>
            </a:pPr>
            <a:endParaRPr lang="en-IN" b="1">
              <a:solidFill>
                <a:srgbClr val="374151"/>
              </a:solidFill>
              <a:latin typeface="Söhne"/>
            </a:endParaRPr>
          </a:p>
          <a:p>
            <a:pPr marL="285750" indent="-285750">
              <a:buFont typeface="Wingdings" panose="05000000000000000000" pitchFamily="2" charset="2"/>
              <a:buChar char="§"/>
            </a:pPr>
            <a:r>
              <a:rPr lang="en-US">
                <a:solidFill>
                  <a:srgbClr val="374151"/>
                </a:solidFill>
                <a:latin typeface="Söhne"/>
              </a:rPr>
              <a:t>Define how the chatbot should respond when a user provides ambiguous, invalid, or unclear input. Determine the appropriate way to guide the user to provide the necessary information.</a:t>
            </a:r>
          </a:p>
          <a:p>
            <a:pPr marL="0" indent="0">
              <a:buFont typeface="Euphemia" pitchFamily="34" charset="0"/>
              <a:buNone/>
            </a:pPr>
            <a:endParaRPr lang="en-US">
              <a:solidFill>
                <a:srgbClr val="374151"/>
              </a:solidFill>
              <a:latin typeface="Söhne"/>
            </a:endParaRPr>
          </a:p>
          <a:p>
            <a:pPr marL="0" indent="0">
              <a:buFont typeface="Euphemia" pitchFamily="34" charset="0"/>
              <a:buNone/>
            </a:pPr>
            <a:r>
              <a:rPr lang="en-IN" b="1">
                <a:latin typeface="Söhne"/>
              </a:rPr>
              <a:t>User Satisfaction and Follow-up:</a:t>
            </a:r>
          </a:p>
          <a:p>
            <a:pPr marL="285750" indent="-285750">
              <a:buFont typeface="Wingdings" panose="05000000000000000000" pitchFamily="2" charset="2"/>
              <a:buChar char="§"/>
            </a:pPr>
            <a:r>
              <a:rPr lang="en-US">
                <a:solidFill>
                  <a:srgbClr val="374151"/>
                </a:solidFill>
                <a:latin typeface="Söhne"/>
              </a:rPr>
              <a:t>Consider scenarios related to user satisfaction, feedback, or further actions. For instance, after the chatbot provides information, how might the user express satisfaction or request additional assistance?</a:t>
            </a:r>
            <a:endParaRPr lang="en-US" dirty="0">
              <a:solidFill>
                <a:srgbClr val="374151"/>
              </a:solidFill>
              <a:latin typeface="Söhne"/>
            </a:endParaRPr>
          </a:p>
        </p:txBody>
      </p:sp>
    </p:spTree>
    <p:extLst>
      <p:ext uri="{BB962C8B-B14F-4D97-AF65-F5344CB8AC3E}">
        <p14:creationId xmlns:p14="http://schemas.microsoft.com/office/powerpoint/2010/main" val="327377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p24">
            <a:extLst>
              <a:ext uri="{FF2B5EF4-FFF2-40B4-BE49-F238E27FC236}">
                <a16:creationId xmlns:a16="http://schemas.microsoft.com/office/drawing/2014/main" id="{4CB6F462-14E6-0D4B-39A7-C8CEF33FB71D}"/>
              </a:ext>
            </a:extLst>
          </p:cNvPr>
          <p:cNvSpPr txBox="1">
            <a:spLocks/>
          </p:cNvSpPr>
          <p:nvPr/>
        </p:nvSpPr>
        <p:spPr>
          <a:xfrm>
            <a:off x="909836" y="116632"/>
            <a:ext cx="10081120" cy="6663382"/>
          </a:xfrm>
          <a:prstGeom prst="rect">
            <a:avLst/>
          </a:prstGeom>
        </p:spPr>
        <p:txBody>
          <a:bodyPr spcFirstLastPara="1" wrap="square" lIns="91425" tIns="91425" rIns="91425" bIns="91425" anchor="t" anchorCtr="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nSpc>
                <a:spcPct val="130000"/>
              </a:lnSpc>
              <a:buClr>
                <a:srgbClr val="000000"/>
              </a:buClr>
              <a:buSzPts val="852"/>
              <a:buFont typeface="Euphemia" pitchFamily="34" charset="0"/>
              <a:buNone/>
            </a:pPr>
            <a:r>
              <a:rPr lang="en-US" b="1" dirty="0">
                <a:solidFill>
                  <a:srgbClr val="374151"/>
                </a:solidFill>
                <a:latin typeface="Söhne"/>
              </a:rPr>
              <a:t>Conservation flow:</a:t>
            </a:r>
          </a:p>
          <a:p>
            <a:pPr>
              <a:lnSpc>
                <a:spcPct val="130000"/>
              </a:lnSpc>
              <a:buClr>
                <a:srgbClr val="000000"/>
              </a:buClr>
              <a:buSzPts val="852"/>
              <a:buFont typeface="Wingdings" panose="05000000000000000000" pitchFamily="2" charset="2"/>
              <a:buChar char="Ø"/>
            </a:pPr>
            <a:r>
              <a:rPr lang="en-US" dirty="0">
                <a:solidFill>
                  <a:srgbClr val="374151"/>
                </a:solidFill>
                <a:latin typeface="Söhne"/>
              </a:rPr>
              <a:t> </a:t>
            </a:r>
            <a:r>
              <a:rPr lang="en-US" sz="2000" dirty="0">
                <a:solidFill>
                  <a:srgbClr val="374151"/>
                </a:solidFill>
                <a:latin typeface="Söhne"/>
              </a:rPr>
              <a:t>Conversational flow in a chatbot refers to the structure and progression of a conversation between the chatbot and the user.</a:t>
            </a:r>
          </a:p>
          <a:p>
            <a:pPr marL="0" indent="0">
              <a:lnSpc>
                <a:spcPct val="130000"/>
              </a:lnSpc>
              <a:buClr>
                <a:srgbClr val="000000"/>
              </a:buClr>
              <a:buSzPts val="852"/>
              <a:buFont typeface="Euphemia" pitchFamily="34" charset="0"/>
              <a:buNone/>
            </a:pPr>
            <a:endParaRPr lang="en-US" sz="2000" dirty="0">
              <a:solidFill>
                <a:srgbClr val="374151"/>
              </a:solidFill>
              <a:latin typeface="Söhne"/>
            </a:endParaRPr>
          </a:p>
          <a:p>
            <a:r>
              <a:rPr lang="en-US" sz="2000" dirty="0"/>
              <a:t>Conversation flow: chatbot conversation by creating a diagram of your chatbot conservational flow</a:t>
            </a:r>
          </a:p>
          <a:p>
            <a:endParaRPr lang="en-US" sz="2000" dirty="0"/>
          </a:p>
          <a:p>
            <a:r>
              <a:rPr lang="en-US" sz="2000" dirty="0"/>
              <a:t>Start with a greeting message, ask a question, provide multiple choices for answers, and mockup what your chatbot will say in response to each answer.</a:t>
            </a:r>
          </a:p>
          <a:p>
            <a:endParaRPr lang="en-US" sz="2000" dirty="0"/>
          </a:p>
          <a:p>
            <a:r>
              <a:rPr lang="en-US" sz="2000" dirty="0"/>
              <a:t>Five steps for creating conversational </a:t>
            </a:r>
            <a:r>
              <a:rPr lang="en-US" sz="2000" dirty="0" err="1"/>
              <a:t>flow:Greetings</a:t>
            </a:r>
            <a:r>
              <a:rPr lang="en-US" sz="2000" dirty="0"/>
              <a:t>, Asking, Suggestions,  Failure and End</a:t>
            </a:r>
          </a:p>
          <a:p>
            <a:endParaRPr lang="en-US" sz="1200" b="1" dirty="0"/>
          </a:p>
          <a:p>
            <a:pPr marL="342900" indent="-342900">
              <a:lnSpc>
                <a:spcPct val="130000"/>
              </a:lnSpc>
              <a:buClr>
                <a:srgbClr val="000000"/>
              </a:buClr>
              <a:buSzPts val="852"/>
              <a:buFont typeface="Arial" panose="020B0604020202020204" pitchFamily="34" charset="0"/>
              <a:buChar char="•"/>
            </a:pPr>
            <a:endParaRPr lang="en-US" sz="1400" dirty="0"/>
          </a:p>
        </p:txBody>
      </p:sp>
    </p:spTree>
    <p:extLst>
      <p:ext uri="{BB962C8B-B14F-4D97-AF65-F5344CB8AC3E}">
        <p14:creationId xmlns:p14="http://schemas.microsoft.com/office/powerpoint/2010/main" val="8602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61305-F6C9-DA61-B633-4E31697294AA}"/>
              </a:ext>
            </a:extLst>
          </p:cNvPr>
          <p:cNvSpPr txBox="1"/>
          <p:nvPr/>
        </p:nvSpPr>
        <p:spPr>
          <a:xfrm>
            <a:off x="981844" y="332656"/>
            <a:ext cx="5328592" cy="369332"/>
          </a:xfrm>
          <a:prstGeom prst="rect">
            <a:avLst/>
          </a:prstGeom>
          <a:noFill/>
        </p:spPr>
        <p:txBody>
          <a:bodyPr wrap="square" rtlCol="0">
            <a:spAutoFit/>
          </a:bodyPr>
          <a:lstStyle/>
          <a:p>
            <a:r>
              <a:rPr lang="en-IN" dirty="0"/>
              <a:t>RESPONSE CONFIGURATION:</a:t>
            </a:r>
          </a:p>
        </p:txBody>
      </p:sp>
      <p:sp>
        <p:nvSpPr>
          <p:cNvPr id="3" name="TextBox 2">
            <a:extLst>
              <a:ext uri="{FF2B5EF4-FFF2-40B4-BE49-F238E27FC236}">
                <a16:creationId xmlns:a16="http://schemas.microsoft.com/office/drawing/2014/main" id="{0CDA77B2-3FA5-F80F-674F-0C1714F43B43}"/>
              </a:ext>
            </a:extLst>
          </p:cNvPr>
          <p:cNvSpPr txBox="1"/>
          <p:nvPr/>
        </p:nvSpPr>
        <p:spPr>
          <a:xfrm>
            <a:off x="1197868" y="1196752"/>
            <a:ext cx="9577064" cy="2308324"/>
          </a:xfrm>
          <a:prstGeom prst="rect">
            <a:avLst/>
          </a:prstGeom>
          <a:noFill/>
        </p:spPr>
        <p:txBody>
          <a:bodyPr wrap="square" rtlCol="0">
            <a:spAutoFit/>
          </a:bodyPr>
          <a:lstStyle/>
          <a:p>
            <a:pPr marL="285750" indent="-285750">
              <a:buFont typeface="Wingdings" panose="05000000000000000000" pitchFamily="2" charset="2"/>
              <a:buChar char="§"/>
            </a:pPr>
            <a:r>
              <a:rPr lang="en-US" sz="2400" b="0" i="0" dirty="0">
                <a:solidFill>
                  <a:srgbClr val="374151"/>
                </a:solidFill>
                <a:effectLst/>
                <a:latin typeface="Söhne"/>
              </a:rPr>
              <a:t>Response configuration in chatbots involves the process of designing and managing how the chatbot generates and presents responses to user inputs. This includes determining what the chatbot says, how it says it, and when it says it. Effective response configuration is crucial for creating a chatbot that provides valuable and engaging interactions with users. Here are some key aspects of response configuration in chatbots:</a:t>
            </a:r>
            <a:endParaRPr lang="en-IN" sz="2400" dirty="0"/>
          </a:p>
        </p:txBody>
      </p:sp>
      <p:sp>
        <p:nvSpPr>
          <p:cNvPr id="4" name="TextBox 3">
            <a:extLst>
              <a:ext uri="{FF2B5EF4-FFF2-40B4-BE49-F238E27FC236}">
                <a16:creationId xmlns:a16="http://schemas.microsoft.com/office/drawing/2014/main" id="{D0E89280-EE2E-55D6-9185-56833C9A648F}"/>
              </a:ext>
            </a:extLst>
          </p:cNvPr>
          <p:cNvSpPr txBox="1"/>
          <p:nvPr/>
        </p:nvSpPr>
        <p:spPr>
          <a:xfrm>
            <a:off x="1197868" y="4077072"/>
            <a:ext cx="9649072" cy="2215991"/>
          </a:xfrm>
          <a:prstGeom prst="rect">
            <a:avLst/>
          </a:prstGeom>
          <a:noFill/>
        </p:spPr>
        <p:txBody>
          <a:bodyPr wrap="square" rtlCol="0">
            <a:spAutoFit/>
          </a:bodyPr>
          <a:lstStyle/>
          <a:p>
            <a:pPr algn="l"/>
            <a:r>
              <a:rPr lang="en-US" b="1" i="0" u="sng" dirty="0">
                <a:solidFill>
                  <a:schemeClr val="tx1"/>
                </a:solidFill>
                <a:effectLst/>
                <a:latin typeface="+mj-lt"/>
              </a:rPr>
              <a:t>Intents:</a:t>
            </a:r>
            <a:endParaRPr lang="en-US" u="sng" dirty="0">
              <a:latin typeface="+mj-lt"/>
            </a:endParaRPr>
          </a:p>
          <a:p>
            <a:r>
              <a:rPr lang="en-US" sz="2000" b="0" i="0" dirty="0">
                <a:solidFill>
                  <a:schemeClr val="tx1"/>
                </a:solidFill>
                <a:effectLst/>
                <a:latin typeface="+mj-lt"/>
              </a:rPr>
              <a:t>                Intents are the building blocks of understanding user input. By defining a range of intents, we enable the chatbot to recognize the user's purpose or query. For example, intents can be created </a:t>
            </a:r>
            <a:r>
              <a:rPr lang="en-US" b="0" i="0" dirty="0">
                <a:solidFill>
                  <a:schemeClr val="tx1"/>
                </a:solidFill>
                <a:effectLst/>
                <a:latin typeface="+mj-lt"/>
              </a:rPr>
              <a:t>for</a:t>
            </a:r>
            <a:r>
              <a:rPr lang="en-US" sz="2000" b="0" i="0" dirty="0">
                <a:solidFill>
                  <a:schemeClr val="tx1"/>
                </a:solidFill>
                <a:effectLst/>
                <a:latin typeface="+mj-lt"/>
              </a:rPr>
              <a:t> common user actions such as "place an order," "ask a," or "request assistance." Watson Assistant's natural language processing </a:t>
            </a:r>
            <a:r>
              <a:rPr lang="en-US" sz="2000" dirty="0">
                <a:latin typeface="+mj-lt"/>
              </a:rPr>
              <a:t>question</a:t>
            </a:r>
            <a:r>
              <a:rPr lang="en-US" sz="2000" b="0" i="0" dirty="0">
                <a:solidFill>
                  <a:schemeClr val="tx1"/>
                </a:solidFill>
                <a:effectLst/>
                <a:latin typeface="+mj-lt"/>
              </a:rPr>
              <a:t> capabilities can be trained to accurately detect these intents, ensuring that the chatbot understands what the user wants</a:t>
            </a:r>
            <a:endParaRPr lang="en-IN" sz="2000" dirty="0"/>
          </a:p>
        </p:txBody>
      </p:sp>
    </p:spTree>
    <p:extLst>
      <p:ext uri="{BB962C8B-B14F-4D97-AF65-F5344CB8AC3E}">
        <p14:creationId xmlns:p14="http://schemas.microsoft.com/office/powerpoint/2010/main" val="186606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7B8BE-0237-95D5-1FCB-C93D2B333A1E}"/>
              </a:ext>
            </a:extLst>
          </p:cNvPr>
          <p:cNvSpPr txBox="1"/>
          <p:nvPr/>
        </p:nvSpPr>
        <p:spPr>
          <a:xfrm>
            <a:off x="1413892" y="2348880"/>
            <a:ext cx="9217024" cy="3970318"/>
          </a:xfrm>
          <a:prstGeom prst="rect">
            <a:avLst/>
          </a:prstGeom>
          <a:noFill/>
        </p:spPr>
        <p:txBody>
          <a:bodyPr wrap="square" rtlCol="0">
            <a:spAutoFit/>
          </a:bodyPr>
          <a:lstStyle/>
          <a:p>
            <a:pPr algn="l"/>
            <a:r>
              <a:rPr lang="en-US" b="1" i="0" u="sng" dirty="0">
                <a:solidFill>
                  <a:schemeClr val="tx1"/>
                </a:solidFill>
                <a:effectLst/>
                <a:latin typeface="+mj-lt"/>
              </a:rPr>
              <a:t>Entities:</a:t>
            </a:r>
            <a:endParaRPr lang="en-US" u="sng" dirty="0">
              <a:latin typeface="+mj-lt"/>
            </a:endParaRPr>
          </a:p>
          <a:p>
            <a:pPr marL="0" indent="0" algn="r">
              <a:buNone/>
            </a:pPr>
            <a:r>
              <a:rPr lang="en-US" sz="2400" b="0" i="0" dirty="0">
                <a:solidFill>
                  <a:schemeClr val="tx1"/>
                </a:solidFill>
                <a:effectLst/>
                <a:latin typeface="+mj-lt"/>
              </a:rPr>
              <a:t>                Entities are crucial for extracting specific details from user input. They help the chatbot identify key pieces of </a:t>
            </a:r>
            <a:r>
              <a:rPr lang="en-US" sz="2400" b="0" i="0" dirty="0" err="1">
                <a:solidFill>
                  <a:schemeClr val="tx1"/>
                </a:solidFill>
                <a:effectLst/>
                <a:latin typeface="+mj-lt"/>
              </a:rPr>
              <a:t>informtion</a:t>
            </a:r>
            <a:r>
              <a:rPr lang="en-US" sz="2400" b="0" i="0" dirty="0">
                <a:solidFill>
                  <a:schemeClr val="tx1"/>
                </a:solidFill>
                <a:effectLst/>
                <a:latin typeface="+mj-lt"/>
              </a:rPr>
              <a:t> within a user's message, such as product names, dates, locations, or any other relevant data. For instance, when a user says, "I want to book a flight to New York on September 15th," entities can be used to extract "New York" as the destination and "September 15th" as the travel date. Watson Assistant's entity recognition can be fine-tuned to</a:t>
            </a:r>
            <a:r>
              <a:rPr lang="en-SG" sz="2400" b="0" i="0" dirty="0">
                <a:solidFill>
                  <a:schemeClr val="tx1"/>
                </a:solidFill>
                <a:effectLst/>
                <a:latin typeface="+mj-lt"/>
              </a:rPr>
              <a:t> ensure precision</a:t>
            </a:r>
            <a:endParaRPr lang="en-US" sz="2400" b="0" i="0" dirty="0">
              <a:solidFill>
                <a:schemeClr val="tx1"/>
              </a:solidFill>
              <a:effectLst/>
              <a:latin typeface="+mj-lt"/>
            </a:endParaRPr>
          </a:p>
          <a:p>
            <a:endParaRPr lang="en-IN" dirty="0"/>
          </a:p>
        </p:txBody>
      </p:sp>
    </p:spTree>
    <p:extLst>
      <p:ext uri="{BB962C8B-B14F-4D97-AF65-F5344CB8AC3E}">
        <p14:creationId xmlns:p14="http://schemas.microsoft.com/office/powerpoint/2010/main" val="73107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6924D-1B5D-15B2-FA7F-30C51310CA76}"/>
              </a:ext>
            </a:extLst>
          </p:cNvPr>
          <p:cNvSpPr txBox="1"/>
          <p:nvPr/>
        </p:nvSpPr>
        <p:spPr>
          <a:xfrm>
            <a:off x="1125860" y="404664"/>
            <a:ext cx="4176464" cy="461665"/>
          </a:xfrm>
          <a:prstGeom prst="rect">
            <a:avLst/>
          </a:prstGeom>
          <a:noFill/>
        </p:spPr>
        <p:txBody>
          <a:bodyPr wrap="square" rtlCol="0">
            <a:spAutoFit/>
          </a:bodyPr>
          <a:lstStyle/>
          <a:p>
            <a:r>
              <a:rPr lang="en-IN" sz="2400" dirty="0"/>
              <a:t>PLATFORM INTEGRATION</a:t>
            </a:r>
            <a:r>
              <a:rPr lang="en-IN" dirty="0"/>
              <a:t>:</a:t>
            </a:r>
          </a:p>
        </p:txBody>
      </p:sp>
      <p:sp>
        <p:nvSpPr>
          <p:cNvPr id="3" name="TextBox 2">
            <a:extLst>
              <a:ext uri="{FF2B5EF4-FFF2-40B4-BE49-F238E27FC236}">
                <a16:creationId xmlns:a16="http://schemas.microsoft.com/office/drawing/2014/main" id="{807CC927-B59B-9B43-4490-DD66594F1DDE}"/>
              </a:ext>
            </a:extLst>
          </p:cNvPr>
          <p:cNvSpPr txBox="1"/>
          <p:nvPr/>
        </p:nvSpPr>
        <p:spPr>
          <a:xfrm>
            <a:off x="2205980" y="1844824"/>
            <a:ext cx="8496944" cy="2308324"/>
          </a:xfrm>
          <a:prstGeom prst="rect">
            <a:avLst/>
          </a:prstGeom>
          <a:noFill/>
        </p:spPr>
        <p:txBody>
          <a:bodyPr wrap="square" rtlCol="0">
            <a:spAutoFit/>
          </a:bodyPr>
          <a:lstStyle/>
          <a:p>
            <a:r>
              <a:rPr lang="en-US" sz="2400" b="0" i="0" dirty="0">
                <a:solidFill>
                  <a:srgbClr val="374151"/>
                </a:solidFill>
                <a:effectLst/>
                <a:latin typeface="Söhne"/>
              </a:rPr>
              <a:t>Platform integration in chatbots refers to the process of connecting the chatbot to various external platforms, systems, or services to enhance its functionality and capabilities. This integration allows the chatbot to access, retrieve, or manipulate data and perform tasks that go beyond its built-in abilities. Platform integration is a critical aspect of chatbot development</a:t>
            </a:r>
            <a:endParaRPr lang="en-IN" sz="2400" dirty="0"/>
          </a:p>
        </p:txBody>
      </p:sp>
    </p:spTree>
    <p:extLst>
      <p:ext uri="{BB962C8B-B14F-4D97-AF65-F5344CB8AC3E}">
        <p14:creationId xmlns:p14="http://schemas.microsoft.com/office/powerpoint/2010/main" val="360449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03B163-2781-F950-7BC9-425AFF49B453}"/>
              </a:ext>
            </a:extLst>
          </p:cNvPr>
          <p:cNvSpPr txBox="1"/>
          <p:nvPr/>
        </p:nvSpPr>
        <p:spPr>
          <a:xfrm>
            <a:off x="1197868" y="764704"/>
            <a:ext cx="9433048"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Integrating the chatbot with Slack is particularly advantageous for businesses and teams. Slack is a popular communication and collaboration platform used in various professional settings.</a:t>
            </a:r>
            <a:endParaRPr lang="en-IN" sz="2400" dirty="0"/>
          </a:p>
        </p:txBody>
      </p:sp>
      <p:sp>
        <p:nvSpPr>
          <p:cNvPr id="5" name="TextBox 4">
            <a:extLst>
              <a:ext uri="{FF2B5EF4-FFF2-40B4-BE49-F238E27FC236}">
                <a16:creationId xmlns:a16="http://schemas.microsoft.com/office/drawing/2014/main" id="{4E6949FC-42A8-C10F-C1CE-1B151BDEE73A}"/>
              </a:ext>
            </a:extLst>
          </p:cNvPr>
          <p:cNvSpPr txBox="1"/>
          <p:nvPr/>
        </p:nvSpPr>
        <p:spPr>
          <a:xfrm>
            <a:off x="1269876" y="2492896"/>
            <a:ext cx="9361040" cy="1846659"/>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With the chatbot accessible within Slack channels or through direct messages, users can seamlessly obtain information, perform tasks, or receive notifications without leaving the platform they use for work.</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41817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97237-F3DD-29BB-54AB-34E8FFCB94C0}"/>
              </a:ext>
            </a:extLst>
          </p:cNvPr>
          <p:cNvSpPr txBox="1"/>
          <p:nvPr/>
        </p:nvSpPr>
        <p:spPr>
          <a:xfrm>
            <a:off x="981844" y="332656"/>
            <a:ext cx="5256584" cy="461665"/>
          </a:xfrm>
          <a:prstGeom prst="rect">
            <a:avLst/>
          </a:prstGeom>
          <a:noFill/>
        </p:spPr>
        <p:txBody>
          <a:bodyPr wrap="square" rtlCol="0">
            <a:spAutoFit/>
          </a:bodyPr>
          <a:lstStyle/>
          <a:p>
            <a:r>
              <a:rPr lang="en-IN" sz="2400" dirty="0"/>
              <a:t>USER EXPERIENCE:</a:t>
            </a:r>
          </a:p>
        </p:txBody>
      </p:sp>
      <p:sp>
        <p:nvSpPr>
          <p:cNvPr id="3" name="TextBox 2">
            <a:extLst>
              <a:ext uri="{FF2B5EF4-FFF2-40B4-BE49-F238E27FC236}">
                <a16:creationId xmlns:a16="http://schemas.microsoft.com/office/drawing/2014/main" id="{89AC4791-1DA2-DF40-FB3D-12B71E48C3EF}"/>
              </a:ext>
            </a:extLst>
          </p:cNvPr>
          <p:cNvSpPr txBox="1"/>
          <p:nvPr/>
        </p:nvSpPr>
        <p:spPr>
          <a:xfrm>
            <a:off x="1485900" y="1484784"/>
            <a:ext cx="9505056" cy="1846659"/>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solidFill>
                  <a:schemeClr val="tx1"/>
                </a:solidFill>
              </a:rPr>
              <a:t>T</a:t>
            </a:r>
            <a:r>
              <a:rPr lang="en-US" sz="2400" b="0" i="0" dirty="0">
                <a:solidFill>
                  <a:schemeClr val="tx1"/>
                </a:solidFill>
                <a:effectLst/>
              </a:rPr>
              <a:t>he chatbot should greet users warmly and introduce itself, setting a welcoming tone for the interaction. Clear and concise prompts should guide users on how to interact with the chatbot effectively.</a:t>
            </a:r>
          </a:p>
          <a:p>
            <a:pPr marL="285750" indent="-285750">
              <a:buFont typeface="Wingdings" panose="05000000000000000000" pitchFamily="2" charset="2"/>
              <a:buChar char="ü"/>
            </a:pPr>
            <a:endParaRPr lang="en-IN" dirty="0"/>
          </a:p>
        </p:txBody>
      </p:sp>
      <p:sp>
        <p:nvSpPr>
          <p:cNvPr id="5" name="TextBox 4">
            <a:extLst>
              <a:ext uri="{FF2B5EF4-FFF2-40B4-BE49-F238E27FC236}">
                <a16:creationId xmlns:a16="http://schemas.microsoft.com/office/drawing/2014/main" id="{2A745843-B814-6378-342D-72719D3FFCDA}"/>
              </a:ext>
            </a:extLst>
          </p:cNvPr>
          <p:cNvSpPr txBox="1"/>
          <p:nvPr/>
        </p:nvSpPr>
        <p:spPr>
          <a:xfrm>
            <a:off x="1629916" y="3933056"/>
            <a:ext cx="9361040" cy="2585323"/>
          </a:xfrm>
          <a:prstGeom prst="rect">
            <a:avLst/>
          </a:prstGeom>
          <a:noFill/>
        </p:spPr>
        <p:txBody>
          <a:bodyPr wrap="square" rtlCol="0">
            <a:spAutoFit/>
          </a:bodyPr>
          <a:lstStyle/>
          <a:p>
            <a:pPr marL="285750" indent="-285750">
              <a:buFont typeface="Wingdings" panose="05000000000000000000" pitchFamily="2" charset="2"/>
              <a:buChar char="ü"/>
            </a:pPr>
            <a:r>
              <a:rPr lang="en-US" sz="2400" b="0" i="0" dirty="0">
                <a:solidFill>
                  <a:schemeClr val="tx1"/>
                </a:solidFill>
                <a:effectLst/>
              </a:rPr>
              <a:t>When users ask questions or provide input, the chatbot's responses should be informative and easy to understand. Watson's natural language processing and generation capabilities can help in crafting responses that are not only accurate but also human-like, enhancing the overall user experience.</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61614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D503E-8B30-2839-A3FA-0A065F452D0D}"/>
              </a:ext>
            </a:extLst>
          </p:cNvPr>
          <p:cNvSpPr txBox="1"/>
          <p:nvPr/>
        </p:nvSpPr>
        <p:spPr>
          <a:xfrm>
            <a:off x="2205980" y="2348880"/>
            <a:ext cx="6912768" cy="707886"/>
          </a:xfrm>
          <a:prstGeom prst="rect">
            <a:avLst/>
          </a:prstGeom>
          <a:noFill/>
        </p:spPr>
        <p:txBody>
          <a:bodyPr wrap="square" rtlCol="0">
            <a:spAutoFit/>
          </a:bodyPr>
          <a:lstStyle/>
          <a:p>
            <a:r>
              <a:rPr lang="en-IN" sz="4000" dirty="0"/>
              <a:t>        THANKING YOU</a:t>
            </a:r>
          </a:p>
        </p:txBody>
      </p:sp>
    </p:spTree>
    <p:extLst>
      <p:ext uri="{BB962C8B-B14F-4D97-AF65-F5344CB8AC3E}">
        <p14:creationId xmlns:p14="http://schemas.microsoft.com/office/powerpoint/2010/main" val="210108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 dirty="0"/>
              <a:t>CHABOT WITH WATSON</a:t>
            </a:r>
            <a:endParaRPr lang="en-US" b="1" dirty="0"/>
          </a:p>
        </p:txBody>
      </p:sp>
      <p:pic>
        <p:nvPicPr>
          <p:cNvPr id="1026" name="Picture 2" descr="IBM is Using its Artificial Intelligence Engine, Watson, to Make Efficient  Media Decisions Based on Data and AI. - IBM Nordic Blog">
            <a:extLst>
              <a:ext uri="{FF2B5EF4-FFF2-40B4-BE49-F238E27FC236}">
                <a16:creationId xmlns:a16="http://schemas.microsoft.com/office/drawing/2014/main" id="{E9159D64-0726-D5BB-2596-6F15B4AEAA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5980" y="2132856"/>
            <a:ext cx="8280920"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6B2573-0C8A-F9C4-796F-320BE2499C7C}"/>
              </a:ext>
            </a:extLst>
          </p:cNvPr>
          <p:cNvSpPr txBox="1"/>
          <p:nvPr/>
        </p:nvSpPr>
        <p:spPr>
          <a:xfrm>
            <a:off x="1411106" y="116632"/>
            <a:ext cx="3401933" cy="461665"/>
          </a:xfrm>
          <a:prstGeom prst="rect">
            <a:avLst/>
          </a:prstGeom>
          <a:noFill/>
        </p:spPr>
        <p:txBody>
          <a:bodyPr wrap="square" rtlCol="0">
            <a:spAutoFit/>
          </a:bodyPr>
          <a:lstStyle/>
          <a:p>
            <a:r>
              <a:rPr lang="en" dirty="0"/>
              <a:t>   </a:t>
            </a:r>
            <a:r>
              <a:rPr lang="en" sz="2400" dirty="0"/>
              <a:t>ABSTRACT:</a:t>
            </a:r>
            <a:endParaRPr lang="en-IN" sz="2400" dirty="0"/>
          </a:p>
        </p:txBody>
      </p:sp>
      <p:sp>
        <p:nvSpPr>
          <p:cNvPr id="8" name="TextBox 7">
            <a:extLst>
              <a:ext uri="{FF2B5EF4-FFF2-40B4-BE49-F238E27FC236}">
                <a16:creationId xmlns:a16="http://schemas.microsoft.com/office/drawing/2014/main" id="{6F91B424-E7DC-4996-CD4E-015BEBC2B4B9}"/>
              </a:ext>
            </a:extLst>
          </p:cNvPr>
          <p:cNvSpPr txBox="1"/>
          <p:nvPr/>
        </p:nvSpPr>
        <p:spPr>
          <a:xfrm>
            <a:off x="1413892" y="1052736"/>
            <a:ext cx="10297144" cy="6370975"/>
          </a:xfrm>
          <a:prstGeom prst="rect">
            <a:avLst/>
          </a:prstGeom>
          <a:noFill/>
        </p:spPr>
        <p:txBody>
          <a:bodyPr wrap="square" rtlCol="0">
            <a:spAutoFit/>
          </a:bodyPr>
          <a:lstStyle/>
          <a:p>
            <a:pPr marL="342900" indent="-342900">
              <a:spcAft>
                <a:spcPts val="1200"/>
              </a:spcAft>
              <a:buFont typeface="+mj-lt"/>
              <a:buAutoNum type="arabicPeriod"/>
            </a:pPr>
            <a:r>
              <a:rPr lang="en-US" sz="2000" dirty="0" err="1"/>
              <a:t>ChatBot</a:t>
            </a:r>
            <a:r>
              <a:rPr lang="en-US" sz="2000" dirty="0"/>
              <a:t> can be described as software that can chat with people using artificial intelligence. These software are used to perform tasks such as quickly responding to users, informing them, helping to purchase products and providing better service to customers. </a:t>
            </a:r>
          </a:p>
          <a:p>
            <a:pPr marL="342900" indent="-342900">
              <a:spcAft>
                <a:spcPts val="1200"/>
              </a:spcAft>
              <a:buFont typeface="+mj-lt"/>
              <a:buAutoNum type="arabicPeriod"/>
            </a:pPr>
            <a:endParaRPr lang="en-US" sz="2000" dirty="0"/>
          </a:p>
          <a:p>
            <a:pPr marL="342900" indent="-342900">
              <a:spcAft>
                <a:spcPts val="1200"/>
              </a:spcAft>
              <a:buFont typeface="+mj-lt"/>
              <a:buAutoNum type="arabicPeriod"/>
            </a:pPr>
            <a:r>
              <a:rPr lang="en-US" sz="2000" dirty="0"/>
              <a:t>In this paper, we present the general working principle and the basic concepts of artificial intelligence based chatbots and related concepts as well as their applications</a:t>
            </a:r>
          </a:p>
          <a:p>
            <a:pPr marL="342900" indent="-342900">
              <a:spcAft>
                <a:spcPts val="1200"/>
              </a:spcAft>
              <a:buFont typeface="+mj-lt"/>
              <a:buAutoNum type="arabicPeriod"/>
            </a:pPr>
            <a:endParaRPr lang="en-US" sz="2000" dirty="0"/>
          </a:p>
          <a:p>
            <a:pPr marL="342900" indent="-342900">
              <a:spcAft>
                <a:spcPts val="1200"/>
              </a:spcAft>
              <a:buFont typeface="+mj-lt"/>
              <a:buAutoNum type="arabicPeriod"/>
            </a:pPr>
            <a:r>
              <a:rPr lang="en-IN" sz="2000" dirty="0"/>
              <a:t>We want to create a Chatbot by using the Watson assistant</a:t>
            </a:r>
          </a:p>
          <a:p>
            <a:pPr marL="342900" indent="-342900">
              <a:spcAft>
                <a:spcPts val="1200"/>
              </a:spcAft>
              <a:buFont typeface="+mj-lt"/>
              <a:buAutoNum type="arabicPeriod"/>
            </a:pPr>
            <a:endParaRPr lang="en-IN" sz="2000" dirty="0"/>
          </a:p>
          <a:p>
            <a:pPr marL="342900" indent="-342900">
              <a:spcAft>
                <a:spcPts val="1200"/>
              </a:spcAft>
              <a:buFont typeface="+mj-lt"/>
              <a:buAutoNum type="arabicPeriod"/>
            </a:pPr>
            <a:r>
              <a:rPr lang="en-US" sz="2000" dirty="0"/>
              <a:t>Chatbot to assist users on popular messaging platforms like Facebook Messenger and Slack</a:t>
            </a:r>
          </a:p>
          <a:p>
            <a:pPr marL="342900" indent="-342900">
              <a:spcAft>
                <a:spcPts val="1200"/>
              </a:spcAft>
              <a:buFont typeface="+mj-lt"/>
              <a:buAutoNum type="arabicPeriod"/>
            </a:pPr>
            <a:endParaRPr lang="en-US" sz="2000" dirty="0"/>
          </a:p>
          <a:p>
            <a:pPr marL="342900" indent="-342900">
              <a:spcAft>
                <a:spcPts val="1200"/>
              </a:spcAft>
              <a:buFont typeface="+mj-lt"/>
              <a:buAutoNum type="arabicPeriod"/>
            </a:pPr>
            <a:r>
              <a:rPr lang="en-IN" sz="2000" dirty="0"/>
              <a:t>Let’s we see about how to create chatbot using Watson under the slides</a:t>
            </a:r>
          </a:p>
          <a:p>
            <a:pPr marL="342900" indent="-342900">
              <a:spcAft>
                <a:spcPts val="1200"/>
              </a:spcAft>
              <a:buFont typeface="+mj-lt"/>
              <a:buAutoNum type="arabicPeriod"/>
            </a:pPr>
            <a:endParaRPr lang="en-US" dirty="0"/>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4F7EEC-7EDD-54C8-A4C2-1F5253531E73}"/>
              </a:ext>
            </a:extLst>
          </p:cNvPr>
          <p:cNvSpPr txBox="1"/>
          <p:nvPr/>
        </p:nvSpPr>
        <p:spPr>
          <a:xfrm>
            <a:off x="2349995" y="2924944"/>
            <a:ext cx="7488833" cy="584775"/>
          </a:xfrm>
          <a:prstGeom prst="rect">
            <a:avLst/>
          </a:prstGeom>
          <a:noFill/>
        </p:spPr>
        <p:txBody>
          <a:bodyPr wrap="square" rtlCol="0">
            <a:spAutoFit/>
          </a:bodyPr>
          <a:lstStyle/>
          <a:p>
            <a:r>
              <a:rPr lang="en-IN" sz="3200" dirty="0"/>
              <a:t>             DESIGN THINKING</a:t>
            </a:r>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BDECAE-D81A-B184-A9B5-37036A51D601}"/>
              </a:ext>
            </a:extLst>
          </p:cNvPr>
          <p:cNvSpPr txBox="1"/>
          <p:nvPr/>
        </p:nvSpPr>
        <p:spPr>
          <a:xfrm>
            <a:off x="4798268" y="404664"/>
            <a:ext cx="2880320" cy="461665"/>
          </a:xfrm>
          <a:prstGeom prst="rect">
            <a:avLst/>
          </a:prstGeom>
          <a:noFill/>
        </p:spPr>
        <p:txBody>
          <a:bodyPr wrap="square" rtlCol="0">
            <a:spAutoFit/>
          </a:bodyPr>
          <a:lstStyle/>
          <a:p>
            <a:r>
              <a:rPr lang="en-IN" sz="2400" dirty="0"/>
              <a:t>DESIGN THINKING</a:t>
            </a:r>
          </a:p>
        </p:txBody>
      </p:sp>
      <p:sp>
        <p:nvSpPr>
          <p:cNvPr id="9" name="TextBox 8">
            <a:extLst>
              <a:ext uri="{FF2B5EF4-FFF2-40B4-BE49-F238E27FC236}">
                <a16:creationId xmlns:a16="http://schemas.microsoft.com/office/drawing/2014/main" id="{A11A0C81-7B70-F2BE-2964-C430823B9266}"/>
              </a:ext>
            </a:extLst>
          </p:cNvPr>
          <p:cNvSpPr txBox="1"/>
          <p:nvPr/>
        </p:nvSpPr>
        <p:spPr>
          <a:xfrm>
            <a:off x="2061964" y="1268760"/>
            <a:ext cx="9289032" cy="2548326"/>
          </a:xfrm>
          <a:prstGeom prst="rect">
            <a:avLst/>
          </a:prstGeom>
          <a:noFill/>
        </p:spPr>
        <p:txBody>
          <a:bodyPr wrap="square" rtlCol="0">
            <a:spAutoFit/>
          </a:bodyPr>
          <a:lstStyle/>
          <a:p>
            <a:pPr>
              <a:lnSpc>
                <a:spcPct val="150000"/>
              </a:lnSpc>
              <a:buClr>
                <a:srgbClr val="CC3300"/>
              </a:buClr>
              <a:buFont typeface="Wingdings" panose="05000000000000000000" pitchFamily="2" charset="2"/>
              <a:buChar char="ü"/>
            </a:pPr>
            <a:r>
              <a:rPr lang="en-US">
                <a:latin typeface="Bell MT" panose="02020503060305020303" pitchFamily="18" charset="0"/>
              </a:rPr>
              <a:t>Persona Design.</a:t>
            </a:r>
          </a:p>
          <a:p>
            <a:pPr>
              <a:lnSpc>
                <a:spcPct val="150000"/>
              </a:lnSpc>
              <a:buClr>
                <a:srgbClr val="CC3300"/>
              </a:buClr>
              <a:buFont typeface="Wingdings" panose="05000000000000000000" pitchFamily="2" charset="2"/>
              <a:buChar char="ü"/>
            </a:pPr>
            <a:r>
              <a:rPr lang="en-US">
                <a:latin typeface="Bell MT" panose="02020503060305020303" pitchFamily="18" charset="0"/>
              </a:rPr>
              <a:t> User Scenarios.</a:t>
            </a:r>
          </a:p>
          <a:p>
            <a:pPr>
              <a:lnSpc>
                <a:spcPct val="150000"/>
              </a:lnSpc>
              <a:buClr>
                <a:srgbClr val="CC3300"/>
              </a:buClr>
              <a:buFont typeface="Wingdings" panose="05000000000000000000" pitchFamily="2" charset="2"/>
              <a:buChar char="ü"/>
            </a:pPr>
            <a:r>
              <a:rPr lang="en-US">
                <a:latin typeface="Bell MT" panose="02020503060305020303" pitchFamily="18" charset="0"/>
              </a:rPr>
              <a:t> Conversation Flow.</a:t>
            </a:r>
          </a:p>
          <a:p>
            <a:pPr>
              <a:lnSpc>
                <a:spcPct val="150000"/>
              </a:lnSpc>
              <a:buClr>
                <a:srgbClr val="CC3300"/>
              </a:buClr>
              <a:buFont typeface="Wingdings" panose="05000000000000000000" pitchFamily="2" charset="2"/>
              <a:buChar char="ü"/>
            </a:pPr>
            <a:r>
              <a:rPr lang="en-US">
                <a:latin typeface="Bell MT" panose="02020503060305020303" pitchFamily="18" charset="0"/>
              </a:rPr>
              <a:t> Response Configuration.</a:t>
            </a:r>
          </a:p>
          <a:p>
            <a:pPr>
              <a:lnSpc>
                <a:spcPct val="150000"/>
              </a:lnSpc>
              <a:buClr>
                <a:srgbClr val="CC3300"/>
              </a:buClr>
              <a:buFont typeface="Wingdings" panose="05000000000000000000" pitchFamily="2" charset="2"/>
              <a:buChar char="ü"/>
            </a:pPr>
            <a:r>
              <a:rPr lang="en-US">
                <a:latin typeface="Bell MT" panose="02020503060305020303" pitchFamily="18" charset="0"/>
              </a:rPr>
              <a:t> Platform Integration.</a:t>
            </a:r>
          </a:p>
          <a:p>
            <a:pPr>
              <a:lnSpc>
                <a:spcPct val="150000"/>
              </a:lnSpc>
              <a:buClr>
                <a:srgbClr val="CC3300"/>
              </a:buClr>
              <a:buFont typeface="Wingdings" panose="05000000000000000000" pitchFamily="2" charset="2"/>
              <a:buChar char="ü"/>
            </a:pPr>
            <a:r>
              <a:rPr lang="en-US">
                <a:latin typeface="Bell MT" panose="02020503060305020303" pitchFamily="18" charset="0"/>
              </a:rPr>
              <a:t> User Experience.</a:t>
            </a:r>
            <a:endParaRPr lang="en-US" dirty="0">
              <a:latin typeface="Bell MT" panose="02020503060305020303" pitchFamily="18" charset="0"/>
            </a:endParaRPr>
          </a:p>
        </p:txBody>
      </p:sp>
    </p:spTree>
    <p:extLst>
      <p:ext uri="{BB962C8B-B14F-4D97-AF65-F5344CB8AC3E}">
        <p14:creationId xmlns:p14="http://schemas.microsoft.com/office/powerpoint/2010/main" val="23491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48687-0E05-9B1F-96CD-C1A32ED278E1}"/>
              </a:ext>
            </a:extLst>
          </p:cNvPr>
          <p:cNvSpPr txBox="1"/>
          <p:nvPr/>
        </p:nvSpPr>
        <p:spPr>
          <a:xfrm>
            <a:off x="1269876" y="188640"/>
            <a:ext cx="3744416" cy="369332"/>
          </a:xfrm>
          <a:prstGeom prst="rect">
            <a:avLst/>
          </a:prstGeom>
          <a:noFill/>
        </p:spPr>
        <p:txBody>
          <a:bodyPr wrap="square" rtlCol="0">
            <a:spAutoFit/>
          </a:bodyPr>
          <a:lstStyle/>
          <a:p>
            <a:r>
              <a:rPr lang="en-IN" dirty="0"/>
              <a:t>  PERSONA DESIGN:</a:t>
            </a:r>
          </a:p>
        </p:txBody>
      </p:sp>
      <p:sp>
        <p:nvSpPr>
          <p:cNvPr id="6" name="TextBox 5">
            <a:extLst>
              <a:ext uri="{FF2B5EF4-FFF2-40B4-BE49-F238E27FC236}">
                <a16:creationId xmlns:a16="http://schemas.microsoft.com/office/drawing/2014/main" id="{BE2DAF20-94C2-DD6E-FCD7-86E2A4F4CC7A}"/>
              </a:ext>
            </a:extLst>
          </p:cNvPr>
          <p:cNvSpPr txBox="1"/>
          <p:nvPr/>
        </p:nvSpPr>
        <p:spPr>
          <a:xfrm>
            <a:off x="945840" y="980728"/>
            <a:ext cx="10297144" cy="1846659"/>
          </a:xfrm>
          <a:prstGeom prst="rect">
            <a:avLst/>
          </a:prstGeom>
          <a:noFill/>
        </p:spPr>
        <p:txBody>
          <a:bodyPr wrap="square" rtlCol="0">
            <a:spAutoFit/>
          </a:bodyPr>
          <a:lstStyle/>
          <a:p>
            <a:pPr marL="342900" indent="-342900">
              <a:buFont typeface="Wingdings" panose="05000000000000000000" pitchFamily="2" charset="2"/>
              <a:buChar char="v"/>
            </a:pPr>
            <a:r>
              <a:rPr lang="en-IN" sz="1800" dirty="0">
                <a:solidFill>
                  <a:schemeClr val="dk1"/>
                </a:solidFill>
                <a:highlight>
                  <a:schemeClr val="lt1"/>
                </a:highlight>
                <a:latin typeface="Arial"/>
                <a:ea typeface="Arial"/>
                <a:cs typeface="Arial"/>
                <a:sym typeface="Arial"/>
              </a:rPr>
              <a:t> </a:t>
            </a:r>
            <a:r>
              <a:rPr lang="en-US" sz="2400" b="0" i="0" dirty="0">
                <a:solidFill>
                  <a:srgbClr val="374151"/>
                </a:solidFill>
                <a:effectLst/>
                <a:latin typeface="Söhne"/>
              </a:rPr>
              <a:t>Persona design in the context of chatbots involves creating a distinct and well-defined personality for the chatbot to enhance its interactions with users. This persona goes beyond the functional capabilities of the chatbot and focuses on the way it communicates and engages with users.</a:t>
            </a:r>
          </a:p>
          <a:p>
            <a:pPr marL="342900" indent="-342900">
              <a:buFont typeface="Wingdings" panose="05000000000000000000" pitchFamily="2" charset="2"/>
              <a:buChar char="v"/>
            </a:pPr>
            <a:endParaRPr lang="en-IN" dirty="0"/>
          </a:p>
        </p:txBody>
      </p:sp>
      <p:sp>
        <p:nvSpPr>
          <p:cNvPr id="7" name="TextBox 6">
            <a:extLst>
              <a:ext uri="{FF2B5EF4-FFF2-40B4-BE49-F238E27FC236}">
                <a16:creationId xmlns:a16="http://schemas.microsoft.com/office/drawing/2014/main" id="{1026FFE4-904F-B2E9-A6DF-A2F708157056}"/>
              </a:ext>
            </a:extLst>
          </p:cNvPr>
          <p:cNvSpPr txBox="1"/>
          <p:nvPr/>
        </p:nvSpPr>
        <p:spPr>
          <a:xfrm>
            <a:off x="1269876" y="3140968"/>
            <a:ext cx="10585176"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chatbot persona is like a friend and that embodies the tone, voice, and personality of your </a:t>
            </a:r>
            <a:r>
              <a:rPr lang="en-US" sz="2400" u="sng" dirty="0"/>
              <a:t>virtual </a:t>
            </a:r>
            <a:r>
              <a:rPr lang="en-US" sz="2400" u="sng" dirty="0" err="1"/>
              <a:t>assistant</a:t>
            </a:r>
            <a:r>
              <a:rPr lang="en-US" sz="2400" b="0" i="0" dirty="0" err="1">
                <a:solidFill>
                  <a:srgbClr val="374151"/>
                </a:solidFill>
                <a:effectLst/>
                <a:latin typeface="Söhne"/>
              </a:rPr>
              <a:t>Persona</a:t>
            </a:r>
            <a:r>
              <a:rPr lang="en-US" sz="2400" b="0" i="0" dirty="0">
                <a:solidFill>
                  <a:srgbClr val="374151"/>
                </a:solidFill>
                <a:effectLst/>
                <a:latin typeface="Söhne"/>
              </a:rPr>
              <a:t> design in the context</a:t>
            </a:r>
            <a:endParaRPr lang="en-US" sz="2400" dirty="0">
              <a:solidFill>
                <a:schemeClr val="dk1"/>
              </a:solidFill>
              <a:highlight>
                <a:schemeClr val="lt1"/>
              </a:highlight>
              <a:latin typeface="Arial"/>
              <a:ea typeface="Arial"/>
              <a:cs typeface="Arial"/>
              <a:sym typeface="Arial"/>
            </a:endParaRPr>
          </a:p>
          <a:p>
            <a:pPr marL="285750" indent="-285750">
              <a:buFont typeface="Wingdings" panose="05000000000000000000" pitchFamily="2" charset="2"/>
              <a:buChar char="v"/>
            </a:pPr>
            <a:endParaRPr lang="en-IN" dirty="0"/>
          </a:p>
        </p:txBody>
      </p:sp>
      <p:sp>
        <p:nvSpPr>
          <p:cNvPr id="9" name="TextBox 8">
            <a:extLst>
              <a:ext uri="{FF2B5EF4-FFF2-40B4-BE49-F238E27FC236}">
                <a16:creationId xmlns:a16="http://schemas.microsoft.com/office/drawing/2014/main" id="{888DD8AC-0959-7418-67CA-69068F2530C8}"/>
              </a:ext>
            </a:extLst>
          </p:cNvPr>
          <p:cNvSpPr txBox="1"/>
          <p:nvPr/>
        </p:nvSpPr>
        <p:spPr>
          <a:xfrm>
            <a:off x="1341884" y="4725144"/>
            <a:ext cx="10297144" cy="1477328"/>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A chatbot persona is like the soul of your chatbot, a carefully crafted character that embodies the tone, voice, and personality of your virtual assistant.</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22704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5F345-0772-4D7A-4257-049CB0A3FFA0}"/>
              </a:ext>
            </a:extLst>
          </p:cNvPr>
          <p:cNvSpPr txBox="1"/>
          <p:nvPr/>
        </p:nvSpPr>
        <p:spPr>
          <a:xfrm>
            <a:off x="693812" y="970584"/>
            <a:ext cx="5400600" cy="369332"/>
          </a:xfrm>
          <a:prstGeom prst="rect">
            <a:avLst/>
          </a:prstGeom>
          <a:noFill/>
        </p:spPr>
        <p:txBody>
          <a:bodyPr wrap="square" rtlCol="0">
            <a:spAutoFit/>
          </a:bodyPr>
          <a:lstStyle/>
          <a:p>
            <a:r>
              <a:rPr lang="en-IN" dirty="0"/>
              <a:t>  </a:t>
            </a:r>
            <a:r>
              <a:rPr lang="en-IN" b="1" dirty="0"/>
              <a:t>KEY COMONENTS OF CHATBOT PERSONA</a:t>
            </a:r>
            <a:r>
              <a:rPr lang="en-IN" dirty="0"/>
              <a:t>:</a:t>
            </a:r>
          </a:p>
        </p:txBody>
      </p:sp>
      <p:sp>
        <p:nvSpPr>
          <p:cNvPr id="6" name="TextBox 5">
            <a:extLst>
              <a:ext uri="{FF2B5EF4-FFF2-40B4-BE49-F238E27FC236}">
                <a16:creationId xmlns:a16="http://schemas.microsoft.com/office/drawing/2014/main" id="{06BE491B-51E1-18B5-3D2A-408782A63752}"/>
              </a:ext>
            </a:extLst>
          </p:cNvPr>
          <p:cNvSpPr txBox="1"/>
          <p:nvPr/>
        </p:nvSpPr>
        <p:spPr>
          <a:xfrm>
            <a:off x="1989956" y="1700808"/>
            <a:ext cx="6912768" cy="2031325"/>
          </a:xfrm>
          <a:prstGeom prst="rect">
            <a:avLst/>
          </a:prstGeom>
          <a:noFill/>
        </p:spPr>
        <p:txBody>
          <a:bodyPr wrap="square" rtlCol="0">
            <a:spAutoFit/>
          </a:bodyPr>
          <a:lstStyle/>
          <a:p>
            <a:pPr marL="285750" indent="-285750">
              <a:buFont typeface="Wingdings" panose="05000000000000000000" pitchFamily="2" charset="2"/>
              <a:buChar char="v"/>
            </a:pPr>
            <a:r>
              <a:rPr lang="en-IN" dirty="0"/>
              <a:t>Name and visual identity</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Language and tone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Background story and purpose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Behaviour and interactions pattern</a:t>
            </a:r>
          </a:p>
        </p:txBody>
      </p:sp>
    </p:spTree>
    <p:extLst>
      <p:ext uri="{BB962C8B-B14F-4D97-AF65-F5344CB8AC3E}">
        <p14:creationId xmlns:p14="http://schemas.microsoft.com/office/powerpoint/2010/main" val="287026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5CCD8D-6A80-5283-8741-5CA10232D406}"/>
              </a:ext>
            </a:extLst>
          </p:cNvPr>
          <p:cNvSpPr txBox="1"/>
          <p:nvPr/>
        </p:nvSpPr>
        <p:spPr>
          <a:xfrm>
            <a:off x="1053852" y="476672"/>
            <a:ext cx="4320480" cy="461665"/>
          </a:xfrm>
          <a:prstGeom prst="rect">
            <a:avLst/>
          </a:prstGeom>
          <a:noFill/>
        </p:spPr>
        <p:txBody>
          <a:bodyPr wrap="square" rtlCol="0">
            <a:spAutoFit/>
          </a:bodyPr>
          <a:lstStyle/>
          <a:p>
            <a:r>
              <a:rPr lang="en-IN" sz="2400" dirty="0"/>
              <a:t>USER SCENARIOS</a:t>
            </a:r>
          </a:p>
        </p:txBody>
      </p:sp>
      <p:sp>
        <p:nvSpPr>
          <p:cNvPr id="3" name="TextBox 2">
            <a:extLst>
              <a:ext uri="{FF2B5EF4-FFF2-40B4-BE49-F238E27FC236}">
                <a16:creationId xmlns:a16="http://schemas.microsoft.com/office/drawing/2014/main" id="{4F629FC7-1797-75BD-FE7D-22B1F1E5C763}"/>
              </a:ext>
            </a:extLst>
          </p:cNvPr>
          <p:cNvSpPr txBox="1"/>
          <p:nvPr/>
        </p:nvSpPr>
        <p:spPr>
          <a:xfrm>
            <a:off x="1917948" y="1700808"/>
            <a:ext cx="8784976" cy="1846659"/>
          </a:xfrm>
          <a:prstGeom prst="rect">
            <a:avLst/>
          </a:prstGeom>
          <a:noFill/>
        </p:spPr>
        <p:txBody>
          <a:bodyPr wrap="square" rtlCol="0">
            <a:spAutoFit/>
          </a:bodyPr>
          <a:lstStyle/>
          <a:p>
            <a:r>
              <a:rPr lang="en-IN" sz="2400" dirty="0"/>
              <a:t>1.</a:t>
            </a:r>
            <a:r>
              <a:rPr lang="en-US" sz="2400" dirty="0">
                <a:latin typeface="Roboto" panose="02000000000000000000" pitchFamily="2" charset="0"/>
                <a:ea typeface="Roboto" panose="02000000000000000000" pitchFamily="2" charset="0"/>
                <a:cs typeface="Roboto" panose="02000000000000000000" pitchFamily="2" charset="0"/>
              </a:rPr>
              <a:t> It use machine learning technology and natural language </a:t>
            </a:r>
            <a:r>
              <a:rPr lang="en-US" sz="2400" dirty="0" err="1">
                <a:latin typeface="Roboto" panose="02000000000000000000" pitchFamily="2" charset="0"/>
                <a:ea typeface="Roboto" panose="02000000000000000000" pitchFamily="2" charset="0"/>
                <a:cs typeface="Roboto" panose="02000000000000000000" pitchFamily="2" charset="0"/>
              </a:rPr>
              <a:t>pocessing</a:t>
            </a:r>
            <a:r>
              <a:rPr lang="en-US" sz="2400" dirty="0">
                <a:latin typeface="Roboto" panose="02000000000000000000" pitchFamily="2" charset="0"/>
                <a:ea typeface="Roboto" panose="02000000000000000000" pitchFamily="2" charset="0"/>
                <a:cs typeface="Roboto" panose="02000000000000000000" pitchFamily="2" charset="0"/>
              </a:rPr>
              <a:t>  to identify  common user  scenarios and FAQs that  the  chatbot  should  be  able to  address</a:t>
            </a:r>
          </a:p>
          <a:p>
            <a:pPr marL="285750" indent="-285750">
              <a:buFont typeface="Wingdings" panose="05000000000000000000" pitchFamily="2" charset="2"/>
              <a:buChar char="Ø"/>
            </a:pPr>
            <a:endParaRPr lang="en-US" sz="2400" dirty="0">
              <a:latin typeface="Roboto" panose="02000000000000000000" pitchFamily="2" charset="0"/>
              <a:ea typeface="Roboto" panose="02000000000000000000" pitchFamily="2" charset="0"/>
              <a:cs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4FA9AAB1-0F9C-95A5-E793-8269689806F2}"/>
              </a:ext>
            </a:extLst>
          </p:cNvPr>
          <p:cNvSpPr txBox="1"/>
          <p:nvPr/>
        </p:nvSpPr>
        <p:spPr>
          <a:xfrm>
            <a:off x="2205980" y="3717032"/>
            <a:ext cx="8496944" cy="1938992"/>
          </a:xfrm>
          <a:prstGeom prst="rect">
            <a:avLst/>
          </a:prstGeom>
          <a:noFill/>
        </p:spPr>
        <p:txBody>
          <a:bodyPr wrap="square" rtlCol="0">
            <a:spAutoFit/>
          </a:bodyPr>
          <a:lstStyle/>
          <a:p>
            <a:r>
              <a:rPr lang="en-IN" sz="2400" dirty="0"/>
              <a:t>2.</a:t>
            </a:r>
            <a:r>
              <a:rPr lang="en-US" sz="2400" b="0" i="0" dirty="0">
                <a:solidFill>
                  <a:srgbClr val="374151"/>
                </a:solidFill>
                <a:effectLst/>
                <a:latin typeface="Söhne"/>
              </a:rPr>
              <a:t> User scenarios in the context of a chatbot refer to specific situations or interactions that a user might encounter when using the chatbot. These scenarios help designers, developers, and stakeholders to understand how the chatbot will be utilized, the user's goals, and the expected flow of the conversation</a:t>
            </a:r>
            <a:endParaRPr lang="en-IN" sz="2400" dirty="0"/>
          </a:p>
        </p:txBody>
      </p:sp>
    </p:spTree>
    <p:extLst>
      <p:ext uri="{BB962C8B-B14F-4D97-AF65-F5344CB8AC3E}">
        <p14:creationId xmlns:p14="http://schemas.microsoft.com/office/powerpoint/2010/main" val="23872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ADF992-799C-D873-14A6-7EEAB22C4260}"/>
              </a:ext>
            </a:extLst>
          </p:cNvPr>
          <p:cNvSpPr txBox="1"/>
          <p:nvPr/>
        </p:nvSpPr>
        <p:spPr>
          <a:xfrm>
            <a:off x="981844" y="332656"/>
            <a:ext cx="4176464" cy="830997"/>
          </a:xfrm>
          <a:prstGeom prst="rect">
            <a:avLst/>
          </a:prstGeom>
          <a:noFill/>
        </p:spPr>
        <p:txBody>
          <a:bodyPr wrap="square" rtlCol="0">
            <a:spAutoFit/>
          </a:bodyPr>
          <a:lstStyle/>
          <a:p>
            <a:r>
              <a:rPr lang="en-IN" sz="2400" dirty="0">
                <a:latin typeface="Roboto" panose="02000000000000000000" pitchFamily="2" charset="0"/>
                <a:ea typeface="Roboto" panose="02000000000000000000" pitchFamily="2" charset="0"/>
                <a:cs typeface="Roboto" panose="02000000000000000000" pitchFamily="2" charset="0"/>
              </a:rPr>
              <a:t>USER  SCENARIOS ARE HOW DEFINED IN CHATBOTS:</a:t>
            </a:r>
            <a:endParaRPr lang="en-IN" sz="2400" dirty="0"/>
          </a:p>
        </p:txBody>
      </p:sp>
      <p:sp>
        <p:nvSpPr>
          <p:cNvPr id="4" name="Google Shape;118;p20">
            <a:extLst>
              <a:ext uri="{FF2B5EF4-FFF2-40B4-BE49-F238E27FC236}">
                <a16:creationId xmlns:a16="http://schemas.microsoft.com/office/drawing/2014/main" id="{2ECB785F-531B-D399-C760-C4BF808AC521}"/>
              </a:ext>
            </a:extLst>
          </p:cNvPr>
          <p:cNvSpPr txBox="1">
            <a:spLocks/>
          </p:cNvSpPr>
          <p:nvPr/>
        </p:nvSpPr>
        <p:spPr>
          <a:xfrm>
            <a:off x="1053852" y="1700808"/>
            <a:ext cx="9865096" cy="5157192"/>
          </a:xfrm>
          <a:prstGeom prst="rect">
            <a:avLst/>
          </a:prstGeom>
        </p:spPr>
        <p:txBody>
          <a:bodyPr spcFirstLastPara="1" wrap="square" lIns="91425" tIns="91425" rIns="91425" bIns="91425" anchor="t" anchorCtr="0">
            <a:normAutofit fontScale="850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spcBef>
                <a:spcPts val="0"/>
              </a:spcBef>
              <a:spcAft>
                <a:spcPts val="1200"/>
              </a:spcAft>
              <a:buFont typeface="Euphemia" pitchFamily="34" charset="0"/>
              <a:buNone/>
            </a:pPr>
            <a:r>
              <a:rPr lang="en-US" b="1" dirty="0">
                <a:latin typeface="Söhne"/>
              </a:rPr>
              <a:t>User Goals and Intentions:</a:t>
            </a:r>
          </a:p>
          <a:p>
            <a:pPr marL="285750" indent="-285750">
              <a:spcAft>
                <a:spcPts val="1200"/>
              </a:spcAft>
              <a:buFont typeface="Wingdings" panose="05000000000000000000" pitchFamily="2" charset="2"/>
              <a:buChar char="§"/>
            </a:pPr>
            <a:r>
              <a:rPr lang="en-US" dirty="0">
                <a:solidFill>
                  <a:srgbClr val="374151"/>
                </a:solidFill>
                <a:latin typeface="Söhne"/>
              </a:rPr>
              <a:t>Identify the primary goals and intentions of the users when interacting with the chatbot. What are they trying to achieve or inquire about? For example, booking a flight, finding a nearby restaurant, or getting technical support.</a:t>
            </a:r>
            <a:endParaRPr lang="en-US" b="1" dirty="0">
              <a:latin typeface="Söhne"/>
            </a:endParaRPr>
          </a:p>
          <a:p>
            <a:pPr marL="0" indent="0">
              <a:spcBef>
                <a:spcPts val="0"/>
              </a:spcBef>
              <a:spcAft>
                <a:spcPts val="1200"/>
              </a:spcAft>
              <a:buFont typeface="Euphemia" pitchFamily="34" charset="0"/>
              <a:buNone/>
            </a:pPr>
            <a:r>
              <a:rPr lang="en-US" b="1" dirty="0">
                <a:latin typeface="Söhne"/>
              </a:rPr>
              <a:t>Initiating a Conversation:</a:t>
            </a:r>
          </a:p>
          <a:p>
            <a:pPr marL="285750" indent="-285750">
              <a:spcAft>
                <a:spcPts val="1200"/>
              </a:spcAft>
              <a:buFont typeface="Wingdings" panose="05000000000000000000" pitchFamily="2" charset="2"/>
              <a:buChar char="§"/>
            </a:pPr>
            <a:r>
              <a:rPr lang="en-US" dirty="0">
                <a:solidFill>
                  <a:srgbClr val="374151"/>
                </a:solidFill>
                <a:latin typeface="Söhne"/>
              </a:rPr>
              <a:t>Define how a user initiates a conversation with the chatbot. This could be through a greeting, a specific question, a command, or a request for information.</a:t>
            </a:r>
          </a:p>
          <a:p>
            <a:pPr marL="0" indent="0">
              <a:spcAft>
                <a:spcPts val="1200"/>
              </a:spcAft>
              <a:buFont typeface="Euphemia" pitchFamily="34" charset="0"/>
              <a:buNone/>
            </a:pPr>
            <a:r>
              <a:rPr lang="en-US" b="1" dirty="0">
                <a:latin typeface="Söhne"/>
              </a:rPr>
              <a:t>User Input and Queries:</a:t>
            </a:r>
          </a:p>
          <a:p>
            <a:pPr marL="285750" indent="-285750">
              <a:spcAft>
                <a:spcPts val="1200"/>
              </a:spcAft>
              <a:buFont typeface="Wingdings" panose="05000000000000000000" pitchFamily="2" charset="2"/>
              <a:buChar char="§"/>
            </a:pPr>
            <a:r>
              <a:rPr lang="en-US" dirty="0">
                <a:solidFill>
                  <a:srgbClr val="374151"/>
                </a:solidFill>
                <a:latin typeface="Söhne"/>
              </a:rPr>
              <a:t>Outline various types of user inputs, queries, or questions that the chatbot should be able to handle. Consider different ways users might phrase the same request to ensure the chatbot is versatile and can understand variations.</a:t>
            </a:r>
            <a:endParaRPr lang="en-US" b="1" dirty="0">
              <a:latin typeface="Söhne"/>
            </a:endParaRPr>
          </a:p>
          <a:p>
            <a:pPr marL="285750" indent="-285750">
              <a:spcAft>
                <a:spcPts val="1200"/>
              </a:spcAft>
              <a:buFont typeface="Wingdings" panose="05000000000000000000" pitchFamily="2" charset="2"/>
              <a:buChar char="§"/>
            </a:pPr>
            <a:endParaRPr lang="en-US" dirty="0"/>
          </a:p>
        </p:txBody>
      </p:sp>
    </p:spTree>
    <p:extLst>
      <p:ext uri="{BB962C8B-B14F-4D97-AF65-F5344CB8AC3E}">
        <p14:creationId xmlns:p14="http://schemas.microsoft.com/office/powerpoint/2010/main" val="377294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50</TotalTime>
  <Words>1146</Words>
  <Application>Microsoft Office PowerPoint</Application>
  <PresentationFormat>Custom</PresentationFormat>
  <Paragraphs>74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Bell MT</vt:lpstr>
      <vt:lpstr>Euphemia</vt:lpstr>
      <vt:lpstr>Roboto</vt:lpstr>
      <vt:lpstr>Söhne</vt:lpstr>
      <vt:lpstr>Wingdings</vt:lpstr>
      <vt:lpstr>Math 16x9</vt:lpstr>
      <vt:lpstr>PROBLEM DEFINITION                AND DESIGN THINKING</vt:lpstr>
      <vt:lpstr>CHABOT WITH WATSON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                AND DESIGN THINKING</dc:title>
  <dc:creator>S.K. Ashik parvez</dc:creator>
  <cp:lastModifiedBy>S.K. Ashik parvez</cp:lastModifiedBy>
  <cp:revision>5</cp:revision>
  <dcterms:created xsi:type="dcterms:W3CDTF">2023-09-28T09:16:20Z</dcterms:created>
  <dcterms:modified xsi:type="dcterms:W3CDTF">2023-09-28T10:10:49Z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