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16"/>
  </p:notesMasterIdLst>
  <p:sldIdLst>
    <p:sldId id="356" r:id="rId5"/>
    <p:sldId id="351" r:id="rId6"/>
    <p:sldId id="257" r:id="rId7"/>
    <p:sldId id="354" r:id="rId8"/>
    <p:sldId id="284" r:id="rId9"/>
    <p:sldId id="357" r:id="rId10"/>
    <p:sldId id="358" r:id="rId11"/>
    <p:sldId id="359" r:id="rId12"/>
    <p:sldId id="360" r:id="rId13"/>
    <p:sldId id="361" r:id="rId14"/>
    <p:sldId id="34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5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8FEC42-5624-46AB-8F41-996526693C0B}" v="43" dt="2024-04-12T14:25:35.885"/>
  </p1510:revLst>
</p1510:revInfo>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34" autoAdjust="0"/>
  </p:normalViewPr>
  <p:slideViewPr>
    <p:cSldViewPr snapToGrid="0">
      <p:cViewPr varScale="1">
        <p:scale>
          <a:sx n="78" d="100"/>
          <a:sy n="78" d="100"/>
        </p:scale>
        <p:origin x="403" y="62"/>
      </p:cViewPr>
      <p:guideLst>
        <p:guide pos="3840"/>
        <p:guide orient="horz" pos="2568"/>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86365-1DE3-4206-8631-568DB8EFC2CA}" type="datetimeFigureOut">
              <a:rPr lang="en-US" smtClean="0"/>
              <a:t>6/15/2024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E557C-9E66-43F1-9F87-179A985BA47D}" type="slidenum">
              <a:rPr lang="en-US" smtClean="0"/>
              <a:t>‹#›</a:t>
            </a:fld>
            <a:endParaRPr lang="en-US" dirty="0"/>
          </a:p>
        </p:txBody>
      </p:sp>
    </p:spTree>
    <p:extLst>
      <p:ext uri="{BB962C8B-B14F-4D97-AF65-F5344CB8AC3E}">
        <p14:creationId xmlns:p14="http://schemas.microsoft.com/office/powerpoint/2010/main" val="1293213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a:xfrm>
            <a:off x="1097280" y="2343884"/>
            <a:ext cx="10058400" cy="376089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3432407088"/>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Vidow">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hasCustomPrompt="1"/>
          </p:nvPr>
        </p:nvSpPr>
        <p:spPr>
          <a:xfrm>
            <a:off x="1097280" y="2459736"/>
            <a:ext cx="9912096" cy="3760891"/>
          </a:xfrm>
          <a:solidFill>
            <a:schemeClr val="bg1"/>
          </a:solid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video</a:t>
            </a:r>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2664583233"/>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216333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216333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216333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1268337"/>
            <a:ext cx="10058400" cy="58758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1418890711"/>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097280" y="942870"/>
            <a:ext cx="4157296" cy="1292750"/>
          </a:xfrm>
          <a:prstGeom prst="rect">
            <a:avLst/>
          </a:prstGeom>
        </p:spPr>
        <p:txBody>
          <a:bodyPr vert="horz" lIns="91440" tIns="45720" rIns="91440" bIns="45720" rtlCol="0" anchor="ctr">
            <a:normAutofit/>
          </a:bodyPr>
          <a:lstStyle>
            <a:lvl1pPr>
              <a:defRPr cap="all" baseline="0"/>
            </a:lvl1pPr>
          </a:lstStyle>
          <a:p>
            <a:r>
              <a:rPr lang="en-US" noProof="0" dirty="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097280"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70171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6/15/2024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dirty="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dirty="0"/>
              <a:t>Quote Goes Here</a:t>
            </a:r>
          </a:p>
        </p:txBody>
      </p:sp>
    </p:spTree>
    <p:extLst>
      <p:ext uri="{BB962C8B-B14F-4D97-AF65-F5344CB8AC3E}">
        <p14:creationId xmlns:p14="http://schemas.microsoft.com/office/powerpoint/2010/main" val="418493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6/15/2024</a:t>
            </a:fld>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lnSpc>
                <a:spcPts val="2000"/>
              </a:lnSpc>
              <a:buClr>
                <a:schemeClr val="tx1"/>
              </a:buClr>
              <a:buFont typeface="+mj-lt"/>
              <a:buAutoNum type="arabicPeriod"/>
              <a:defRPr sz="1600">
                <a:solidFill>
                  <a:schemeClr val="tx1"/>
                </a:solidFill>
              </a:defRPr>
            </a:lvl1pPr>
            <a:lvl2pPr marL="544068" indent="-342900">
              <a:lnSpc>
                <a:spcPts val="2000"/>
              </a:lnSpc>
              <a:buClr>
                <a:schemeClr val="tx1"/>
              </a:buClr>
              <a:buFont typeface="+mj-lt"/>
              <a:buAutoNum type="arabicPeriod"/>
              <a:defRPr sz="1600">
                <a:solidFill>
                  <a:schemeClr val="tx1"/>
                </a:solidFill>
              </a:defRPr>
            </a:lvl2pPr>
            <a:lvl3pPr marL="612648" indent="-228600">
              <a:lnSpc>
                <a:spcPts val="2000"/>
              </a:lnSpc>
              <a:buClr>
                <a:schemeClr val="tx1"/>
              </a:buClr>
              <a:buFont typeface="+mj-lt"/>
              <a:buAutoNum type="arabicPeriod"/>
              <a:defRPr sz="1600">
                <a:solidFill>
                  <a:schemeClr val="tx1"/>
                </a:solidFill>
              </a:defRPr>
            </a:lvl3pPr>
            <a:lvl4pPr marL="795528" indent="-228600">
              <a:lnSpc>
                <a:spcPts val="2000"/>
              </a:lnSpc>
              <a:buClr>
                <a:schemeClr val="tx1"/>
              </a:buClr>
              <a:buFont typeface="+mj-lt"/>
              <a:buAutoNum type="arabicPeriod"/>
              <a:defRPr sz="1600">
                <a:solidFill>
                  <a:schemeClr val="tx1"/>
                </a:solidFill>
              </a:defRPr>
            </a:lvl4pPr>
            <a:lvl5pPr marL="978408" indent="-228600">
              <a:lnSpc>
                <a:spcPts val="2000"/>
              </a:lnSpc>
              <a:buClr>
                <a:schemeClr val="tx1"/>
              </a:buClr>
              <a:buFont typeface="+mj-lt"/>
              <a:buAutoNum type="arabicPeriod"/>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7918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1283833"/>
            <a:ext cx="5711810" cy="587584"/>
          </a:xfrm>
          <a:prstGeom prst="rect">
            <a:avLst/>
          </a:prstGeom>
        </p:spPr>
        <p:txBody>
          <a:bodyPr vert="horz" lIns="91440" tIns="45720" rIns="91440" bIns="45720" rtlCol="0" anchor="ctr">
            <a:normAutofit/>
          </a:bodyPr>
          <a:lstStyle/>
          <a:p>
            <a:r>
              <a:rPr lang="en-US" noProof="0" dirty="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2286000"/>
            <a:ext cx="5711810" cy="3630168"/>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30936"/>
            <a:ext cx="4589130" cy="5586984"/>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30936"/>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4046387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6/15/2024</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3" r:id="rId3"/>
    <p:sldLayoutId id="2147483688" r:id="rId4"/>
    <p:sldLayoutId id="2147483692" r:id="rId5"/>
    <p:sldLayoutId id="2147483691" r:id="rId6"/>
    <p:sldLayoutId id="2147483690" r:id="rId7"/>
    <p:sldLayoutId id="2147483689" r:id="rId8"/>
    <p:sldLayoutId id="2147483683" r:id="rId9"/>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028455" y="146747"/>
            <a:ext cx="5179534" cy="3566160"/>
          </a:xfrm>
        </p:spPr>
        <p:txBody>
          <a:bodyPr anchor="b">
            <a:normAutofit/>
          </a:bodyPr>
          <a:lstStyle/>
          <a:p>
            <a:r>
              <a:rPr lang="en-US" sz="6000" dirty="0"/>
              <a:t>SIGN LANGUAGE DETECTION</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916170" y="4654985"/>
            <a:ext cx="3737377" cy="1143000"/>
          </a:xfrm>
        </p:spPr>
        <p:txBody>
          <a:bodyPr>
            <a:normAutofit fontScale="70000" lnSpcReduction="20000"/>
          </a:bodyPr>
          <a:lstStyle/>
          <a:p>
            <a:pPr algn="ctr"/>
            <a:r>
              <a:rPr lang="en-US" sz="3400" dirty="0"/>
              <a:t>Praveen Kumar P</a:t>
            </a:r>
          </a:p>
          <a:p>
            <a:pPr algn="ctr"/>
            <a:r>
              <a:rPr lang="en-US" sz="3400" dirty="0"/>
              <a:t>613521104028</a:t>
            </a:r>
          </a:p>
          <a:p>
            <a:pPr algn="ctr"/>
            <a:r>
              <a:rPr lang="en-US" sz="1300" dirty="0"/>
              <a:t>NM id:47E0942E0CF6D5EBDF44D73899E5C95E</a:t>
            </a:r>
          </a:p>
        </p:txBody>
      </p:sp>
      <p:sp>
        <p:nvSpPr>
          <p:cNvPr id="2" name="Subtitle 4">
            <a:extLst>
              <a:ext uri="{FF2B5EF4-FFF2-40B4-BE49-F238E27FC236}">
                <a16:creationId xmlns:a16="http://schemas.microsoft.com/office/drawing/2014/main" id="{8B482D91-E2F1-E7FD-4453-CDF1FE51CF54}"/>
              </a:ext>
            </a:extLst>
          </p:cNvPr>
          <p:cNvSpPr txBox="1">
            <a:spLocks/>
          </p:cNvSpPr>
          <p:nvPr/>
        </p:nvSpPr>
        <p:spPr>
          <a:xfrm>
            <a:off x="1916170" y="4270299"/>
            <a:ext cx="3737377" cy="11430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US" sz="1600" cap="none" dirty="0"/>
              <a:t>Presented by</a:t>
            </a:r>
          </a:p>
        </p:txBody>
      </p:sp>
      <p:pic>
        <p:nvPicPr>
          <p:cNvPr id="1026" name="Picture 2" descr="What is Generative AI.?">
            <a:extLst>
              <a:ext uri="{FF2B5EF4-FFF2-40B4-BE49-F238E27FC236}">
                <a16:creationId xmlns:a16="http://schemas.microsoft.com/office/drawing/2014/main" id="{5C17E4ED-EED0-A41C-2D04-8C0AEB84AD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8" r="15913"/>
          <a:stretch/>
        </p:blipFill>
        <p:spPr bwMode="auto">
          <a:xfrm>
            <a:off x="7820641" y="637714"/>
            <a:ext cx="3737377" cy="5582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0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35000" y="451257"/>
            <a:ext cx="8646651" cy="1292750"/>
          </a:xfrm>
        </p:spPr>
        <p:txBody>
          <a:bodyPr/>
          <a:lstStyle/>
          <a:p>
            <a:r>
              <a:rPr lang="en-US" dirty="0"/>
              <a:t>CNN in our project</a:t>
            </a:r>
          </a:p>
        </p:txBody>
      </p:sp>
      <p:sp>
        <p:nvSpPr>
          <p:cNvPr id="2" name="AutoShape 2" descr="Sign Language Alphabet - ASL - LearnSigns">
            <a:extLst>
              <a:ext uri="{FF2B5EF4-FFF2-40B4-BE49-F238E27FC236}">
                <a16:creationId xmlns:a16="http://schemas.microsoft.com/office/drawing/2014/main" id="{0E6DCC1F-C5FE-8189-4A6F-C758591168E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16BC94CD-520A-D8EE-210A-AD9966407571}"/>
              </a:ext>
            </a:extLst>
          </p:cNvPr>
          <p:cNvPicPr>
            <a:picLocks noChangeAspect="1"/>
          </p:cNvPicPr>
          <p:nvPr/>
        </p:nvPicPr>
        <p:blipFill>
          <a:blip r:embed="rId2"/>
          <a:stretch>
            <a:fillRect/>
          </a:stretch>
        </p:blipFill>
        <p:spPr>
          <a:xfrm>
            <a:off x="1025619" y="1429374"/>
            <a:ext cx="962030" cy="1087683"/>
          </a:xfrm>
          <a:prstGeom prst="rect">
            <a:avLst/>
          </a:prstGeom>
        </p:spPr>
      </p:pic>
      <p:pic>
        <p:nvPicPr>
          <p:cNvPr id="4" name="Picture 3">
            <a:extLst>
              <a:ext uri="{FF2B5EF4-FFF2-40B4-BE49-F238E27FC236}">
                <a16:creationId xmlns:a16="http://schemas.microsoft.com/office/drawing/2014/main" id="{02DE217C-F97B-EF32-31D6-4D388DF0C010}"/>
              </a:ext>
            </a:extLst>
          </p:cNvPr>
          <p:cNvPicPr>
            <a:picLocks noChangeAspect="1"/>
          </p:cNvPicPr>
          <p:nvPr/>
        </p:nvPicPr>
        <p:blipFill>
          <a:blip r:embed="rId3"/>
          <a:stretch>
            <a:fillRect/>
          </a:stretch>
        </p:blipFill>
        <p:spPr>
          <a:xfrm>
            <a:off x="1025619" y="2769333"/>
            <a:ext cx="904810" cy="1624133"/>
          </a:xfrm>
          <a:prstGeom prst="rect">
            <a:avLst/>
          </a:prstGeom>
        </p:spPr>
      </p:pic>
      <p:pic>
        <p:nvPicPr>
          <p:cNvPr id="5" name="Picture 4">
            <a:extLst>
              <a:ext uri="{FF2B5EF4-FFF2-40B4-BE49-F238E27FC236}">
                <a16:creationId xmlns:a16="http://schemas.microsoft.com/office/drawing/2014/main" id="{454F451D-7B87-8608-363F-D360747507DB}"/>
              </a:ext>
            </a:extLst>
          </p:cNvPr>
          <p:cNvPicPr>
            <a:picLocks noChangeAspect="1"/>
          </p:cNvPicPr>
          <p:nvPr/>
        </p:nvPicPr>
        <p:blipFill>
          <a:blip r:embed="rId4"/>
          <a:stretch>
            <a:fillRect/>
          </a:stretch>
        </p:blipFill>
        <p:spPr>
          <a:xfrm>
            <a:off x="903282" y="4567313"/>
            <a:ext cx="1163475" cy="1292750"/>
          </a:xfrm>
          <a:prstGeom prst="rect">
            <a:avLst/>
          </a:prstGeom>
        </p:spPr>
      </p:pic>
      <p:sp>
        <p:nvSpPr>
          <p:cNvPr id="6" name="Rectangle: Rounded Corners 5">
            <a:extLst>
              <a:ext uri="{FF2B5EF4-FFF2-40B4-BE49-F238E27FC236}">
                <a16:creationId xmlns:a16="http://schemas.microsoft.com/office/drawing/2014/main" id="{9CEBDB1F-BF61-C888-59FE-3A3E179A0DD5}"/>
              </a:ext>
            </a:extLst>
          </p:cNvPr>
          <p:cNvSpPr/>
          <p:nvPr/>
        </p:nvSpPr>
        <p:spPr>
          <a:xfrm>
            <a:off x="3283974" y="1661652"/>
            <a:ext cx="1533832" cy="4041058"/>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Rounded Corners 6">
            <a:extLst>
              <a:ext uri="{FF2B5EF4-FFF2-40B4-BE49-F238E27FC236}">
                <a16:creationId xmlns:a16="http://schemas.microsoft.com/office/drawing/2014/main" id="{306A29E6-FBD2-5504-B3A1-F60B044655F1}"/>
              </a:ext>
            </a:extLst>
          </p:cNvPr>
          <p:cNvSpPr/>
          <p:nvPr/>
        </p:nvSpPr>
        <p:spPr>
          <a:xfrm>
            <a:off x="5404435" y="1678250"/>
            <a:ext cx="1533832" cy="4041058"/>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CFDF57E-940F-B27B-8610-DC0C8A3A8CAE}"/>
              </a:ext>
            </a:extLst>
          </p:cNvPr>
          <p:cNvSpPr/>
          <p:nvPr/>
        </p:nvSpPr>
        <p:spPr>
          <a:xfrm>
            <a:off x="7388568" y="1678250"/>
            <a:ext cx="1533832" cy="4041058"/>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23B01C32-4B22-A11D-7D7B-6F86BB558BE0}"/>
              </a:ext>
            </a:extLst>
          </p:cNvPr>
          <p:cNvSpPr/>
          <p:nvPr/>
        </p:nvSpPr>
        <p:spPr>
          <a:xfrm>
            <a:off x="9509029" y="2860872"/>
            <a:ext cx="1533832" cy="1532594"/>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5FD6C74-4A2D-30DC-04B8-FD12D9546043}"/>
              </a:ext>
            </a:extLst>
          </p:cNvPr>
          <p:cNvSpPr txBox="1"/>
          <p:nvPr/>
        </p:nvSpPr>
        <p:spPr>
          <a:xfrm>
            <a:off x="796413" y="5860063"/>
            <a:ext cx="1740310" cy="376692"/>
          </a:xfrm>
          <a:prstGeom prst="rect">
            <a:avLst/>
          </a:prstGeom>
          <a:noFill/>
        </p:spPr>
        <p:txBody>
          <a:bodyPr wrap="square" rtlCol="0">
            <a:spAutoFit/>
          </a:bodyPr>
          <a:lstStyle/>
          <a:p>
            <a:r>
              <a:rPr lang="en-US" dirty="0"/>
              <a:t>Input layer</a:t>
            </a:r>
            <a:endParaRPr lang="en-IN" dirty="0"/>
          </a:p>
        </p:txBody>
      </p:sp>
      <p:sp>
        <p:nvSpPr>
          <p:cNvPr id="12" name="TextBox 11">
            <a:extLst>
              <a:ext uri="{FF2B5EF4-FFF2-40B4-BE49-F238E27FC236}">
                <a16:creationId xmlns:a16="http://schemas.microsoft.com/office/drawing/2014/main" id="{9786966C-4539-6241-926E-53C5092F97F8}"/>
              </a:ext>
            </a:extLst>
          </p:cNvPr>
          <p:cNvSpPr txBox="1"/>
          <p:nvPr/>
        </p:nvSpPr>
        <p:spPr>
          <a:xfrm>
            <a:off x="3221277" y="5827500"/>
            <a:ext cx="1740310" cy="376692"/>
          </a:xfrm>
          <a:prstGeom prst="rect">
            <a:avLst/>
          </a:prstGeom>
          <a:noFill/>
        </p:spPr>
        <p:txBody>
          <a:bodyPr wrap="square" rtlCol="0">
            <a:spAutoFit/>
          </a:bodyPr>
          <a:lstStyle/>
          <a:p>
            <a:r>
              <a:rPr lang="en-US" dirty="0"/>
              <a:t>Convolutional</a:t>
            </a:r>
            <a:endParaRPr lang="en-IN" dirty="0"/>
          </a:p>
        </p:txBody>
      </p:sp>
      <p:sp>
        <p:nvSpPr>
          <p:cNvPr id="13" name="TextBox 12">
            <a:extLst>
              <a:ext uri="{FF2B5EF4-FFF2-40B4-BE49-F238E27FC236}">
                <a16:creationId xmlns:a16="http://schemas.microsoft.com/office/drawing/2014/main" id="{09155431-D043-B55A-E676-E0D95174F0D4}"/>
              </a:ext>
            </a:extLst>
          </p:cNvPr>
          <p:cNvSpPr txBox="1"/>
          <p:nvPr/>
        </p:nvSpPr>
        <p:spPr>
          <a:xfrm>
            <a:off x="5378245" y="5827500"/>
            <a:ext cx="1740310" cy="376692"/>
          </a:xfrm>
          <a:prstGeom prst="rect">
            <a:avLst/>
          </a:prstGeom>
          <a:noFill/>
        </p:spPr>
        <p:txBody>
          <a:bodyPr wrap="square" rtlCol="0">
            <a:spAutoFit/>
          </a:bodyPr>
          <a:lstStyle/>
          <a:p>
            <a:r>
              <a:rPr lang="en-US" dirty="0"/>
              <a:t>Max Pooling</a:t>
            </a:r>
            <a:endParaRPr lang="en-IN" dirty="0"/>
          </a:p>
        </p:txBody>
      </p:sp>
      <p:sp>
        <p:nvSpPr>
          <p:cNvPr id="14" name="TextBox 13">
            <a:extLst>
              <a:ext uri="{FF2B5EF4-FFF2-40B4-BE49-F238E27FC236}">
                <a16:creationId xmlns:a16="http://schemas.microsoft.com/office/drawing/2014/main" id="{BE550D1D-6233-F7D7-64B6-7C841BEAB5AE}"/>
              </a:ext>
            </a:extLst>
          </p:cNvPr>
          <p:cNvSpPr txBox="1"/>
          <p:nvPr/>
        </p:nvSpPr>
        <p:spPr>
          <a:xfrm>
            <a:off x="7634374" y="5827500"/>
            <a:ext cx="1740310" cy="376692"/>
          </a:xfrm>
          <a:prstGeom prst="rect">
            <a:avLst/>
          </a:prstGeom>
          <a:noFill/>
        </p:spPr>
        <p:txBody>
          <a:bodyPr wrap="square" rtlCol="0">
            <a:spAutoFit/>
          </a:bodyPr>
          <a:lstStyle/>
          <a:p>
            <a:r>
              <a:rPr lang="en-US" dirty="0"/>
              <a:t>Flatten</a:t>
            </a:r>
            <a:endParaRPr lang="en-IN" dirty="0"/>
          </a:p>
        </p:txBody>
      </p:sp>
      <p:sp>
        <p:nvSpPr>
          <p:cNvPr id="15" name="TextBox 14">
            <a:extLst>
              <a:ext uri="{FF2B5EF4-FFF2-40B4-BE49-F238E27FC236}">
                <a16:creationId xmlns:a16="http://schemas.microsoft.com/office/drawing/2014/main" id="{7A84A9C6-5F5F-8C5E-DAEC-4882C115EE53}"/>
              </a:ext>
            </a:extLst>
          </p:cNvPr>
          <p:cNvSpPr txBox="1"/>
          <p:nvPr/>
        </p:nvSpPr>
        <p:spPr>
          <a:xfrm>
            <a:off x="9851549" y="4468990"/>
            <a:ext cx="1740310" cy="376692"/>
          </a:xfrm>
          <a:prstGeom prst="rect">
            <a:avLst/>
          </a:prstGeom>
          <a:noFill/>
        </p:spPr>
        <p:txBody>
          <a:bodyPr wrap="square" rtlCol="0">
            <a:spAutoFit/>
          </a:bodyPr>
          <a:lstStyle/>
          <a:p>
            <a:r>
              <a:rPr lang="en-US" dirty="0"/>
              <a:t>Output</a:t>
            </a:r>
            <a:endParaRPr lang="en-IN" dirty="0"/>
          </a:p>
        </p:txBody>
      </p:sp>
      <p:cxnSp>
        <p:nvCxnSpPr>
          <p:cNvPr id="17" name="Straight Connector 16">
            <a:extLst>
              <a:ext uri="{FF2B5EF4-FFF2-40B4-BE49-F238E27FC236}">
                <a16:creationId xmlns:a16="http://schemas.microsoft.com/office/drawing/2014/main" id="{A83D57A0-4959-4C32-0D71-3C305BBB6D28}"/>
              </a:ext>
            </a:extLst>
          </p:cNvPr>
          <p:cNvCxnSpPr>
            <a:stCxn id="3" idx="3"/>
          </p:cNvCxnSpPr>
          <p:nvPr/>
        </p:nvCxnSpPr>
        <p:spPr>
          <a:xfrm>
            <a:off x="1987649" y="1973216"/>
            <a:ext cx="1233628" cy="101579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FCF84CA-5E60-4EC6-74EB-F24EDEB1006E}"/>
              </a:ext>
            </a:extLst>
          </p:cNvPr>
          <p:cNvCxnSpPr>
            <a:cxnSpLocks/>
            <a:stCxn id="4" idx="3"/>
            <a:endCxn id="6" idx="1"/>
          </p:cNvCxnSpPr>
          <p:nvPr/>
        </p:nvCxnSpPr>
        <p:spPr>
          <a:xfrm>
            <a:off x="1930429" y="3581400"/>
            <a:ext cx="1353545" cy="10078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4400E57F-CE04-B7AA-77C7-A2210DBE3083}"/>
              </a:ext>
            </a:extLst>
          </p:cNvPr>
          <p:cNvCxnSpPr>
            <a:cxnSpLocks/>
          </p:cNvCxnSpPr>
          <p:nvPr/>
        </p:nvCxnSpPr>
        <p:spPr>
          <a:xfrm flipV="1">
            <a:off x="2066757" y="4657336"/>
            <a:ext cx="1215591" cy="597163"/>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39708BEA-2A2F-CD84-46CF-D717A0FE3F9B}"/>
              </a:ext>
            </a:extLst>
          </p:cNvPr>
          <p:cNvCxnSpPr>
            <a:cxnSpLocks/>
            <a:endCxn id="7" idx="1"/>
          </p:cNvCxnSpPr>
          <p:nvPr/>
        </p:nvCxnSpPr>
        <p:spPr>
          <a:xfrm>
            <a:off x="4801573" y="3617336"/>
            <a:ext cx="602862" cy="8144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FBB236A-A5E2-056E-F836-971C05872A02}"/>
              </a:ext>
            </a:extLst>
          </p:cNvPr>
          <p:cNvCxnSpPr>
            <a:cxnSpLocks/>
            <a:endCxn id="9" idx="1"/>
          </p:cNvCxnSpPr>
          <p:nvPr/>
        </p:nvCxnSpPr>
        <p:spPr>
          <a:xfrm flipV="1">
            <a:off x="6908503" y="3698779"/>
            <a:ext cx="480065" cy="46253"/>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14BA1B26-8230-8EAC-6439-CB057FDABA8C}"/>
              </a:ext>
            </a:extLst>
          </p:cNvPr>
          <p:cNvCxnSpPr>
            <a:cxnSpLocks/>
            <a:endCxn id="10" idx="1"/>
          </p:cNvCxnSpPr>
          <p:nvPr/>
        </p:nvCxnSpPr>
        <p:spPr>
          <a:xfrm flipV="1">
            <a:off x="8892636" y="3627169"/>
            <a:ext cx="616393" cy="2312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9664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100-3076-4726-B6E8-AE7CD2CCFA3F}"/>
              </a:ext>
            </a:extLst>
          </p:cNvPr>
          <p:cNvSpPr>
            <a:spLocks noGrp="1"/>
          </p:cNvSpPr>
          <p:nvPr>
            <p:ph type="title"/>
          </p:nvPr>
        </p:nvSpPr>
        <p:spPr>
          <a:xfrm>
            <a:off x="4765683" y="3147542"/>
            <a:ext cx="10113645" cy="743682"/>
          </a:xfrm>
        </p:spPr>
        <p:txBody>
          <a:bodyPr/>
          <a:lstStyle/>
          <a:p>
            <a:r>
              <a:rPr lang="en-US" dirty="0"/>
              <a:t>Thank You</a:t>
            </a:r>
          </a:p>
        </p:txBody>
      </p:sp>
      <p:sp>
        <p:nvSpPr>
          <p:cNvPr id="7" name="Text Placeholder 6">
            <a:extLst>
              <a:ext uri="{FF2B5EF4-FFF2-40B4-BE49-F238E27FC236}">
                <a16:creationId xmlns:a16="http://schemas.microsoft.com/office/drawing/2014/main" id="{052844BC-7302-3479-F996-B7617A089706}"/>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351221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91F52C-47D7-432A-87D0-D88597D07D07}"/>
              </a:ext>
            </a:extLst>
          </p:cNvPr>
          <p:cNvSpPr>
            <a:spLocks noGrp="1"/>
          </p:cNvSpPr>
          <p:nvPr>
            <p:ph type="title"/>
          </p:nvPr>
        </p:nvSpPr>
        <p:spPr>
          <a:xfrm>
            <a:off x="802312" y="805220"/>
            <a:ext cx="10058400" cy="1289304"/>
          </a:xfrm>
        </p:spPr>
        <p:txBody>
          <a:bodyPr/>
          <a:lstStyle/>
          <a:p>
            <a:r>
              <a:rPr lang="en-US" dirty="0"/>
              <a:t>Introduction</a:t>
            </a:r>
          </a:p>
        </p:txBody>
      </p:sp>
      <p:sp>
        <p:nvSpPr>
          <p:cNvPr id="2" name="Content Placeholder 1">
            <a:extLst>
              <a:ext uri="{FF2B5EF4-FFF2-40B4-BE49-F238E27FC236}">
                <a16:creationId xmlns:a16="http://schemas.microsoft.com/office/drawing/2014/main" id="{1517D772-EB16-4FBD-9504-365672A1530A}"/>
              </a:ext>
            </a:extLst>
          </p:cNvPr>
          <p:cNvSpPr>
            <a:spLocks noGrp="1"/>
          </p:cNvSpPr>
          <p:nvPr>
            <p:ph idx="1"/>
          </p:nvPr>
        </p:nvSpPr>
        <p:spPr>
          <a:xfrm>
            <a:off x="937997" y="1881768"/>
            <a:ext cx="5158003" cy="3760891"/>
          </a:xfrm>
        </p:spPr>
        <p:txBody>
          <a:bodyPr>
            <a:normAutofit fontScale="92500"/>
          </a:bodyPr>
          <a:lstStyle/>
          <a:p>
            <a:pPr marL="0" indent="0">
              <a:lnSpc>
                <a:spcPct val="150000"/>
              </a:lnSpc>
              <a:buNone/>
            </a:pPr>
            <a:r>
              <a:rPr lang="en-US" sz="1800" dirty="0"/>
              <a:t>Sign language detection involves the recognition and interpretation of hand gestures and movements to translate them into corresponding textual or spoken language, facilitating communication for individuals with hearing impairments. Using computer vision and machine learning techniques, sign language detection systems aim to bridge the communication gap between sign language users and non-signers.</a:t>
            </a:r>
          </a:p>
        </p:txBody>
      </p:sp>
      <p:pic>
        <p:nvPicPr>
          <p:cNvPr id="1026" name="Picture 2" descr="All The Hand Signs And Gestures You Need To Express Exactly How You ...">
            <a:extLst>
              <a:ext uri="{FF2B5EF4-FFF2-40B4-BE49-F238E27FC236}">
                <a16:creationId xmlns:a16="http://schemas.microsoft.com/office/drawing/2014/main" id="{5D428316-027F-3391-3538-02D54A3CE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6103" y="589935"/>
            <a:ext cx="4906297" cy="5633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782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pic>
        <p:nvPicPr>
          <p:cNvPr id="2050" name="Picture 2" descr="Free Vector | Sphere grid wave with binary code. ai artificial ...">
            <a:extLst>
              <a:ext uri="{FF2B5EF4-FFF2-40B4-BE49-F238E27FC236}">
                <a16:creationId xmlns:a16="http://schemas.microsoft.com/office/drawing/2014/main" id="{B2F45134-EC21-F77E-1F3F-67AECFE81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 y="629987"/>
            <a:ext cx="6129594" cy="5590250"/>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4164781" y="1945504"/>
            <a:ext cx="4886854" cy="587584"/>
          </a:xfrm>
        </p:spPr>
        <p:txBody>
          <a:bodyPr>
            <a:normAutofit fontScale="90000"/>
          </a:bodyPr>
          <a:lstStyle/>
          <a:p>
            <a:r>
              <a:rPr lang="en-US" sz="4000" b="1" u="sng" dirty="0">
                <a:solidFill>
                  <a:schemeClr val="bg2"/>
                </a:solidFill>
              </a:rPr>
              <a:t>CODE </a:t>
            </a:r>
            <a:r>
              <a:rPr lang="en-US" sz="4000" b="1" u="sng" dirty="0">
                <a:solidFill>
                  <a:schemeClr val="tx1">
                    <a:lumMod val="95000"/>
                    <a:lumOff val="5000"/>
                  </a:schemeClr>
                </a:solidFill>
              </a:rPr>
              <a:t>PART</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6932680" y="927666"/>
            <a:ext cx="5981171" cy="5590250"/>
          </a:xfrm>
        </p:spPr>
        <p:txBody>
          <a:bodyPr>
            <a:normAutofit/>
          </a:bodyPr>
          <a:lstStyle/>
          <a:p>
            <a:pPr>
              <a:buFont typeface="Arial" panose="020B0604020202020204" pitchFamily="34" charset="0"/>
              <a:buChar char="•"/>
            </a:pPr>
            <a:r>
              <a:rPr lang="en-US" sz="2000" dirty="0"/>
              <a:t>Data Collection</a:t>
            </a:r>
          </a:p>
          <a:p>
            <a:pPr>
              <a:buFont typeface="Arial" panose="020B0604020202020204" pitchFamily="34" charset="0"/>
              <a:buChar char="•"/>
            </a:pPr>
            <a:r>
              <a:rPr lang="en-US" sz="2000" dirty="0"/>
              <a:t>Test Data Collection</a:t>
            </a:r>
          </a:p>
          <a:p>
            <a:pPr>
              <a:buFont typeface="Arial" panose="020B0604020202020204" pitchFamily="34" charset="0"/>
              <a:buChar char="•"/>
            </a:pPr>
            <a:r>
              <a:rPr lang="en-US" sz="2000" dirty="0"/>
              <a:t>Resize Image</a:t>
            </a:r>
          </a:p>
          <a:p>
            <a:pPr>
              <a:buFont typeface="Arial" panose="020B0604020202020204" pitchFamily="34" charset="0"/>
              <a:buChar char="•"/>
            </a:pPr>
            <a:r>
              <a:rPr lang="en-US" sz="2000" dirty="0"/>
              <a:t>Create Model</a:t>
            </a:r>
          </a:p>
          <a:p>
            <a:pPr>
              <a:buFont typeface="Arial" panose="020B0604020202020204" pitchFamily="34" charset="0"/>
              <a:buChar char="•"/>
            </a:pPr>
            <a:r>
              <a:rPr lang="en-US" sz="2000" dirty="0"/>
              <a:t>Predict the output</a:t>
            </a:r>
          </a:p>
        </p:txBody>
      </p:sp>
    </p:spTree>
    <p:extLst>
      <p:ext uri="{BB962C8B-B14F-4D97-AF65-F5344CB8AC3E}">
        <p14:creationId xmlns:p14="http://schemas.microsoft.com/office/powerpoint/2010/main" val="227689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5443870" y="942871"/>
            <a:ext cx="5711810" cy="1289304"/>
          </a:xfrm>
        </p:spPr>
        <p:txBody>
          <a:bodyPr/>
          <a:lstStyle/>
          <a:p>
            <a:r>
              <a:rPr lang="en-US" dirty="0"/>
              <a:t>Importing Packages</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a:xfrm>
            <a:off x="5443870" y="2286000"/>
            <a:ext cx="5711810" cy="3630168"/>
          </a:xfrm>
        </p:spPr>
        <p:txBody>
          <a:bodyPr/>
          <a:lstStyle/>
          <a:p>
            <a:pPr marL="342900" indent="-342900">
              <a:buFont typeface="+mj-lt"/>
              <a:buAutoNum type="arabicPeriod"/>
            </a:pPr>
            <a:r>
              <a:rPr lang="en-US" dirty="0" err="1"/>
              <a:t>Cvzone</a:t>
            </a:r>
            <a:r>
              <a:rPr lang="en-US" dirty="0"/>
              <a:t> and cv2</a:t>
            </a:r>
          </a:p>
          <a:p>
            <a:pPr marL="342900" indent="-342900">
              <a:buFont typeface="+mj-lt"/>
              <a:buAutoNum type="arabicPeriod"/>
            </a:pPr>
            <a:r>
              <a:rPr lang="en-US" dirty="0" err="1"/>
              <a:t>Mediapipe</a:t>
            </a:r>
            <a:endParaRPr lang="en-US" dirty="0"/>
          </a:p>
          <a:p>
            <a:pPr marL="342900" indent="-342900">
              <a:buFont typeface="+mj-lt"/>
              <a:buAutoNum type="arabicPeriod"/>
            </a:pPr>
            <a:r>
              <a:rPr lang="en-US" dirty="0" err="1"/>
              <a:t>Tensorflow</a:t>
            </a:r>
            <a:r>
              <a:rPr lang="en-US" dirty="0"/>
              <a:t> (</a:t>
            </a:r>
            <a:r>
              <a:rPr lang="en-US" dirty="0" err="1"/>
              <a:t>keras</a:t>
            </a:r>
            <a:r>
              <a:rPr lang="en-US" dirty="0"/>
              <a:t> </a:t>
            </a:r>
            <a:r>
              <a:rPr lang="en-US" dirty="0" err="1"/>
              <a:t>api</a:t>
            </a:r>
            <a:r>
              <a:rPr lang="en-US" dirty="0"/>
              <a:t>)</a:t>
            </a:r>
          </a:p>
          <a:p>
            <a:pPr marL="342900" indent="-342900">
              <a:buFont typeface="+mj-lt"/>
              <a:buAutoNum type="arabicPeriod"/>
            </a:pPr>
            <a:r>
              <a:rPr lang="en-US" dirty="0" err="1"/>
              <a:t>Numpy</a:t>
            </a:r>
            <a:endParaRPr lang="en-US" dirty="0"/>
          </a:p>
          <a:p>
            <a:pPr marL="342900" indent="-342900">
              <a:buFont typeface="+mj-lt"/>
              <a:buAutoNum type="arabicPeriod"/>
            </a:pPr>
            <a:r>
              <a:rPr lang="en-US" dirty="0"/>
              <a:t>Math </a:t>
            </a:r>
          </a:p>
        </p:txBody>
      </p:sp>
    </p:spTree>
    <p:extLst>
      <p:ext uri="{BB962C8B-B14F-4D97-AF65-F5344CB8AC3E}">
        <p14:creationId xmlns:p14="http://schemas.microsoft.com/office/powerpoint/2010/main" val="295168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35001" y="451257"/>
            <a:ext cx="4157296" cy="1292750"/>
          </a:xfrm>
        </p:spPr>
        <p:txBody>
          <a:bodyPr/>
          <a:lstStyle/>
          <a:p>
            <a:r>
              <a:rPr lang="en-US" dirty="0"/>
              <a:t>Data Collections</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20300" y="1550455"/>
            <a:ext cx="4157296" cy="1192745"/>
          </a:xfrm>
        </p:spPr>
        <p:txBody>
          <a:bodyPr/>
          <a:lstStyle/>
          <a:p>
            <a:pPr algn="just">
              <a:lnSpc>
                <a:spcPts val="2000"/>
              </a:lnSpc>
            </a:pPr>
            <a:r>
              <a:rPr lang="en-US" dirty="0"/>
              <a:t>Here, we are not using any pre-existing dataset; instead, we are creating our own dataset. We will classify it into three categories: A, B, and C.</a:t>
            </a:r>
          </a:p>
        </p:txBody>
      </p:sp>
      <p:sp>
        <p:nvSpPr>
          <p:cNvPr id="2" name="Content Placeholder 11">
            <a:extLst>
              <a:ext uri="{FF2B5EF4-FFF2-40B4-BE49-F238E27FC236}">
                <a16:creationId xmlns:a16="http://schemas.microsoft.com/office/drawing/2014/main" id="{54CE40F4-1DE3-FB83-609B-7B5556360065}"/>
              </a:ext>
            </a:extLst>
          </p:cNvPr>
          <p:cNvSpPr txBox="1">
            <a:spLocks/>
          </p:cNvSpPr>
          <p:nvPr/>
        </p:nvSpPr>
        <p:spPr>
          <a:xfrm>
            <a:off x="994042" y="3098541"/>
            <a:ext cx="4157296" cy="1192745"/>
          </a:xfrm>
          <a:prstGeom prst="rect">
            <a:avLst/>
          </a:prstGeom>
        </p:spPr>
        <p:txBody>
          <a:bodyPr vert="horz" lIns="0" tIns="45720" rIns="0" bIns="45720" rtlCol="0">
            <a:normAutofit/>
          </a:bodyPr>
          <a:lstStyle>
            <a:lvl1pPr marL="0" indent="0" algn="l" defTabSz="914400" rtl="0" eaLnBrk="1" latinLnBrk="0" hangingPunct="1">
              <a:lnSpc>
                <a:spcPct val="100000"/>
              </a:lnSpc>
              <a:spcBef>
                <a:spcPts val="1200"/>
              </a:spcBef>
              <a:spcAft>
                <a:spcPts val="200"/>
              </a:spcAft>
              <a:buClr>
                <a:schemeClr val="tx1"/>
              </a:buClr>
              <a:buSzPct val="100000"/>
              <a:buFont typeface="Calibri" panose="020F0502020204030204" pitchFamily="34" charset="0"/>
              <a:buNone/>
              <a:defRPr sz="1600" kern="1200">
                <a:solidFill>
                  <a:schemeClr val="tx1"/>
                </a:solidFill>
                <a:latin typeface="+mn-lt"/>
                <a:ea typeface="+mn-ea"/>
                <a:cs typeface="+mn-cs"/>
              </a:defRPr>
            </a:lvl1pPr>
            <a:lvl2pPr marL="201168" indent="0" algn="l" defTabSz="914400" rtl="0" eaLnBrk="1" latinLnBrk="0" hangingPunct="1">
              <a:lnSpc>
                <a:spcPct val="100000"/>
              </a:lnSpc>
              <a:spcBef>
                <a:spcPts val="200"/>
              </a:spcBef>
              <a:spcAft>
                <a:spcPts val="400"/>
              </a:spcAft>
              <a:buClr>
                <a:schemeClr val="tx1"/>
              </a:buClr>
              <a:buFont typeface="Arial" panose="020B0604020202020204" pitchFamily="34" charset="0"/>
              <a:buNone/>
              <a:defRPr sz="1400" kern="1200">
                <a:solidFill>
                  <a:schemeClr val="tx1"/>
                </a:solidFill>
                <a:latin typeface="+mn-lt"/>
                <a:ea typeface="+mn-ea"/>
                <a:cs typeface="+mn-cs"/>
              </a:defRPr>
            </a:lvl2pPr>
            <a:lvl3pPr marL="384048" indent="0" algn="l" defTabSz="914400" rtl="0" eaLnBrk="1" latinLnBrk="0" hangingPunct="1">
              <a:lnSpc>
                <a:spcPct val="100000"/>
              </a:lnSpc>
              <a:spcBef>
                <a:spcPts val="200"/>
              </a:spcBef>
              <a:spcAft>
                <a:spcPts val="400"/>
              </a:spcAft>
              <a:buClr>
                <a:schemeClr val="tx1"/>
              </a:buClr>
              <a:buFont typeface="Arial" panose="020B0604020202020204" pitchFamily="34" charset="0"/>
              <a:buNone/>
              <a:defRPr sz="1100" kern="1200">
                <a:solidFill>
                  <a:schemeClr val="tx1"/>
                </a:solidFill>
                <a:latin typeface="+mn-lt"/>
                <a:ea typeface="+mn-ea"/>
                <a:cs typeface="+mn-cs"/>
              </a:defRPr>
            </a:lvl3pPr>
            <a:lvl4pPr marL="566928" indent="0" algn="l" defTabSz="914400" rtl="0" eaLnBrk="1" latinLnBrk="0" hangingPunct="1">
              <a:lnSpc>
                <a:spcPct val="100000"/>
              </a:lnSpc>
              <a:spcBef>
                <a:spcPts val="200"/>
              </a:spcBef>
              <a:spcAft>
                <a:spcPts val="400"/>
              </a:spcAft>
              <a:buClr>
                <a:schemeClr val="tx1"/>
              </a:buClr>
              <a:buFont typeface="Arial" panose="020B0604020202020204" pitchFamily="34" charset="0"/>
              <a:buNone/>
              <a:defRPr sz="1100" kern="1200">
                <a:solidFill>
                  <a:schemeClr val="tx1"/>
                </a:solidFill>
                <a:latin typeface="+mn-lt"/>
                <a:ea typeface="+mn-ea"/>
                <a:cs typeface="+mn-cs"/>
              </a:defRPr>
            </a:lvl4pPr>
            <a:lvl5pPr marL="749808" indent="0" algn="l" defTabSz="914400" rtl="0" eaLnBrk="1" latinLnBrk="0" hangingPunct="1">
              <a:lnSpc>
                <a:spcPct val="100000"/>
              </a:lnSpc>
              <a:spcBef>
                <a:spcPts val="200"/>
              </a:spcBef>
              <a:spcAft>
                <a:spcPts val="400"/>
              </a:spcAft>
              <a:buClr>
                <a:schemeClr val="tx1"/>
              </a:buClr>
              <a:buFont typeface="Arial" panose="020B0604020202020204" pitchFamily="34" charset="0"/>
              <a:buNone/>
              <a:defRPr sz="11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ts val="2000"/>
              </a:lnSpc>
            </a:pPr>
            <a:r>
              <a:rPr lang="en-US" dirty="0"/>
              <a:t>We use the webcam to collect the images and save as the classes of images</a:t>
            </a:r>
          </a:p>
        </p:txBody>
      </p:sp>
      <p:pic>
        <p:nvPicPr>
          <p:cNvPr id="11" name="Picture 10">
            <a:extLst>
              <a:ext uri="{FF2B5EF4-FFF2-40B4-BE49-F238E27FC236}">
                <a16:creationId xmlns:a16="http://schemas.microsoft.com/office/drawing/2014/main" id="{59DB43C1-9A71-DE30-331F-754D44CC3874}"/>
              </a:ext>
            </a:extLst>
          </p:cNvPr>
          <p:cNvPicPr>
            <a:picLocks noChangeAspect="1"/>
          </p:cNvPicPr>
          <p:nvPr/>
        </p:nvPicPr>
        <p:blipFill>
          <a:blip r:embed="rId2"/>
          <a:stretch>
            <a:fillRect/>
          </a:stretch>
        </p:blipFill>
        <p:spPr>
          <a:xfrm>
            <a:off x="5362895" y="1579306"/>
            <a:ext cx="6012620" cy="3699388"/>
          </a:xfrm>
          <a:prstGeom prst="rect">
            <a:avLst/>
          </a:prstGeom>
        </p:spPr>
      </p:pic>
    </p:spTree>
    <p:extLst>
      <p:ext uri="{BB962C8B-B14F-4D97-AF65-F5344CB8AC3E}">
        <p14:creationId xmlns:p14="http://schemas.microsoft.com/office/powerpoint/2010/main" val="1255359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35001" y="451257"/>
            <a:ext cx="4157296" cy="1292750"/>
          </a:xfrm>
        </p:spPr>
        <p:txBody>
          <a:bodyPr/>
          <a:lstStyle/>
          <a:p>
            <a:r>
              <a:rPr lang="en-US" dirty="0"/>
              <a:t>Data Categorized</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4228279" y="1270600"/>
            <a:ext cx="4157296" cy="642139"/>
          </a:xfrm>
        </p:spPr>
        <p:txBody>
          <a:bodyPr/>
          <a:lstStyle/>
          <a:p>
            <a:pPr algn="just">
              <a:lnSpc>
                <a:spcPts val="2000"/>
              </a:lnSpc>
            </a:pPr>
            <a:r>
              <a:rPr lang="en-US" dirty="0"/>
              <a:t>Collect for train the data ,use the webcam to elaborate the process of Train</a:t>
            </a:r>
          </a:p>
        </p:txBody>
      </p:sp>
      <p:pic>
        <p:nvPicPr>
          <p:cNvPr id="4" name="Picture 3">
            <a:extLst>
              <a:ext uri="{FF2B5EF4-FFF2-40B4-BE49-F238E27FC236}">
                <a16:creationId xmlns:a16="http://schemas.microsoft.com/office/drawing/2014/main" id="{12765F27-9385-2572-FE6D-1733FA6B9609}"/>
              </a:ext>
            </a:extLst>
          </p:cNvPr>
          <p:cNvPicPr>
            <a:picLocks noChangeAspect="1"/>
          </p:cNvPicPr>
          <p:nvPr/>
        </p:nvPicPr>
        <p:blipFill>
          <a:blip r:embed="rId2"/>
          <a:stretch>
            <a:fillRect/>
          </a:stretch>
        </p:blipFill>
        <p:spPr>
          <a:xfrm>
            <a:off x="1448404" y="2217758"/>
            <a:ext cx="2333951" cy="2638793"/>
          </a:xfrm>
          <a:prstGeom prst="rect">
            <a:avLst/>
          </a:prstGeom>
        </p:spPr>
      </p:pic>
      <p:pic>
        <p:nvPicPr>
          <p:cNvPr id="6" name="Picture 5">
            <a:extLst>
              <a:ext uri="{FF2B5EF4-FFF2-40B4-BE49-F238E27FC236}">
                <a16:creationId xmlns:a16="http://schemas.microsoft.com/office/drawing/2014/main" id="{5D1E118B-BC9C-EF5F-13EB-B85CDD3251D5}"/>
              </a:ext>
            </a:extLst>
          </p:cNvPr>
          <p:cNvPicPr>
            <a:picLocks noChangeAspect="1"/>
          </p:cNvPicPr>
          <p:nvPr/>
        </p:nvPicPr>
        <p:blipFill>
          <a:blip r:embed="rId3"/>
          <a:stretch>
            <a:fillRect/>
          </a:stretch>
        </p:blipFill>
        <p:spPr>
          <a:xfrm>
            <a:off x="5064709" y="1974663"/>
            <a:ext cx="1905266" cy="3419952"/>
          </a:xfrm>
          <a:prstGeom prst="rect">
            <a:avLst/>
          </a:prstGeom>
        </p:spPr>
      </p:pic>
      <p:pic>
        <p:nvPicPr>
          <p:cNvPr id="9" name="Picture 8">
            <a:extLst>
              <a:ext uri="{FF2B5EF4-FFF2-40B4-BE49-F238E27FC236}">
                <a16:creationId xmlns:a16="http://schemas.microsoft.com/office/drawing/2014/main" id="{3F2CD5A4-2930-DFF2-4151-B577D8DA64E4}"/>
              </a:ext>
            </a:extLst>
          </p:cNvPr>
          <p:cNvPicPr>
            <a:picLocks noChangeAspect="1"/>
          </p:cNvPicPr>
          <p:nvPr/>
        </p:nvPicPr>
        <p:blipFill>
          <a:blip r:embed="rId4"/>
          <a:stretch>
            <a:fillRect/>
          </a:stretch>
        </p:blipFill>
        <p:spPr>
          <a:xfrm>
            <a:off x="7753331" y="2155836"/>
            <a:ext cx="2486372" cy="2762636"/>
          </a:xfrm>
          <a:prstGeom prst="rect">
            <a:avLst/>
          </a:prstGeom>
        </p:spPr>
      </p:pic>
      <p:sp>
        <p:nvSpPr>
          <p:cNvPr id="10" name="TextBox 9">
            <a:extLst>
              <a:ext uri="{FF2B5EF4-FFF2-40B4-BE49-F238E27FC236}">
                <a16:creationId xmlns:a16="http://schemas.microsoft.com/office/drawing/2014/main" id="{E2AE18B1-7DD8-01C1-C175-C0D826EDD3D8}"/>
              </a:ext>
            </a:extLst>
          </p:cNvPr>
          <p:cNvSpPr txBox="1"/>
          <p:nvPr/>
        </p:nvSpPr>
        <p:spPr>
          <a:xfrm>
            <a:off x="2458346" y="5025283"/>
            <a:ext cx="2333951" cy="369332"/>
          </a:xfrm>
          <a:prstGeom prst="rect">
            <a:avLst/>
          </a:prstGeom>
          <a:noFill/>
        </p:spPr>
        <p:txBody>
          <a:bodyPr wrap="square" rtlCol="0">
            <a:spAutoFit/>
          </a:bodyPr>
          <a:lstStyle/>
          <a:p>
            <a:r>
              <a:rPr lang="en-US" dirty="0"/>
              <a:t>A</a:t>
            </a:r>
            <a:endParaRPr lang="en-IN" dirty="0"/>
          </a:p>
        </p:txBody>
      </p:sp>
      <p:sp>
        <p:nvSpPr>
          <p:cNvPr id="13" name="TextBox 12">
            <a:extLst>
              <a:ext uri="{FF2B5EF4-FFF2-40B4-BE49-F238E27FC236}">
                <a16:creationId xmlns:a16="http://schemas.microsoft.com/office/drawing/2014/main" id="{2EEE901B-2448-9720-9104-556A94A79894}"/>
              </a:ext>
            </a:extLst>
          </p:cNvPr>
          <p:cNvSpPr txBox="1"/>
          <p:nvPr/>
        </p:nvSpPr>
        <p:spPr>
          <a:xfrm>
            <a:off x="5802999" y="5496232"/>
            <a:ext cx="2333951" cy="369332"/>
          </a:xfrm>
          <a:prstGeom prst="rect">
            <a:avLst/>
          </a:prstGeom>
          <a:noFill/>
        </p:spPr>
        <p:txBody>
          <a:bodyPr wrap="square" rtlCol="0">
            <a:spAutoFit/>
          </a:bodyPr>
          <a:lstStyle/>
          <a:p>
            <a:r>
              <a:rPr lang="en-US" dirty="0"/>
              <a:t>B</a:t>
            </a:r>
            <a:endParaRPr lang="en-IN" dirty="0"/>
          </a:p>
        </p:txBody>
      </p:sp>
      <p:sp>
        <p:nvSpPr>
          <p:cNvPr id="14" name="TextBox 13">
            <a:extLst>
              <a:ext uri="{FF2B5EF4-FFF2-40B4-BE49-F238E27FC236}">
                <a16:creationId xmlns:a16="http://schemas.microsoft.com/office/drawing/2014/main" id="{B521A442-FEE1-38AC-DEC7-4198C355F237}"/>
              </a:ext>
            </a:extLst>
          </p:cNvPr>
          <p:cNvSpPr txBox="1"/>
          <p:nvPr/>
        </p:nvSpPr>
        <p:spPr>
          <a:xfrm>
            <a:off x="8911088" y="5126900"/>
            <a:ext cx="2333951" cy="369332"/>
          </a:xfrm>
          <a:prstGeom prst="rect">
            <a:avLst/>
          </a:prstGeom>
          <a:noFill/>
        </p:spPr>
        <p:txBody>
          <a:bodyPr wrap="square" rtlCol="0">
            <a:spAutoFit/>
          </a:bodyPr>
          <a:lstStyle/>
          <a:p>
            <a:r>
              <a:rPr lang="en-US" dirty="0"/>
              <a:t>C</a:t>
            </a:r>
            <a:endParaRPr lang="en-IN" dirty="0"/>
          </a:p>
        </p:txBody>
      </p:sp>
    </p:spTree>
    <p:extLst>
      <p:ext uri="{BB962C8B-B14F-4D97-AF65-F5344CB8AC3E}">
        <p14:creationId xmlns:p14="http://schemas.microsoft.com/office/powerpoint/2010/main" val="3425973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35001" y="451257"/>
            <a:ext cx="4157296" cy="1292750"/>
          </a:xfrm>
        </p:spPr>
        <p:txBody>
          <a:bodyPr/>
          <a:lstStyle/>
          <a:p>
            <a:r>
              <a:rPr lang="en-US" dirty="0"/>
              <a:t>Data Categorized</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894735" y="1457415"/>
            <a:ext cx="10402529" cy="666354"/>
          </a:xfrm>
        </p:spPr>
        <p:txBody>
          <a:bodyPr>
            <a:normAutofit/>
          </a:bodyPr>
          <a:lstStyle/>
          <a:p>
            <a:pPr algn="just">
              <a:lnSpc>
                <a:spcPts val="2000"/>
              </a:lnSpc>
            </a:pPr>
            <a:r>
              <a:rPr lang="en-US" dirty="0"/>
              <a:t>Here, we use American Sign Language to train the model. If you want to add more symbolic signs, you can do so.</a:t>
            </a:r>
          </a:p>
          <a:p>
            <a:pPr algn="just">
              <a:lnSpc>
                <a:spcPts val="2000"/>
              </a:lnSpc>
            </a:pPr>
            <a:endParaRPr lang="en-US" dirty="0"/>
          </a:p>
        </p:txBody>
      </p:sp>
      <p:sp>
        <p:nvSpPr>
          <p:cNvPr id="2" name="AutoShape 2" descr="Sign Language Alphabet - ASL - LearnSigns">
            <a:extLst>
              <a:ext uri="{FF2B5EF4-FFF2-40B4-BE49-F238E27FC236}">
                <a16:creationId xmlns:a16="http://schemas.microsoft.com/office/drawing/2014/main" id="{0E6DCC1F-C5FE-8189-4A6F-C758591168E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Sign Language Alphabet - ASL - LearnSigns">
            <a:extLst>
              <a:ext uri="{FF2B5EF4-FFF2-40B4-BE49-F238E27FC236}">
                <a16:creationId xmlns:a16="http://schemas.microsoft.com/office/drawing/2014/main" id="{DDD39D3C-AA61-9E2A-5DC1-C81F32062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1496" y="1971367"/>
            <a:ext cx="5224207" cy="3918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65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35001" y="451257"/>
            <a:ext cx="4157296" cy="1292750"/>
          </a:xfrm>
        </p:spPr>
        <p:txBody>
          <a:bodyPr/>
          <a:lstStyle/>
          <a:p>
            <a:r>
              <a:rPr lang="en-US" dirty="0"/>
              <a:t>Data Categorized</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894735" y="1457415"/>
            <a:ext cx="10402529" cy="666354"/>
          </a:xfrm>
        </p:spPr>
        <p:txBody>
          <a:bodyPr>
            <a:normAutofit/>
          </a:bodyPr>
          <a:lstStyle/>
          <a:p>
            <a:pPr algn="just">
              <a:lnSpc>
                <a:spcPts val="2000"/>
              </a:lnSpc>
            </a:pPr>
            <a:endParaRPr lang="en-US" dirty="0"/>
          </a:p>
        </p:txBody>
      </p:sp>
      <p:sp>
        <p:nvSpPr>
          <p:cNvPr id="2" name="AutoShape 2" descr="Sign Language Alphabet - ASL - LearnSigns">
            <a:extLst>
              <a:ext uri="{FF2B5EF4-FFF2-40B4-BE49-F238E27FC236}">
                <a16:creationId xmlns:a16="http://schemas.microsoft.com/office/drawing/2014/main" id="{0E6DCC1F-C5FE-8189-4A6F-C758591168E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extBox 3">
            <a:extLst>
              <a:ext uri="{FF2B5EF4-FFF2-40B4-BE49-F238E27FC236}">
                <a16:creationId xmlns:a16="http://schemas.microsoft.com/office/drawing/2014/main" id="{BDE6A5D6-1B67-84DF-32E8-FCE748207E25}"/>
              </a:ext>
            </a:extLst>
          </p:cNvPr>
          <p:cNvSpPr txBox="1"/>
          <p:nvPr/>
        </p:nvSpPr>
        <p:spPr>
          <a:xfrm>
            <a:off x="870154" y="2260937"/>
            <a:ext cx="10146891" cy="2862322"/>
          </a:xfrm>
          <a:prstGeom prst="rect">
            <a:avLst/>
          </a:prstGeom>
          <a:noFill/>
        </p:spPr>
        <p:txBody>
          <a:bodyPr wrap="square">
            <a:spAutoFit/>
          </a:bodyPr>
          <a:lstStyle/>
          <a:p>
            <a:pPr marL="285750" indent="-285750">
              <a:buFont typeface="Arial" panose="020B0604020202020204" pitchFamily="34" charset="0"/>
              <a:buChar char="•"/>
            </a:pPr>
            <a:r>
              <a:rPr lang="en-US" dirty="0"/>
              <a:t>The model is defined as a sequential stack of layers.</a:t>
            </a:r>
          </a:p>
          <a:p>
            <a:endParaRPr lang="en-US" dirty="0"/>
          </a:p>
          <a:p>
            <a:pPr marL="285750" indent="-285750">
              <a:buFont typeface="Arial" panose="020B0604020202020204" pitchFamily="34" charset="0"/>
              <a:buChar char="•"/>
            </a:pPr>
            <a:r>
              <a:rPr lang="en-US" dirty="0"/>
              <a:t>It consists of three convolutional layers with </a:t>
            </a:r>
            <a:r>
              <a:rPr lang="en-US" dirty="0" err="1"/>
              <a:t>ReLU</a:t>
            </a:r>
            <a:r>
              <a:rPr lang="en-US" dirty="0"/>
              <a:t> activation followed by max-pooling layers.</a:t>
            </a:r>
          </a:p>
          <a:p>
            <a:endParaRPr lang="en-US" dirty="0"/>
          </a:p>
          <a:p>
            <a:pPr marL="285750" indent="-285750">
              <a:buFont typeface="Arial" panose="020B0604020202020204" pitchFamily="34" charset="0"/>
              <a:buChar char="•"/>
            </a:pPr>
            <a:r>
              <a:rPr lang="en-US" dirty="0"/>
              <a:t>The output from the convolutional layers is flattened and fed into two fully connected (Dense) layers with </a:t>
            </a:r>
            <a:r>
              <a:rPr lang="en-US" dirty="0" err="1"/>
              <a:t>ReLU</a:t>
            </a:r>
            <a:r>
              <a:rPr lang="en-US" dirty="0"/>
              <a:t> activation.</a:t>
            </a:r>
          </a:p>
          <a:p>
            <a:endParaRPr lang="en-US" dirty="0"/>
          </a:p>
          <a:p>
            <a:pPr marL="285750" indent="-285750">
              <a:buFont typeface="Arial" panose="020B0604020202020204" pitchFamily="34" charset="0"/>
              <a:buChar char="•"/>
            </a:pPr>
            <a:r>
              <a:rPr lang="en-US" dirty="0"/>
              <a:t>The output layer has </a:t>
            </a:r>
            <a:r>
              <a:rPr lang="en-US" dirty="0" err="1"/>
              <a:t>softmax</a:t>
            </a:r>
            <a:r>
              <a:rPr lang="en-US" dirty="0"/>
              <a:t> activation with the number of units equal to the number of classes in the dataset.</a:t>
            </a:r>
            <a:endParaRPr lang="en-IN" dirty="0"/>
          </a:p>
        </p:txBody>
      </p:sp>
    </p:spTree>
    <p:extLst>
      <p:ext uri="{BB962C8B-B14F-4D97-AF65-F5344CB8AC3E}">
        <p14:creationId xmlns:p14="http://schemas.microsoft.com/office/powerpoint/2010/main" val="420284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35000" y="451257"/>
            <a:ext cx="8646651" cy="1292750"/>
          </a:xfrm>
        </p:spPr>
        <p:txBody>
          <a:bodyPr/>
          <a:lstStyle/>
          <a:p>
            <a:r>
              <a:rPr lang="en-US" dirty="0"/>
              <a:t>Convolutional Neural Network</a:t>
            </a:r>
          </a:p>
        </p:txBody>
      </p:sp>
      <p:sp>
        <p:nvSpPr>
          <p:cNvPr id="2" name="AutoShape 2" descr="Sign Language Alphabet - ASL - LearnSigns">
            <a:extLst>
              <a:ext uri="{FF2B5EF4-FFF2-40B4-BE49-F238E27FC236}">
                <a16:creationId xmlns:a16="http://schemas.microsoft.com/office/drawing/2014/main" id="{0E6DCC1F-C5FE-8189-4A6F-C758591168E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0" name="Picture 2" descr="max">
            <a:extLst>
              <a:ext uri="{FF2B5EF4-FFF2-40B4-BE49-F238E27FC236}">
                <a16:creationId xmlns:a16="http://schemas.microsoft.com/office/drawing/2014/main" id="{888326AE-D068-EDA4-F27C-925700E19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 y="1521682"/>
            <a:ext cx="10909715" cy="4119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18101"/>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owerpoint Party_Win32_JB_v2" id="{38882D8F-135B-4B53-8430-4B694BF79376}" vid="{B574F3CD-D47E-461D-A68F-3273AD4105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96C458A-6CC1-4FEE-AC7F-D0ABFD0DD393}">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C74EDC3-6C87-4699-93BC-02BA54C8E071}">
  <ds:schemaRefs>
    <ds:schemaRef ds:uri="http://schemas.microsoft.com/sharepoint/v3/contenttype/forms"/>
  </ds:schemaRefs>
</ds:datastoreItem>
</file>

<file path=customXml/itemProps2.xml><?xml version="1.0" encoding="utf-8"?>
<ds:datastoreItem xmlns:ds="http://schemas.openxmlformats.org/officeDocument/2006/customXml" ds:itemID="{147902AF-9AD5-48A3-AD68-95C39B09F3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000AB2-1957-427C-B872-176ABC83E7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PowerPoint party</Template>
  <TotalTime>134</TotalTime>
  <Words>282</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RetrospectVTI</vt:lpstr>
      <vt:lpstr>SIGN LANGUAGE DETECTION</vt:lpstr>
      <vt:lpstr>Introduction</vt:lpstr>
      <vt:lpstr>CODE PART</vt:lpstr>
      <vt:lpstr>Importing Packages</vt:lpstr>
      <vt:lpstr>Data Collections</vt:lpstr>
      <vt:lpstr>Data Categorized</vt:lpstr>
      <vt:lpstr>Data Categorized</vt:lpstr>
      <vt:lpstr>Data Categorized</vt:lpstr>
      <vt:lpstr>Convolutional Neural Network</vt:lpstr>
      <vt:lpstr>CNN in our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DETECTION</dc:title>
  <dc:creator>PRAVEEN KUMAR</dc:creator>
  <cp:lastModifiedBy>PRAVEEN KUMAR</cp:lastModifiedBy>
  <cp:revision>3</cp:revision>
  <dcterms:created xsi:type="dcterms:W3CDTF">2024-04-04T18:08:04Z</dcterms:created>
  <dcterms:modified xsi:type="dcterms:W3CDTF">2024-06-15T17:20:30Z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