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63" r:id="rId2"/>
    <p:sldId id="262" r:id="rId3"/>
    <p:sldId id="261" r:id="rId4"/>
    <p:sldId id="260" r:id="rId5"/>
    <p:sldId id="259" r:id="rId6"/>
    <p:sldId id="270" r:id="rId7"/>
    <p:sldId id="265" r:id="rId8"/>
    <p:sldId id="266" r:id="rId9"/>
    <p:sldId id="271" r:id="rId10"/>
    <p:sldId id="267" r:id="rId11"/>
    <p:sldId id="268" r:id="rId12"/>
    <p:sldId id="287" r:id="rId13"/>
    <p:sldId id="273" r:id="rId14"/>
    <p:sldId id="279" r:id="rId15"/>
    <p:sldId id="280" r:id="rId16"/>
    <p:sldId id="282" r:id="rId17"/>
    <p:sldId id="283" r:id="rId18"/>
    <p:sldId id="284" r:id="rId19"/>
    <p:sldId id="285" r:id="rId20"/>
    <p:sldId id="274" r:id="rId21"/>
    <p:sldId id="276" r:id="rId22"/>
    <p:sldId id="286"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20" autoAdjust="0"/>
  </p:normalViewPr>
  <p:slideViewPr>
    <p:cSldViewPr snapToGrid="0" showGuides="1">
      <p:cViewPr varScale="1">
        <p:scale>
          <a:sx n="103" d="100"/>
          <a:sy n="103" d="100"/>
        </p:scale>
        <p:origin x="852" y="1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DF8F87-5272-42FC-9DF1-671E5B8B4FAB}"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CEBE3-C977-404E-B6C0-2404DC34812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5CEBE3-C977-404E-B6C0-2404DC34812C}" type="slidenum">
              <a:rPr lang="en-IN" smtClean="0"/>
              <a:t>15</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974077" y="4492039"/>
            <a:ext cx="8652973" cy="365125"/>
          </a:xfrm>
        </p:spPr>
        <p:txBody>
          <a:bodyPr>
            <a:noAutofit/>
          </a:bodyPr>
          <a:lstStyle>
            <a:lvl1pPr marL="0" indent="0" algn="ctr">
              <a:buNone/>
              <a:defRPr sz="20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lgn="ctr"/>
            <a:r>
              <a:rPr lang="en-IN" sz="2400" kern="0" dirty="0">
                <a:solidFill>
                  <a:srgbClr val="002060"/>
                </a:solidFill>
              </a:rPr>
              <a:t>Title of the presentation</a:t>
            </a:r>
          </a:p>
        </p:txBody>
      </p:sp>
      <p:sp>
        <p:nvSpPr>
          <p:cNvPr id="4" name="Date Placeholder 3"/>
          <p:cNvSpPr>
            <a:spLocks noGrp="1"/>
          </p:cNvSpPr>
          <p:nvPr>
            <p:ph type="dt" sz="half" idx="10"/>
          </p:nvPr>
        </p:nvSpPr>
        <p:spPr/>
        <p:txBody>
          <a:bodyPr/>
          <a:lstStyle/>
          <a:p>
            <a:fld id="{ED571389-E880-422A-BABC-B449C27B9CB0}" type="datetime1">
              <a:rPr lang="en-IN" smtClean="0"/>
              <a:t>15-09-2024</a:t>
            </a:fld>
            <a:endParaRPr lang="en-IN"/>
          </a:p>
        </p:txBody>
      </p:sp>
      <p:sp>
        <p:nvSpPr>
          <p:cNvPr id="5" name="Footer Placeholder 4"/>
          <p:cNvSpPr>
            <a:spLocks noGrp="1"/>
          </p:cNvSpPr>
          <p:nvPr>
            <p:ph type="ftr" sz="quarter" idx="11"/>
          </p:nvPr>
        </p:nvSpPr>
        <p:spPr/>
        <p:txBody>
          <a:bodyPr/>
          <a:lstStyle/>
          <a:p>
            <a:r>
              <a:rPr lang="en-IN" dirty="0"/>
              <a:t>IIITU-HP-India-&lt;Event Identifier&gt; </a:t>
            </a:r>
          </a:p>
        </p:txBody>
      </p:sp>
      <p:sp>
        <p:nvSpPr>
          <p:cNvPr id="6" name="Slide Number Placeholder 5"/>
          <p:cNvSpPr>
            <a:spLocks noGrp="1"/>
          </p:cNvSpPr>
          <p:nvPr>
            <p:ph type="sldNum" sz="quarter" idx="12"/>
          </p:nvPr>
        </p:nvSpPr>
        <p:spPr/>
        <p:txBody>
          <a:bodyPr/>
          <a:lstStyle/>
          <a:p>
            <a:fld id="{386EA003-ED41-46D8-B4B7-82D37B4645E4}"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00858" y="1618597"/>
            <a:ext cx="2398895" cy="2380835"/>
          </a:xfrm>
          <a:prstGeom prst="rect">
            <a:avLst/>
          </a:prstGeom>
        </p:spPr>
      </p:pic>
      <p:sp>
        <p:nvSpPr>
          <p:cNvPr id="8" name="Title 8"/>
          <p:cNvSpPr>
            <a:spLocks noGrp="1"/>
          </p:cNvSpPr>
          <p:nvPr>
            <p:ph type="title" hasCustomPrompt="1"/>
          </p:nvPr>
        </p:nvSpPr>
        <p:spPr>
          <a:xfrm>
            <a:off x="1343025" y="568074"/>
            <a:ext cx="9848850" cy="696704"/>
          </a:xfrm>
        </p:spPr>
        <p:txBody>
          <a:bodyPr>
            <a:noAutofit/>
          </a:bodyPr>
          <a:lstStyle>
            <a:lvl1pPr>
              <a:defRPr sz="4400" b="1">
                <a:latin typeface="+mn-lt"/>
              </a:defRPr>
            </a:lvl1pPr>
          </a:lstStyle>
          <a:p>
            <a:pPr algn="ctr"/>
            <a:r>
              <a:rPr lang="en-IN" sz="3200" dirty="0">
                <a:solidFill>
                  <a:schemeClr val="tx1"/>
                </a:solidFill>
              </a:rPr>
              <a:t>  Indian Institute of Information Technology Una </a:t>
            </a:r>
          </a:p>
        </p:txBody>
      </p:sp>
      <p:sp>
        <p:nvSpPr>
          <p:cNvPr id="11" name="Subtitle 2"/>
          <p:cNvSpPr txBox="1"/>
          <p:nvPr userDrawn="1"/>
        </p:nvSpPr>
        <p:spPr>
          <a:xfrm>
            <a:off x="1974077" y="5115933"/>
            <a:ext cx="8652973" cy="36512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2000" kern="0" dirty="0">
                <a:solidFill>
                  <a:schemeClr val="tx1"/>
                </a:solidFill>
              </a:rPr>
              <a:t>By: XYZ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854437" y="365125"/>
            <a:ext cx="9499363" cy="1325563"/>
          </a:xfrm>
        </p:spPr>
        <p:txBody>
          <a:bodyPr/>
          <a:lstStyle>
            <a:lvl1pPr>
              <a:defRPr b="1"/>
            </a:lvl1pPr>
          </a:lstStyle>
          <a:p>
            <a:r>
              <a:rPr lang="en-US" dirty="0"/>
              <a:t>Click to edit Master title style</a:t>
            </a:r>
            <a:endParaRPr lang="en-IN"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45F4278-5ADD-4A6F-A4B4-E346A0BD6D45}" type="datetime1">
              <a:rPr lang="en-IN" smtClean="0"/>
              <a:t>15-09-2024</a:t>
            </a:fld>
            <a:endParaRPr lang="en-IN"/>
          </a:p>
        </p:txBody>
      </p:sp>
      <p:sp>
        <p:nvSpPr>
          <p:cNvPr id="5" name="Footer Placeholder 4"/>
          <p:cNvSpPr>
            <a:spLocks noGrp="1"/>
          </p:cNvSpPr>
          <p:nvPr>
            <p:ph type="ftr" sz="quarter" idx="11"/>
          </p:nvPr>
        </p:nvSpPr>
        <p:spPr/>
        <p:txBody>
          <a:bodyPr/>
          <a:lstStyle/>
          <a:p>
            <a:r>
              <a:rPr lang="en-IN"/>
              <a:t>IIITU-HP-India-&lt;Event Identifier&gt; </a:t>
            </a:r>
          </a:p>
        </p:txBody>
      </p:sp>
      <p:sp>
        <p:nvSpPr>
          <p:cNvPr id="6" name="Slide Number Placeholder 5"/>
          <p:cNvSpPr>
            <a:spLocks noGrp="1"/>
          </p:cNvSpPr>
          <p:nvPr>
            <p:ph type="sldNum" sz="quarter" idx="12"/>
          </p:nvPr>
        </p:nvSpPr>
        <p:spPr/>
        <p:txBody>
          <a:bodyPr/>
          <a:lstStyle/>
          <a:p>
            <a:fld id="{386EA003-ED41-46D8-B4B7-82D37B4645E4}"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1350" y="643724"/>
            <a:ext cx="9169636" cy="720191"/>
          </a:xfrm>
        </p:spPr>
        <p:txBody>
          <a:bodyPr/>
          <a:lstStyle>
            <a:lvl1pPr>
              <a:defRPr b="1"/>
            </a:lvl1pPr>
          </a:lstStyle>
          <a:p>
            <a:r>
              <a:rPr lang="en-US" dirty="0"/>
              <a:t>Click to edit Master title style</a:t>
            </a:r>
            <a:endParaRPr lang="en-IN" dirty="0"/>
          </a:p>
        </p:txBody>
      </p:sp>
      <p:sp>
        <p:nvSpPr>
          <p:cNvPr id="3" name="Content Placeholder 2"/>
          <p:cNvSpPr>
            <a:spLocks noGrp="1"/>
          </p:cNvSpPr>
          <p:nvPr>
            <p:ph idx="1"/>
          </p:nvPr>
        </p:nvSpPr>
        <p:spPr>
          <a:xfrm>
            <a:off x="914400" y="1825625"/>
            <a:ext cx="10186587" cy="4351338"/>
          </a:xfrm>
        </p:spPr>
        <p:txBody>
          <a:bodyPr/>
          <a:lstStyle>
            <a:lvl1pPr>
              <a:defRPr b="1"/>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a:xfrm>
            <a:off x="914400" y="6356350"/>
            <a:ext cx="2667000" cy="365125"/>
          </a:xfrm>
        </p:spPr>
        <p:txBody>
          <a:bodyPr/>
          <a:lstStyle/>
          <a:p>
            <a:fld id="{135D6C30-81B5-4CC8-A252-C29469CC9DBB}" type="datetime1">
              <a:rPr lang="en-IN" smtClean="0"/>
              <a:t>15-09-2024</a:t>
            </a:fld>
            <a:endParaRPr lang="en-IN" dirty="0"/>
          </a:p>
        </p:txBody>
      </p:sp>
      <p:sp>
        <p:nvSpPr>
          <p:cNvPr id="5" name="Footer Placeholder 4"/>
          <p:cNvSpPr>
            <a:spLocks noGrp="1"/>
          </p:cNvSpPr>
          <p:nvPr>
            <p:ph type="ftr" sz="quarter" idx="11"/>
          </p:nvPr>
        </p:nvSpPr>
        <p:spPr/>
        <p:txBody>
          <a:bodyPr/>
          <a:lstStyle/>
          <a:p>
            <a:r>
              <a:rPr lang="en-IN" dirty="0"/>
              <a:t>IIITU-HP-India-&lt;Event Identifier&gt; </a:t>
            </a:r>
          </a:p>
        </p:txBody>
      </p:sp>
      <p:sp>
        <p:nvSpPr>
          <p:cNvPr id="6" name="Slide Number Placeholder 5"/>
          <p:cNvSpPr>
            <a:spLocks noGrp="1"/>
          </p:cNvSpPr>
          <p:nvPr>
            <p:ph type="sldNum" sz="quarter" idx="12"/>
          </p:nvPr>
        </p:nvSpPr>
        <p:spPr>
          <a:xfrm>
            <a:off x="8610600" y="6356350"/>
            <a:ext cx="2490387" cy="365125"/>
          </a:xfrm>
        </p:spPr>
        <p:txBody>
          <a:bodyPr/>
          <a:lstStyle/>
          <a:p>
            <a:fld id="{386EA003-ED41-46D8-B4B7-82D37B4645E4}" type="slidenum">
              <a:rPr lang="en-IN" smtClean="0"/>
              <a:t>‹#›</a:t>
            </a:fld>
            <a:endParaRPr lang="en-IN"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35931"/>
            <a:ext cx="10515600" cy="2826544"/>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AE97A6-0478-4EC6-B786-659910C8F223}" type="datetime1">
              <a:rPr lang="en-IN" smtClean="0"/>
              <a:t>15-09-2024</a:t>
            </a:fld>
            <a:endParaRPr lang="en-IN"/>
          </a:p>
        </p:txBody>
      </p:sp>
      <p:sp>
        <p:nvSpPr>
          <p:cNvPr id="5" name="Footer Placeholder 4"/>
          <p:cNvSpPr>
            <a:spLocks noGrp="1"/>
          </p:cNvSpPr>
          <p:nvPr>
            <p:ph type="ftr" sz="quarter" idx="11"/>
          </p:nvPr>
        </p:nvSpPr>
        <p:spPr/>
        <p:txBody>
          <a:bodyPr/>
          <a:lstStyle/>
          <a:p>
            <a:r>
              <a:rPr lang="en-IN"/>
              <a:t>IIITU-HP-India-&lt;Event Identifier&gt; </a:t>
            </a:r>
          </a:p>
        </p:txBody>
      </p:sp>
      <p:sp>
        <p:nvSpPr>
          <p:cNvPr id="6" name="Slide Number Placeholder 5"/>
          <p:cNvSpPr>
            <a:spLocks noGrp="1"/>
          </p:cNvSpPr>
          <p:nvPr>
            <p:ph type="sldNum" sz="quarter" idx="12"/>
          </p:nvPr>
        </p:nvSpPr>
        <p:spPr/>
        <p:txBody>
          <a:bodyPr/>
          <a:lstStyle/>
          <a:p>
            <a:fld id="{386EA003-ED41-46D8-B4B7-82D37B4645E4}" type="slidenum">
              <a:rPr lang="en-IN" smtClean="0"/>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45891" y="365125"/>
            <a:ext cx="9505063" cy="1325563"/>
          </a:xfrm>
        </p:spPr>
        <p:txBody>
          <a:bodyPr/>
          <a:lstStyle>
            <a:lvl1pPr>
              <a:defRPr b="1"/>
            </a:lvl1pPr>
          </a:lstStyle>
          <a:p>
            <a:r>
              <a:rPr lang="en-US" dirty="0"/>
              <a:t>Click to edit Master title style</a:t>
            </a:r>
            <a:endParaRPr lang="en-IN" dirty="0"/>
          </a:p>
        </p:txBody>
      </p:sp>
      <p:sp>
        <p:nvSpPr>
          <p:cNvPr id="3" name="Content Placeholder 2"/>
          <p:cNvSpPr>
            <a:spLocks noGrp="1"/>
          </p:cNvSpPr>
          <p:nvPr>
            <p:ph sz="half" idx="1"/>
          </p:nvPr>
        </p:nvSpPr>
        <p:spPr>
          <a:xfrm>
            <a:off x="838200" y="1825625"/>
            <a:ext cx="5181600" cy="4351338"/>
          </a:xfrm>
        </p:spPr>
        <p:txBody>
          <a:bodyPr/>
          <a:lstStyle>
            <a:lvl1pPr>
              <a:defRPr b="1"/>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1825625"/>
            <a:ext cx="5181600" cy="4351338"/>
          </a:xfrm>
        </p:spPr>
        <p:txBody>
          <a:bodyPr/>
          <a:lstStyle>
            <a:lvl1pPr>
              <a:defRPr b="1"/>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p:cNvSpPr>
            <a:spLocks noGrp="1"/>
          </p:cNvSpPr>
          <p:nvPr>
            <p:ph type="dt" sz="half" idx="10"/>
          </p:nvPr>
        </p:nvSpPr>
        <p:spPr/>
        <p:txBody>
          <a:bodyPr/>
          <a:lstStyle/>
          <a:p>
            <a:fld id="{2B724DAA-122B-430A-B25E-ADC4445A1418}" type="datetime1">
              <a:rPr lang="en-IN" smtClean="0"/>
              <a:t>15-09-2024</a:t>
            </a:fld>
            <a:endParaRPr lang="en-IN"/>
          </a:p>
        </p:txBody>
      </p:sp>
      <p:sp>
        <p:nvSpPr>
          <p:cNvPr id="6" name="Footer Placeholder 5"/>
          <p:cNvSpPr>
            <a:spLocks noGrp="1"/>
          </p:cNvSpPr>
          <p:nvPr>
            <p:ph type="ftr" sz="quarter" idx="11"/>
          </p:nvPr>
        </p:nvSpPr>
        <p:spPr/>
        <p:txBody>
          <a:bodyPr/>
          <a:lstStyle/>
          <a:p>
            <a:r>
              <a:rPr lang="en-IN"/>
              <a:t>IIITU-HP-India-&lt;Event Identifier&gt; </a:t>
            </a:r>
          </a:p>
        </p:txBody>
      </p:sp>
      <p:sp>
        <p:nvSpPr>
          <p:cNvPr id="7" name="Slide Number Placeholder 6"/>
          <p:cNvSpPr>
            <a:spLocks noGrp="1"/>
          </p:cNvSpPr>
          <p:nvPr>
            <p:ph type="sldNum" sz="quarter" idx="12"/>
          </p:nvPr>
        </p:nvSpPr>
        <p:spPr/>
        <p:txBody>
          <a:bodyPr/>
          <a:lstStyle/>
          <a:p>
            <a:fld id="{386EA003-ED41-46D8-B4B7-82D37B4645E4}"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62983" y="365125"/>
            <a:ext cx="9489228" cy="1325563"/>
          </a:xfrm>
        </p:spPr>
        <p:txBody>
          <a:bodyPr/>
          <a:lstStyle>
            <a:lvl1pPr>
              <a:defRPr b="1"/>
            </a:lvl1pPr>
          </a:lstStyle>
          <a:p>
            <a:r>
              <a:rPr lang="en-US" dirty="0"/>
              <a:t>Click to edit Master title style</a:t>
            </a:r>
            <a:endParaRPr lang="en-IN"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953FA11-86E5-4CC0-BDC8-ECCCD9FC77E7}" type="datetime1">
              <a:rPr lang="en-IN" smtClean="0"/>
              <a:t>15-09-2024</a:t>
            </a:fld>
            <a:endParaRPr lang="en-IN"/>
          </a:p>
        </p:txBody>
      </p:sp>
      <p:sp>
        <p:nvSpPr>
          <p:cNvPr id="8" name="Footer Placeholder 7"/>
          <p:cNvSpPr>
            <a:spLocks noGrp="1"/>
          </p:cNvSpPr>
          <p:nvPr>
            <p:ph type="ftr" sz="quarter" idx="11"/>
          </p:nvPr>
        </p:nvSpPr>
        <p:spPr/>
        <p:txBody>
          <a:bodyPr/>
          <a:lstStyle/>
          <a:p>
            <a:r>
              <a:rPr lang="en-IN"/>
              <a:t>IIITU-HP-India-&lt;Event Identifier&gt; </a:t>
            </a:r>
          </a:p>
        </p:txBody>
      </p:sp>
      <p:sp>
        <p:nvSpPr>
          <p:cNvPr id="9" name="Slide Number Placeholder 8"/>
          <p:cNvSpPr>
            <a:spLocks noGrp="1"/>
          </p:cNvSpPr>
          <p:nvPr>
            <p:ph type="sldNum" sz="quarter" idx="12"/>
          </p:nvPr>
        </p:nvSpPr>
        <p:spPr/>
        <p:txBody>
          <a:bodyPr/>
          <a:lstStyle/>
          <a:p>
            <a:fld id="{386EA003-ED41-46D8-B4B7-82D37B4645E4}" type="slidenum">
              <a:rPr lang="en-IN" smtClean="0"/>
              <a:t>‹#›</a:t>
            </a:fld>
            <a:endParaRPr lang="en-IN"/>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80075" y="365125"/>
            <a:ext cx="8864124" cy="1325563"/>
          </a:xfrm>
        </p:spPr>
        <p:txBody>
          <a:bodyPr/>
          <a:lstStyle>
            <a:lvl1pPr>
              <a:defRPr b="1"/>
            </a:lvl1pPr>
          </a:lstStyle>
          <a:p>
            <a:r>
              <a:rPr lang="en-US" dirty="0"/>
              <a:t>Click to edit Master title style</a:t>
            </a:r>
            <a:endParaRPr lang="en-IN" dirty="0"/>
          </a:p>
        </p:txBody>
      </p:sp>
      <p:sp>
        <p:nvSpPr>
          <p:cNvPr id="3" name="Date Placeholder 2"/>
          <p:cNvSpPr>
            <a:spLocks noGrp="1"/>
          </p:cNvSpPr>
          <p:nvPr>
            <p:ph type="dt" sz="half" idx="10"/>
          </p:nvPr>
        </p:nvSpPr>
        <p:spPr/>
        <p:txBody>
          <a:bodyPr/>
          <a:lstStyle/>
          <a:p>
            <a:fld id="{088698F3-8D76-41E9-8F41-088FD626D6AC}" type="datetime1">
              <a:rPr lang="en-IN" smtClean="0"/>
              <a:t>15-09-2024</a:t>
            </a:fld>
            <a:endParaRPr lang="en-IN"/>
          </a:p>
        </p:txBody>
      </p:sp>
      <p:sp>
        <p:nvSpPr>
          <p:cNvPr id="4" name="Footer Placeholder 3"/>
          <p:cNvSpPr>
            <a:spLocks noGrp="1"/>
          </p:cNvSpPr>
          <p:nvPr>
            <p:ph type="ftr" sz="quarter" idx="11"/>
          </p:nvPr>
        </p:nvSpPr>
        <p:spPr/>
        <p:txBody>
          <a:bodyPr/>
          <a:lstStyle/>
          <a:p>
            <a:r>
              <a:rPr lang="en-IN"/>
              <a:t>IIITU-HP-India-&lt;Event Identifier&gt; </a:t>
            </a:r>
          </a:p>
        </p:txBody>
      </p:sp>
      <p:sp>
        <p:nvSpPr>
          <p:cNvPr id="5" name="Slide Number Placeholder 4"/>
          <p:cNvSpPr>
            <a:spLocks noGrp="1"/>
          </p:cNvSpPr>
          <p:nvPr>
            <p:ph type="sldNum" sz="quarter" idx="12"/>
          </p:nvPr>
        </p:nvSpPr>
        <p:spPr/>
        <p:txBody>
          <a:bodyPr/>
          <a:lstStyle/>
          <a:p>
            <a:fld id="{386EA003-ED41-46D8-B4B7-82D37B4645E4}"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5FEC1-0CBF-4DF5-A284-DAC81DC04099}" type="datetime1">
              <a:rPr lang="en-IN" smtClean="0"/>
              <a:t>15-09-2024</a:t>
            </a:fld>
            <a:endParaRPr lang="en-IN"/>
          </a:p>
        </p:txBody>
      </p:sp>
      <p:sp>
        <p:nvSpPr>
          <p:cNvPr id="3" name="Footer Placeholder 2"/>
          <p:cNvSpPr>
            <a:spLocks noGrp="1"/>
          </p:cNvSpPr>
          <p:nvPr>
            <p:ph type="ftr" sz="quarter" idx="11"/>
          </p:nvPr>
        </p:nvSpPr>
        <p:spPr/>
        <p:txBody>
          <a:bodyPr/>
          <a:lstStyle/>
          <a:p>
            <a:r>
              <a:rPr lang="en-IN"/>
              <a:t>IIITU-HP-India-&lt;Event Identifier&gt; </a:t>
            </a:r>
          </a:p>
        </p:txBody>
      </p:sp>
      <p:sp>
        <p:nvSpPr>
          <p:cNvPr id="4" name="Slide Number Placeholder 3"/>
          <p:cNvSpPr>
            <a:spLocks noGrp="1"/>
          </p:cNvSpPr>
          <p:nvPr>
            <p:ph type="sldNum" sz="quarter" idx="12"/>
          </p:nvPr>
        </p:nvSpPr>
        <p:spPr/>
        <p:txBody>
          <a:bodyPr/>
          <a:lstStyle/>
          <a:p>
            <a:fld id="{386EA003-ED41-46D8-B4B7-82D37B4645E4}" type="slidenum">
              <a:rPr lang="en-IN" smtClean="0"/>
              <a:t>‹#›</a:t>
            </a:fld>
            <a:endParaRPr lang="en-IN"/>
          </a:p>
        </p:txBody>
      </p:sp>
      <p:sp>
        <p:nvSpPr>
          <p:cNvPr id="7" name="Title 6"/>
          <p:cNvSpPr>
            <a:spLocks noGrp="1"/>
          </p:cNvSpPr>
          <p:nvPr>
            <p:ph type="title" hasCustomPrompt="1"/>
          </p:nvPr>
        </p:nvSpPr>
        <p:spPr>
          <a:xfrm>
            <a:off x="3057543" y="2074783"/>
            <a:ext cx="6487736" cy="1354217"/>
          </a:xfrm>
        </p:spPr>
        <p:txBody>
          <a:bodyPr/>
          <a:lstStyle>
            <a:lvl1pPr>
              <a:defRPr b="1"/>
            </a:lvl1pPr>
          </a:lstStyle>
          <a:p>
            <a:pPr algn="ctr"/>
            <a:r>
              <a:rPr lang="en-US" dirty="0"/>
              <a:t>Thanks!</a:t>
            </a:r>
            <a:br>
              <a:rPr lang="en-US" dirty="0"/>
            </a:br>
            <a:r>
              <a:rPr lang="en-US" dirty="0"/>
              <a:t>Questions and Answers</a:t>
            </a:r>
            <a:endParaRPr lang="en-IN" dirty="0"/>
          </a:p>
        </p:txBody>
      </p:sp>
      <p:sp>
        <p:nvSpPr>
          <p:cNvPr id="8" name="Title 8"/>
          <p:cNvSpPr txBox="1"/>
          <p:nvPr userDrawn="1"/>
        </p:nvSpPr>
        <p:spPr>
          <a:xfrm>
            <a:off x="2833376" y="4940578"/>
            <a:ext cx="6019800" cy="1415772"/>
          </a:xfrm>
          <a:prstGeom prst="rect">
            <a:avLst/>
          </a:prstGeom>
        </p:spPr>
        <p:txBody>
          <a:bodyPr wrap="square" lIns="0" tIns="0" rIns="0" bIns="0">
            <a:spAutoFit/>
          </a:bodyPr>
          <a:lstStyle>
            <a:lvl1pPr>
              <a:defRPr sz="4400" b="1" i="0">
                <a:solidFill>
                  <a:srgbClr val="3A3838"/>
                </a:solidFill>
                <a:latin typeface="Calibri" panose="020F0502020204030204"/>
                <a:ea typeface="+mj-ea"/>
                <a:cs typeface="Calibri" panose="020F0502020204030204"/>
              </a:defRPr>
            </a:lvl1pPr>
          </a:lstStyle>
          <a:p>
            <a:pPr algn="ctr"/>
            <a:r>
              <a:rPr lang="en-IN" sz="2400" i="1" kern="0" dirty="0">
                <a:solidFill>
                  <a:schemeClr val="tx1"/>
                </a:solidFill>
              </a:rPr>
              <a:t>Contact Details: </a:t>
            </a:r>
          </a:p>
          <a:p>
            <a:pPr algn="ctr"/>
            <a:r>
              <a:rPr lang="en-IN" sz="2400" i="1" kern="0" dirty="0">
                <a:solidFill>
                  <a:schemeClr val="tx1"/>
                </a:solidFill>
              </a:rPr>
              <a:t>Name, Email, and Mobile Number </a:t>
            </a:r>
          </a:p>
          <a:p>
            <a:pPr algn="ctr"/>
            <a:endParaRPr lang="en-IN" i="1" kern="0"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3188" y="449262"/>
            <a:ext cx="3932237" cy="1600200"/>
          </a:xfrm>
        </p:spPr>
        <p:txBody>
          <a:bodyPr anchor="b"/>
          <a:lstStyle>
            <a:lvl1pPr>
              <a:defRPr sz="3200" b="1"/>
            </a:lvl1pPr>
          </a:lstStyle>
          <a:p>
            <a:r>
              <a:rPr lang="en-US" dirty="0"/>
              <a:t>Click to edit Master title style</a:t>
            </a:r>
            <a:endParaRPr lang="en-IN" dirty="0"/>
          </a:p>
        </p:txBody>
      </p:sp>
      <p:sp>
        <p:nvSpPr>
          <p:cNvPr id="3" name="Content Placeholder 2"/>
          <p:cNvSpPr>
            <a:spLocks noGrp="1"/>
          </p:cNvSpPr>
          <p:nvPr>
            <p:ph idx="1"/>
          </p:nvPr>
        </p:nvSpPr>
        <p:spPr>
          <a:xfrm>
            <a:off x="5183188" y="2049462"/>
            <a:ext cx="5561012" cy="38115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A024C6-1837-453B-9DB6-1F05BA5A176C}" type="datetime1">
              <a:rPr lang="en-IN" smtClean="0"/>
              <a:t>15-09-2024</a:t>
            </a:fld>
            <a:endParaRPr lang="en-IN"/>
          </a:p>
        </p:txBody>
      </p:sp>
      <p:sp>
        <p:nvSpPr>
          <p:cNvPr id="6" name="Footer Placeholder 5"/>
          <p:cNvSpPr>
            <a:spLocks noGrp="1"/>
          </p:cNvSpPr>
          <p:nvPr>
            <p:ph type="ftr" sz="quarter" idx="11"/>
          </p:nvPr>
        </p:nvSpPr>
        <p:spPr/>
        <p:txBody>
          <a:bodyPr/>
          <a:lstStyle/>
          <a:p>
            <a:r>
              <a:rPr lang="en-IN"/>
              <a:t>IIITU-HP-India-&lt;Event Identifier&gt; </a:t>
            </a:r>
          </a:p>
        </p:txBody>
      </p:sp>
      <p:sp>
        <p:nvSpPr>
          <p:cNvPr id="7" name="Slide Number Placeholder 6"/>
          <p:cNvSpPr>
            <a:spLocks noGrp="1"/>
          </p:cNvSpPr>
          <p:nvPr>
            <p:ph type="sldNum" sz="quarter" idx="12"/>
          </p:nvPr>
        </p:nvSpPr>
        <p:spPr/>
        <p:txBody>
          <a:bodyPr/>
          <a:lstStyle/>
          <a:p>
            <a:fld id="{386EA003-ED41-46D8-B4B7-82D37B4645E4}"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183188" y="457200"/>
            <a:ext cx="3932237" cy="1600200"/>
          </a:xfrm>
        </p:spPr>
        <p:txBody>
          <a:bodyPr anchor="b"/>
          <a:lstStyle>
            <a:lvl1pPr>
              <a:defRPr sz="3200" b="1"/>
            </a:lvl1pPr>
          </a:lstStyle>
          <a:p>
            <a:r>
              <a:rPr lang="en-US" dirty="0"/>
              <a:t>Click to edit Master title style</a:t>
            </a:r>
            <a:endParaRPr lang="en-IN" dirty="0"/>
          </a:p>
        </p:txBody>
      </p:sp>
      <p:sp>
        <p:nvSpPr>
          <p:cNvPr id="3" name="Picture Placeholder 2"/>
          <p:cNvSpPr>
            <a:spLocks noGrp="1"/>
          </p:cNvSpPr>
          <p:nvPr>
            <p:ph type="pic" idx="1"/>
          </p:nvPr>
        </p:nvSpPr>
        <p:spPr>
          <a:xfrm>
            <a:off x="5183188" y="2057400"/>
            <a:ext cx="5387960" cy="38036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9B60EF3D-2E88-400E-9DA8-29056F70B3B4}" type="datetime1">
              <a:rPr lang="en-IN" smtClean="0"/>
              <a:t>15-09-2024</a:t>
            </a:fld>
            <a:endParaRPr lang="en-IN"/>
          </a:p>
        </p:txBody>
      </p:sp>
      <p:sp>
        <p:nvSpPr>
          <p:cNvPr id="6" name="Footer Placeholder 5"/>
          <p:cNvSpPr>
            <a:spLocks noGrp="1"/>
          </p:cNvSpPr>
          <p:nvPr>
            <p:ph type="ftr" sz="quarter" idx="11"/>
          </p:nvPr>
        </p:nvSpPr>
        <p:spPr/>
        <p:txBody>
          <a:bodyPr/>
          <a:lstStyle/>
          <a:p>
            <a:r>
              <a:rPr lang="en-IN"/>
              <a:t>IIITU-HP-India-&lt;Event Identifier&gt; </a:t>
            </a:r>
          </a:p>
        </p:txBody>
      </p:sp>
      <p:sp>
        <p:nvSpPr>
          <p:cNvPr id="7" name="Slide Number Placeholder 6"/>
          <p:cNvSpPr>
            <a:spLocks noGrp="1"/>
          </p:cNvSpPr>
          <p:nvPr>
            <p:ph type="sldNum" sz="quarter" idx="12"/>
          </p:nvPr>
        </p:nvSpPr>
        <p:spPr/>
        <p:txBody>
          <a:bodyPr/>
          <a:lstStyle/>
          <a:p>
            <a:fld id="{386EA003-ED41-46D8-B4B7-82D37B4645E4}"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98206" y="383701"/>
            <a:ext cx="1187864" cy="112149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2E8E5-8D2C-4EE2-AA42-CE80485A93EF}" type="datetime1">
              <a:rPr lang="en-IN" smtClean="0"/>
              <a:t>15-09-2024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IIITU-HP-India-&lt;Event Identifier&gt; </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EA003-ED41-46D8-B4B7-82D37B4645E4}" type="slidenum">
              <a:rPr lang="en-IN" smtClean="0"/>
              <a:t>‹#›</a:t>
            </a:fld>
            <a:endParaRPr lang="en-IN"/>
          </a:p>
        </p:txBody>
      </p:sp>
      <p:sp>
        <p:nvSpPr>
          <p:cNvPr id="7" name="object 4"/>
          <p:cNvSpPr/>
          <p:nvPr userDrawn="1"/>
        </p:nvSpPr>
        <p:spPr>
          <a:xfrm>
            <a:off x="0" y="0"/>
            <a:ext cx="609600" cy="6858000"/>
          </a:xfrm>
          <a:custGeom>
            <a:avLst/>
            <a:gdLst/>
            <a:ahLst/>
            <a:cxnLst/>
            <a:rect l="l" t="t" r="r" b="b"/>
            <a:pathLst>
              <a:path w="5347970" h="6849109">
                <a:moveTo>
                  <a:pt x="5347402" y="0"/>
                </a:moveTo>
                <a:lnTo>
                  <a:pt x="0" y="0"/>
                </a:lnTo>
                <a:lnTo>
                  <a:pt x="0" y="6848854"/>
                </a:lnTo>
                <a:lnTo>
                  <a:pt x="2606294" y="6847575"/>
                </a:lnTo>
                <a:lnTo>
                  <a:pt x="5347402" y="0"/>
                </a:lnTo>
                <a:close/>
              </a:path>
            </a:pathLst>
          </a:custGeom>
          <a:solidFill>
            <a:srgbClr val="1F497D"/>
          </a:solidFill>
          <a:ln>
            <a:solidFill>
              <a:schemeClr val="bg1"/>
            </a:solidFill>
          </a:ln>
        </p:spPr>
        <p:txBody>
          <a:bodyPr wrap="square" lIns="0" tIns="0" rIns="0" bIns="0" rtlCol="0"/>
          <a:lstStyle/>
          <a:p>
            <a:endParaRPr dirty="0">
              <a:solidFill>
                <a:srgbClr val="CC9900">
                  <a:alpha val="69000"/>
                </a:srgb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1</a:t>
            </a:fld>
            <a:endParaRPr lang="en-IN" dirty="0"/>
          </a:p>
        </p:txBody>
      </p:sp>
      <p:sp>
        <p:nvSpPr>
          <p:cNvPr id="10" name="object 6"/>
          <p:cNvSpPr txBox="1"/>
          <p:nvPr/>
        </p:nvSpPr>
        <p:spPr>
          <a:xfrm>
            <a:off x="3325461" y="2629998"/>
            <a:ext cx="4724401" cy="317844"/>
          </a:xfrm>
          <a:prstGeom prst="rect">
            <a:avLst/>
          </a:prstGeom>
        </p:spPr>
        <p:txBody>
          <a:bodyPr vert="horz" wrap="square" lIns="0" tIns="15240" rIns="0" bIns="0" rtlCol="0">
            <a:spAutoFit/>
          </a:bodyPr>
          <a:lstStyle/>
          <a:p>
            <a:pPr marL="12700">
              <a:lnSpc>
                <a:spcPts val="2280"/>
              </a:lnSpc>
              <a:spcBef>
                <a:spcPts val="120"/>
              </a:spcBef>
            </a:pPr>
            <a:r>
              <a:rPr lang="en-US" sz="2400" b="1" spc="5" dirty="0">
                <a:solidFill>
                  <a:srgbClr val="3A3838"/>
                </a:solidFill>
                <a:cs typeface="Calibri" panose="020F0502020204030204"/>
              </a:rPr>
              <a:t>Introduction</a:t>
            </a:r>
            <a:endParaRPr sz="2400" dirty="0">
              <a:solidFill>
                <a:prstClr val="black"/>
              </a:solidFill>
              <a:cs typeface="Calibri" panose="020F0502020204030204"/>
            </a:endParaRPr>
          </a:p>
        </p:txBody>
      </p:sp>
      <p:sp>
        <p:nvSpPr>
          <p:cNvPr id="11" name="object 7"/>
          <p:cNvSpPr txBox="1"/>
          <p:nvPr/>
        </p:nvSpPr>
        <p:spPr>
          <a:xfrm>
            <a:off x="2336292" y="2377440"/>
            <a:ext cx="822960" cy="822960"/>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dirty="0">
                <a:ln>
                  <a:noFill/>
                </a:ln>
                <a:solidFill>
                  <a:srgbClr val="FFFFFF"/>
                </a:solidFill>
                <a:effectLst/>
                <a:uLnTx/>
                <a:uFillTx/>
                <a:cs typeface="Calibri" panose="020F0502020204030204"/>
              </a:rPr>
              <a:t>01</a:t>
            </a:r>
            <a:endParaRPr kumimoji="0" sz="2800" b="0" i="0" u="none" strike="noStrike" kern="0" cap="none" spc="0" normalizeH="0" baseline="0" noProof="0" dirty="0">
              <a:ln>
                <a:noFill/>
              </a:ln>
              <a:solidFill>
                <a:prstClr val="black"/>
              </a:solidFill>
              <a:effectLst/>
              <a:uLnTx/>
              <a:uFillTx/>
              <a:cs typeface="Calibri" panose="020F0502020204030204"/>
            </a:endParaRPr>
          </a:p>
        </p:txBody>
      </p:sp>
      <p:sp>
        <p:nvSpPr>
          <p:cNvPr id="12"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 &gt; </a:t>
            </a:r>
          </a:p>
        </p:txBody>
      </p:sp>
      <p:sp>
        <p:nvSpPr>
          <p:cNvPr id="6" name="Slide Number Placeholder 5"/>
          <p:cNvSpPr>
            <a:spLocks noGrp="1"/>
          </p:cNvSpPr>
          <p:nvPr>
            <p:ph type="sldNum" sz="quarter" idx="12"/>
          </p:nvPr>
        </p:nvSpPr>
        <p:spPr/>
        <p:txBody>
          <a:bodyPr/>
          <a:lstStyle/>
          <a:p>
            <a:fld id="{386EA003-ED41-46D8-B4B7-82D37B4645E4}" type="slidenum">
              <a:rPr lang="en-IN" smtClean="0"/>
              <a:t>10</a:t>
            </a:fld>
            <a:endParaRPr lang="en-IN" dirty="0"/>
          </a:p>
        </p:txBody>
      </p:sp>
      <p:sp>
        <p:nvSpPr>
          <p:cNvPr id="13" name="object 6"/>
          <p:cNvSpPr txBox="1"/>
          <p:nvPr/>
        </p:nvSpPr>
        <p:spPr>
          <a:xfrm>
            <a:off x="3325461" y="2629998"/>
            <a:ext cx="3684939" cy="920573"/>
          </a:xfrm>
          <a:prstGeom prst="rect">
            <a:avLst/>
          </a:prstGeom>
        </p:spPr>
        <p:txBody>
          <a:bodyPr vert="horz" wrap="square" lIns="0" tIns="15240" rIns="0" bIns="0" rtlCol="0">
            <a:spAutoFit/>
          </a:bodyPr>
          <a:lstStyle/>
          <a:p>
            <a:pPr marL="12700">
              <a:lnSpc>
                <a:spcPts val="2280"/>
              </a:lnSpc>
              <a:spcBef>
                <a:spcPts val="120"/>
              </a:spcBef>
            </a:pPr>
            <a:r>
              <a:rPr lang="en-US" sz="2400" b="1" spc="5" dirty="0">
                <a:solidFill>
                  <a:srgbClr val="3A3838"/>
                </a:solidFill>
                <a:cs typeface="Calibri" panose="020F0502020204030204"/>
              </a:rPr>
              <a:t>Methodology/Block Schematic of Project</a:t>
            </a:r>
            <a:endParaRPr lang="en-US" sz="2400" dirty="0">
              <a:solidFill>
                <a:prstClr val="black"/>
              </a:solidFill>
              <a:cs typeface="Calibri" panose="020F0502020204030204"/>
            </a:endParaRPr>
          </a:p>
          <a:p>
            <a:pPr marL="12700">
              <a:lnSpc>
                <a:spcPts val="2280"/>
              </a:lnSpc>
              <a:spcBef>
                <a:spcPts val="120"/>
              </a:spcBef>
            </a:pPr>
            <a:endParaRPr lang="en-US" sz="2400" dirty="0">
              <a:solidFill>
                <a:prstClr val="black"/>
              </a:solidFill>
              <a:cs typeface="Calibri" panose="020F0502020204030204"/>
            </a:endParaRPr>
          </a:p>
        </p:txBody>
      </p:sp>
      <p:sp>
        <p:nvSpPr>
          <p:cNvPr id="15"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object 7"/>
          <p:cNvSpPr txBox="1"/>
          <p:nvPr/>
        </p:nvSpPr>
        <p:spPr>
          <a:xfrm>
            <a:off x="2336292" y="2377440"/>
            <a:ext cx="822960" cy="582852"/>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dirty="0">
                <a:ln>
                  <a:noFill/>
                </a:ln>
                <a:solidFill>
                  <a:srgbClr val="FFFFFF"/>
                </a:solidFill>
                <a:effectLst/>
                <a:uLnTx/>
                <a:uFillTx/>
                <a:cs typeface="Calibri" panose="020F0502020204030204"/>
              </a:rPr>
              <a:t>0</a:t>
            </a:r>
            <a:r>
              <a:rPr kumimoji="0" lang="en-US" sz="2800" b="1" i="0" u="none" strike="noStrike" kern="0" cap="none" spc="15" normalizeH="0" baseline="0" noProof="0" dirty="0">
                <a:ln>
                  <a:noFill/>
                </a:ln>
                <a:solidFill>
                  <a:srgbClr val="FFFFFF"/>
                </a:solidFill>
                <a:effectLst/>
                <a:uLnTx/>
                <a:uFillTx/>
                <a:cs typeface="Calibri" panose="020F0502020204030204"/>
              </a:rPr>
              <a:t>4</a:t>
            </a:r>
            <a:endParaRPr kumimoji="0" sz="2800" b="0" i="0" u="none" strike="noStrike" kern="0" cap="none" spc="0" normalizeH="0" baseline="0" noProof="0" dirty="0">
              <a:ln>
                <a:noFill/>
              </a:ln>
              <a:solidFill>
                <a:prstClr val="black"/>
              </a:solidFill>
              <a:effectLst/>
              <a:uLnTx/>
              <a:uFillTx/>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r>
              <a:rPr lang="en-US" dirty="0"/>
              <a:t>4. </a:t>
            </a:r>
            <a:r>
              <a:rPr lang="en-US" spc="5" dirty="0">
                <a:solidFill>
                  <a:srgbClr val="3A3838"/>
                </a:solidFill>
                <a:cs typeface="Calibri" panose="020F0502020204030204"/>
              </a:rPr>
              <a:t>Methodology/Block Schematic of Project</a:t>
            </a:r>
            <a:br>
              <a:rPr lang="en-US" dirty="0">
                <a:solidFill>
                  <a:prstClr val="black"/>
                </a:solidFill>
                <a:cs typeface="Calibri" panose="020F0502020204030204"/>
              </a:rPr>
            </a:br>
            <a:endParaRPr lang="en-IN" dirty="0"/>
          </a:p>
        </p:txBody>
      </p:sp>
      <p:sp>
        <p:nvSpPr>
          <p:cNvPr id="8" name="Content Placeholder 7"/>
          <p:cNvSpPr>
            <a:spLocks noGrp="1"/>
          </p:cNvSpPr>
          <p:nvPr>
            <p:ph idx="1"/>
          </p:nvPr>
        </p:nvSpPr>
        <p:spPr>
          <a:xfrm>
            <a:off x="2048256" y="1825625"/>
            <a:ext cx="9052731" cy="4197804"/>
          </a:xfrm>
        </p:spPr>
        <p:txBody>
          <a:bodyPr>
            <a:normAutofit fontScale="40000" lnSpcReduction="20000"/>
          </a:bodyPr>
          <a:lstStyle/>
          <a:p>
            <a:r>
              <a:rPr lang="en-GB" sz="4800" dirty="0">
                <a:cs typeface="Times New Roman" panose="02020603050405020304" pitchFamily="18" charset="0"/>
              </a:rPr>
              <a:t>Procedure : </a:t>
            </a:r>
            <a:br>
              <a:rPr lang="en-GB" sz="4400" dirty="0">
                <a:cs typeface="Times New Roman" panose="02020603050405020304" pitchFamily="18" charset="0"/>
              </a:rPr>
            </a:br>
            <a:br>
              <a:rPr lang="en-GB" sz="4400" dirty="0">
                <a:cs typeface="Times New Roman" panose="02020603050405020304" pitchFamily="18" charset="0"/>
              </a:rPr>
            </a:br>
            <a:r>
              <a:rPr lang="en-GB" sz="5500" b="0" dirty="0">
                <a:cs typeface="Times New Roman" panose="02020603050405020304" pitchFamily="18" charset="0"/>
              </a:rPr>
              <a:t>• Import the necessary libraries and the datasets</a:t>
            </a:r>
            <a:br>
              <a:rPr lang="en-GB" sz="5500" b="0" dirty="0">
                <a:cs typeface="Times New Roman" panose="02020603050405020304" pitchFamily="18" charset="0"/>
              </a:rPr>
            </a:br>
            <a:br>
              <a:rPr lang="en-GB" sz="5500" b="0" dirty="0">
                <a:cs typeface="Times New Roman" panose="02020603050405020304" pitchFamily="18" charset="0"/>
              </a:rPr>
            </a:br>
            <a:r>
              <a:rPr lang="en-GB" sz="5500" b="0" dirty="0">
                <a:cs typeface="Times New Roman" panose="02020603050405020304" pitchFamily="18" charset="0"/>
              </a:rPr>
              <a:t>• Split the data into features and target variables</a:t>
            </a:r>
            <a:br>
              <a:rPr lang="en-GB" sz="5500" b="0" dirty="0">
                <a:cs typeface="Times New Roman" panose="02020603050405020304" pitchFamily="18" charset="0"/>
              </a:rPr>
            </a:br>
            <a:br>
              <a:rPr lang="en-GB" sz="5500" b="0" dirty="0">
                <a:cs typeface="Times New Roman" panose="02020603050405020304" pitchFamily="18" charset="0"/>
              </a:rPr>
            </a:br>
            <a:r>
              <a:rPr lang="en-GB" sz="5500" b="0" dirty="0">
                <a:cs typeface="Times New Roman" panose="02020603050405020304" pitchFamily="18" charset="0"/>
              </a:rPr>
              <a:t>• Split the data into training and testing sets</a:t>
            </a:r>
            <a:br>
              <a:rPr lang="en-GB" sz="5500" b="0" dirty="0">
                <a:cs typeface="Times New Roman" panose="02020603050405020304" pitchFamily="18" charset="0"/>
              </a:rPr>
            </a:br>
            <a:br>
              <a:rPr lang="en-GB" sz="5500" b="0" dirty="0">
                <a:cs typeface="Times New Roman" panose="02020603050405020304" pitchFamily="18" charset="0"/>
              </a:rPr>
            </a:br>
            <a:r>
              <a:rPr lang="en-GB" sz="5500" b="0" dirty="0">
                <a:cs typeface="Times New Roman" panose="02020603050405020304" pitchFamily="18" charset="0"/>
              </a:rPr>
              <a:t>• Train the model on the training data</a:t>
            </a:r>
            <a:br>
              <a:rPr lang="en-GB" sz="5500" b="0" dirty="0">
                <a:cs typeface="Times New Roman" panose="02020603050405020304" pitchFamily="18" charset="0"/>
              </a:rPr>
            </a:br>
            <a:br>
              <a:rPr lang="en-GB" sz="5500" b="0" dirty="0">
                <a:cs typeface="Times New Roman" panose="02020603050405020304" pitchFamily="18" charset="0"/>
              </a:rPr>
            </a:br>
            <a:r>
              <a:rPr lang="en-GB" sz="5500" b="0" dirty="0">
                <a:cs typeface="Times New Roman" panose="02020603050405020304" pitchFamily="18" charset="0"/>
              </a:rPr>
              <a:t>• Save the model using the pickle module</a:t>
            </a:r>
            <a:br>
              <a:rPr lang="en-GB" sz="5500" b="0" dirty="0">
                <a:cs typeface="Times New Roman" panose="02020603050405020304" pitchFamily="18" charset="0"/>
              </a:rPr>
            </a:br>
            <a:br>
              <a:rPr lang="en-GB" sz="5500" b="0" dirty="0">
                <a:cs typeface="Times New Roman" panose="02020603050405020304" pitchFamily="18" charset="0"/>
              </a:rPr>
            </a:br>
            <a:r>
              <a:rPr lang="en-GB" sz="5500" b="0" dirty="0">
                <a:cs typeface="Times New Roman" panose="02020603050405020304" pitchFamily="18" charset="0"/>
              </a:rPr>
              <a:t>• Use </a:t>
            </a:r>
            <a:r>
              <a:rPr lang="en-GB" sz="5500" b="0" dirty="0" err="1">
                <a:cs typeface="Times New Roman" panose="02020603050405020304" pitchFamily="18" charset="0"/>
              </a:rPr>
              <a:t>Streamlit</a:t>
            </a:r>
            <a:r>
              <a:rPr lang="en-GB" sz="5500" b="0" dirty="0">
                <a:cs typeface="Times New Roman" panose="02020603050405020304" pitchFamily="18" charset="0"/>
              </a:rPr>
              <a:t> to create a web application that allows users to input their own data and make predictions using the saved model</a:t>
            </a:r>
            <a:br>
              <a:rPr lang="en-GB" sz="5500" b="0" dirty="0">
                <a:cs typeface="Times New Roman" panose="02020603050405020304" pitchFamily="18" charset="0"/>
              </a:rPr>
            </a:br>
            <a:br>
              <a:rPr lang="en-GB" sz="5500" b="0" dirty="0">
                <a:cs typeface="Times New Roman" panose="02020603050405020304" pitchFamily="18" charset="0"/>
              </a:rPr>
            </a:br>
            <a:r>
              <a:rPr lang="en-GB" sz="5500" b="0" dirty="0">
                <a:cs typeface="Times New Roman" panose="02020603050405020304" pitchFamily="18" charset="0"/>
              </a:rPr>
              <a:t>• Include a  button in the application to process the user input and make predictions</a:t>
            </a:r>
            <a:endParaRPr lang="en-US" sz="5500" b="0"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br>
              <a:rPr lang="en-US" dirty="0"/>
            </a:br>
            <a:r>
              <a:rPr lang="en-US" dirty="0"/>
              <a:t>4. </a:t>
            </a:r>
            <a:r>
              <a:rPr lang="en-US" spc="5" dirty="0">
                <a:solidFill>
                  <a:srgbClr val="3A3838"/>
                </a:solidFill>
                <a:cs typeface="Calibri" panose="020F0502020204030204"/>
              </a:rPr>
              <a:t>Methodology/Block Schematic of Project</a:t>
            </a:r>
            <a:br>
              <a:rPr lang="en-US" dirty="0">
                <a:solidFill>
                  <a:prstClr val="black"/>
                </a:solidFill>
                <a:cs typeface="Calibri" panose="020F0502020204030204"/>
              </a:rPr>
            </a:br>
            <a:endParaRPr lang="en-IN"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12</a:t>
            </a:fld>
            <a:endParaRPr lang="en-IN"/>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2196269" y="1743342"/>
            <a:ext cx="8477428" cy="3999432"/>
          </a:xfrm>
          <a:prstGeom prst="rect">
            <a:avLst/>
          </a:prstGeom>
          <a:noFill/>
          <a:ln>
            <a:noFill/>
          </a:ln>
        </p:spPr>
      </p:pic>
      <p:sp>
        <p:nvSpPr>
          <p:cNvPr id="11" name="TextBox 10"/>
          <p:cNvSpPr txBox="1"/>
          <p:nvPr/>
        </p:nvSpPr>
        <p:spPr>
          <a:xfrm>
            <a:off x="5127476" y="5930782"/>
            <a:ext cx="1963230" cy="307777"/>
          </a:xfrm>
          <a:prstGeom prst="rect">
            <a:avLst/>
          </a:prstGeom>
          <a:noFill/>
        </p:spPr>
        <p:txBody>
          <a:bodyPr wrap="none" rtlCol="0">
            <a:spAutoFit/>
          </a:bodyPr>
          <a:lstStyle/>
          <a:p>
            <a:r>
              <a:rPr lang="en-US" sz="1400" b="1" dirty="0"/>
              <a:t>Fig.No.-1 Block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 &gt; </a:t>
            </a:r>
          </a:p>
        </p:txBody>
      </p:sp>
      <p:sp>
        <p:nvSpPr>
          <p:cNvPr id="6" name="Slide Number Placeholder 5"/>
          <p:cNvSpPr>
            <a:spLocks noGrp="1"/>
          </p:cNvSpPr>
          <p:nvPr>
            <p:ph type="sldNum" sz="quarter" idx="12"/>
          </p:nvPr>
        </p:nvSpPr>
        <p:spPr/>
        <p:txBody>
          <a:bodyPr/>
          <a:lstStyle/>
          <a:p>
            <a:fld id="{386EA003-ED41-46D8-B4B7-82D37B4645E4}" type="slidenum">
              <a:rPr lang="en-IN" smtClean="0"/>
              <a:t>13</a:t>
            </a:fld>
            <a:endParaRPr lang="en-IN" dirty="0"/>
          </a:p>
        </p:txBody>
      </p:sp>
      <p:sp>
        <p:nvSpPr>
          <p:cNvPr id="13" name="object 6"/>
          <p:cNvSpPr txBox="1"/>
          <p:nvPr/>
        </p:nvSpPr>
        <p:spPr>
          <a:xfrm>
            <a:off x="3325461" y="2629998"/>
            <a:ext cx="3684939" cy="925894"/>
          </a:xfrm>
          <a:prstGeom prst="rect">
            <a:avLst/>
          </a:prstGeom>
        </p:spPr>
        <p:txBody>
          <a:bodyPr vert="horz" wrap="square" lIns="0" tIns="15240" rIns="0" bIns="0" rtlCol="0">
            <a:spAutoFit/>
          </a:bodyPr>
          <a:lstStyle/>
          <a:p>
            <a:pPr marL="12700">
              <a:lnSpc>
                <a:spcPts val="2280"/>
              </a:lnSpc>
              <a:spcBef>
                <a:spcPts val="120"/>
              </a:spcBef>
            </a:pPr>
            <a:r>
              <a:rPr lang="en-US" sz="2400" b="1" spc="5" dirty="0">
                <a:solidFill>
                  <a:srgbClr val="3A3838"/>
                </a:solidFill>
                <a:cs typeface="Calibri" panose="020F0502020204030204"/>
              </a:rPr>
              <a:t>Literature Review/</a:t>
            </a:r>
          </a:p>
          <a:p>
            <a:pPr marL="12700">
              <a:lnSpc>
                <a:spcPts val="2280"/>
              </a:lnSpc>
              <a:spcBef>
                <a:spcPts val="120"/>
              </a:spcBef>
            </a:pPr>
            <a:r>
              <a:rPr lang="en-US" sz="2400" b="1" spc="5" dirty="0">
                <a:solidFill>
                  <a:srgbClr val="3A3838"/>
                </a:solidFill>
                <a:cs typeface="Calibri" panose="020F0502020204030204"/>
              </a:rPr>
              <a:t>Currently available </a:t>
            </a:r>
          </a:p>
          <a:p>
            <a:pPr marL="12700">
              <a:lnSpc>
                <a:spcPts val="2280"/>
              </a:lnSpc>
              <a:spcBef>
                <a:spcPts val="120"/>
              </a:spcBef>
            </a:pPr>
            <a:r>
              <a:rPr lang="en-US" sz="2400" b="1" spc="5" dirty="0">
                <a:solidFill>
                  <a:srgbClr val="3A3838"/>
                </a:solidFill>
                <a:cs typeface="Calibri" panose="020F0502020204030204"/>
              </a:rPr>
              <a:t>solutions</a:t>
            </a:r>
            <a:endParaRPr lang="en-US" sz="2400" dirty="0">
              <a:solidFill>
                <a:prstClr val="black"/>
              </a:solidFill>
              <a:cs typeface="Calibri" panose="020F0502020204030204"/>
            </a:endParaRPr>
          </a:p>
        </p:txBody>
      </p:sp>
      <p:sp>
        <p:nvSpPr>
          <p:cNvPr id="15"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object 7"/>
          <p:cNvSpPr txBox="1"/>
          <p:nvPr/>
        </p:nvSpPr>
        <p:spPr>
          <a:xfrm>
            <a:off x="2336292" y="2377440"/>
            <a:ext cx="822960" cy="582852"/>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a:ln>
                  <a:noFill/>
                </a:ln>
                <a:solidFill>
                  <a:srgbClr val="FFFFFF"/>
                </a:solidFill>
                <a:effectLst/>
                <a:uLnTx/>
                <a:uFillTx/>
                <a:cs typeface="Calibri" panose="020F0502020204030204"/>
              </a:rPr>
              <a:t>0</a:t>
            </a:r>
            <a:r>
              <a:rPr lang="en-US" sz="2800" b="1" kern="0" spc="15" dirty="0">
                <a:solidFill>
                  <a:srgbClr val="FFFFFF"/>
                </a:solidFill>
                <a:cs typeface="Calibri" panose="020F0502020204030204"/>
              </a:rPr>
              <a:t>5</a:t>
            </a:r>
            <a:endParaRPr kumimoji="0" sz="2800" b="0" i="0" u="none" strike="noStrike" kern="0" cap="none" spc="0" normalizeH="0" baseline="0" noProof="0" dirty="0">
              <a:ln>
                <a:noFill/>
              </a:ln>
              <a:solidFill>
                <a:prstClr val="black"/>
              </a:solidFill>
              <a:effectLst/>
              <a:uLnTx/>
              <a:uFillTx/>
              <a:cs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350" y="643724"/>
            <a:ext cx="9169636" cy="967362"/>
          </a:xfrm>
        </p:spPr>
        <p:txBody>
          <a:bodyPr>
            <a:normAutofit fontScale="90000"/>
          </a:bodyPr>
          <a:lstStyle/>
          <a:p>
            <a:pPr marL="12700">
              <a:lnSpc>
                <a:spcPts val="2280"/>
              </a:lnSpc>
              <a:spcBef>
                <a:spcPts val="120"/>
              </a:spcBef>
            </a:pPr>
            <a:r>
              <a:rPr lang="en-US" spc="5" dirty="0">
                <a:solidFill>
                  <a:srgbClr val="3A3838"/>
                </a:solidFill>
                <a:cs typeface="Calibri" panose="020F0502020204030204"/>
              </a:rPr>
              <a:t>5. LITERATURE REVIEW/CURRENTLY </a:t>
            </a:r>
            <a:br>
              <a:rPr lang="en-US" spc="5" dirty="0">
                <a:solidFill>
                  <a:srgbClr val="3A3838"/>
                </a:solidFill>
                <a:cs typeface="Calibri" panose="020F0502020204030204"/>
              </a:rPr>
            </a:br>
            <a:br>
              <a:rPr lang="en-US" spc="5" dirty="0">
                <a:solidFill>
                  <a:srgbClr val="3A3838"/>
                </a:solidFill>
                <a:cs typeface="Calibri" panose="020F0502020204030204"/>
              </a:rPr>
            </a:br>
            <a:r>
              <a:rPr lang="en-US" spc="5" dirty="0">
                <a:solidFill>
                  <a:srgbClr val="3A3838"/>
                </a:solidFill>
                <a:cs typeface="Calibri" panose="020F0502020204030204"/>
              </a:rPr>
              <a:t>    AVAILABLE SOLUTIONS</a:t>
            </a:r>
            <a:br>
              <a:rPr lang="en-US" dirty="0">
                <a:solidFill>
                  <a:prstClr val="black"/>
                </a:solidFill>
                <a:cs typeface="Calibri" panose="020F0502020204030204"/>
              </a:rPr>
            </a:br>
            <a:endParaRPr lang="en-US"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 &gt; </a:t>
            </a:r>
          </a:p>
        </p:txBody>
      </p:sp>
      <p:sp>
        <p:nvSpPr>
          <p:cNvPr id="6" name="Slide Number Placeholder 5"/>
          <p:cNvSpPr>
            <a:spLocks noGrp="1"/>
          </p:cNvSpPr>
          <p:nvPr>
            <p:ph type="sldNum" sz="quarter" idx="12"/>
          </p:nvPr>
        </p:nvSpPr>
        <p:spPr/>
        <p:txBody>
          <a:bodyPr/>
          <a:lstStyle/>
          <a:p>
            <a:fld id="{386EA003-ED41-46D8-B4B7-82D37B4645E4}" type="slidenum">
              <a:rPr lang="en-IN" smtClean="0"/>
              <a:t>14</a:t>
            </a:fld>
            <a:endParaRPr lang="en-IN" dirty="0"/>
          </a:p>
        </p:txBody>
      </p:sp>
      <p:graphicFrame>
        <p:nvGraphicFramePr>
          <p:cNvPr id="9" name="Table 8"/>
          <p:cNvGraphicFramePr>
            <a:graphicFrameLocks noGrp="1"/>
          </p:cNvGraphicFramePr>
          <p:nvPr/>
        </p:nvGraphicFramePr>
        <p:xfrm>
          <a:off x="667821" y="1598855"/>
          <a:ext cx="11178284" cy="4572000"/>
        </p:xfrm>
        <a:graphic>
          <a:graphicData uri="http://schemas.openxmlformats.org/drawingml/2006/table">
            <a:tbl>
              <a:tblPr firstRow="1" bandRow="1">
                <a:tableStyleId>{5C22544A-7EE6-4342-B048-85BDC9FD1C3A}</a:tableStyleId>
              </a:tblPr>
              <a:tblGrid>
                <a:gridCol w="2794571">
                  <a:extLst>
                    <a:ext uri="{9D8B030D-6E8A-4147-A177-3AD203B41FA5}">
                      <a16:colId xmlns:a16="http://schemas.microsoft.com/office/drawing/2014/main" val="20000"/>
                    </a:ext>
                  </a:extLst>
                </a:gridCol>
                <a:gridCol w="2794571">
                  <a:extLst>
                    <a:ext uri="{9D8B030D-6E8A-4147-A177-3AD203B41FA5}">
                      <a16:colId xmlns:a16="http://schemas.microsoft.com/office/drawing/2014/main" val="20001"/>
                    </a:ext>
                  </a:extLst>
                </a:gridCol>
                <a:gridCol w="2895583">
                  <a:extLst>
                    <a:ext uri="{9D8B030D-6E8A-4147-A177-3AD203B41FA5}">
                      <a16:colId xmlns:a16="http://schemas.microsoft.com/office/drawing/2014/main" val="20002"/>
                    </a:ext>
                  </a:extLst>
                </a:gridCol>
                <a:gridCol w="2693559">
                  <a:extLst>
                    <a:ext uri="{9D8B030D-6E8A-4147-A177-3AD203B41FA5}">
                      <a16:colId xmlns:a16="http://schemas.microsoft.com/office/drawing/2014/main" val="20003"/>
                    </a:ext>
                  </a:extLst>
                </a:gridCol>
              </a:tblGrid>
              <a:tr h="320391">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Purpose</a:t>
                      </a:r>
                      <a:endParaRPr lang="en-IN" dirty="0"/>
                    </a:p>
                  </a:txBody>
                  <a:tcPr/>
                </a:tc>
                <a:tc>
                  <a:txBody>
                    <a:bodyPr/>
                    <a:lstStyle/>
                    <a:p>
                      <a:r>
                        <a:rPr lang="en-US" dirty="0"/>
                        <a:t>Accuracy</a:t>
                      </a:r>
                      <a:endParaRPr lang="en-IN" dirty="0"/>
                    </a:p>
                  </a:txBody>
                  <a:tcPr/>
                </a:tc>
                <a:extLst>
                  <a:ext uri="{0D108BD9-81ED-4DB2-BD59-A6C34878D82A}">
                    <a16:rowId xmlns:a16="http://schemas.microsoft.com/office/drawing/2014/main" val="10000"/>
                  </a:ext>
                </a:extLst>
              </a:tr>
              <a:tr h="413424">
                <a:tc>
                  <a:txBody>
                    <a:bodyPr/>
                    <a:lstStyle/>
                    <a:p>
                      <a:r>
                        <a:rPr lang="en-US" dirty="0"/>
                        <a:t>2019</a:t>
                      </a:r>
                      <a:endParaRPr lang="en-IN" dirty="0"/>
                    </a:p>
                  </a:txBody>
                  <a:tcPr/>
                </a:tc>
                <a:tc>
                  <a:txBody>
                    <a:bodyPr/>
                    <a:lstStyle/>
                    <a:p>
                      <a:r>
                        <a:rPr lang="en-IN" dirty="0"/>
                        <a:t>Dr. </a:t>
                      </a:r>
                      <a:r>
                        <a:rPr lang="en-IN" dirty="0" err="1"/>
                        <a:t>Anjan</a:t>
                      </a:r>
                      <a:r>
                        <a:rPr lang="en-IN" dirty="0"/>
                        <a:t> Nikhil </a:t>
                      </a:r>
                    </a:p>
                  </a:txBody>
                  <a:tcPr/>
                </a:tc>
                <a:tc>
                  <a:txBody>
                    <a:bodyPr/>
                    <a:lstStyle/>
                    <a:p>
                      <a:r>
                        <a:rPr lang="en-US" dirty="0"/>
                        <a:t>Designed and implemented a prediction model for heart disease using naive Bayesian</a:t>
                      </a:r>
                      <a:endParaRPr lang="en-IN" dirty="0"/>
                    </a:p>
                  </a:txBody>
                  <a:tcPr/>
                </a:tc>
                <a:tc>
                  <a:txBody>
                    <a:bodyPr/>
                    <a:lstStyle/>
                    <a:p>
                      <a:r>
                        <a:rPr lang="en-IN" dirty="0"/>
                        <a:t>89.7%</a:t>
                      </a:r>
                    </a:p>
                  </a:txBody>
                  <a:tcPr/>
                </a:tc>
                <a:extLst>
                  <a:ext uri="{0D108BD9-81ED-4DB2-BD59-A6C34878D82A}">
                    <a16:rowId xmlns:a16="http://schemas.microsoft.com/office/drawing/2014/main" val="10001"/>
                  </a:ext>
                </a:extLst>
              </a:tr>
              <a:tr h="457603">
                <a:tc>
                  <a:txBody>
                    <a:bodyPr/>
                    <a:lstStyle/>
                    <a:p>
                      <a:r>
                        <a:rPr lang="en-US" dirty="0"/>
                        <a:t>2018</a:t>
                      </a:r>
                      <a:endParaRPr lang="en-IN" dirty="0"/>
                    </a:p>
                  </a:txBody>
                  <a:tcPr/>
                </a:tc>
                <a:tc>
                  <a:txBody>
                    <a:bodyPr/>
                    <a:lstStyle/>
                    <a:p>
                      <a:r>
                        <a:rPr lang="de-DE" dirty="0"/>
                        <a:t>Dr.</a:t>
                      </a:r>
                      <a:r>
                        <a:rPr lang="de-DE" baseline="0" dirty="0"/>
                        <a:t> </a:t>
                      </a:r>
                      <a:r>
                        <a:rPr lang="de-DE" dirty="0"/>
                        <a:t>Aakash Chauhaun</a:t>
                      </a:r>
                      <a:endParaRPr lang="en-IN" dirty="0"/>
                    </a:p>
                  </a:txBody>
                  <a:tcPr/>
                </a:tc>
                <a:tc>
                  <a:txBody>
                    <a:bodyPr/>
                    <a:lstStyle/>
                    <a:p>
                      <a:r>
                        <a:rPr lang="en-US" dirty="0"/>
                        <a:t>Proposed a disease prediction model for heart disease by utilizing evolutionary rule learning</a:t>
                      </a:r>
                      <a:endParaRPr lang="en-IN" dirty="0"/>
                    </a:p>
                  </a:txBody>
                  <a:tcPr/>
                </a:tc>
                <a:tc>
                  <a:txBody>
                    <a:bodyPr/>
                    <a:lstStyle/>
                    <a:p>
                      <a:r>
                        <a:rPr lang="en-US" dirty="0"/>
                        <a:t>53%</a:t>
                      </a:r>
                      <a:endParaRPr lang="en-IN" dirty="0"/>
                    </a:p>
                  </a:txBody>
                  <a:tcPr/>
                </a:tc>
                <a:extLst>
                  <a:ext uri="{0D108BD9-81ED-4DB2-BD59-A6C34878D82A}">
                    <a16:rowId xmlns:a16="http://schemas.microsoft.com/office/drawing/2014/main" val="10002"/>
                  </a:ext>
                </a:extLst>
              </a:tr>
              <a:tr h="648823">
                <a:tc>
                  <a:txBody>
                    <a:bodyPr/>
                    <a:lstStyle/>
                    <a:p>
                      <a:r>
                        <a:rPr lang="en-US" dirty="0"/>
                        <a:t>2018</a:t>
                      </a:r>
                      <a:endParaRPr lang="en-IN" dirty="0"/>
                    </a:p>
                  </a:txBody>
                  <a:tcPr/>
                </a:tc>
                <a:tc>
                  <a:txBody>
                    <a:bodyPr/>
                    <a:lstStyle/>
                    <a:p>
                      <a:r>
                        <a:rPr lang="en-IN" dirty="0"/>
                        <a:t>Mr.</a:t>
                      </a:r>
                      <a:r>
                        <a:rPr lang="en-IN" baseline="0" dirty="0"/>
                        <a:t> </a:t>
                      </a:r>
                      <a:r>
                        <a:rPr lang="en-IN" dirty="0" err="1"/>
                        <a:t>Aditi</a:t>
                      </a:r>
                      <a:r>
                        <a:rPr lang="en-IN" dirty="0"/>
                        <a:t> </a:t>
                      </a:r>
                      <a:r>
                        <a:rPr lang="en-IN" dirty="0" err="1"/>
                        <a:t>Gavha</a:t>
                      </a:r>
                      <a:endParaRPr lang="en-IN" dirty="0"/>
                    </a:p>
                  </a:txBody>
                  <a:tcPr/>
                </a:tc>
                <a:tc>
                  <a:txBody>
                    <a:bodyPr/>
                    <a:lstStyle/>
                    <a:p>
                      <a:r>
                        <a:rPr lang="en-US" dirty="0"/>
                        <a:t>Suggested prediction for heart disease that utilizes Machine Learning using KNN</a:t>
                      </a:r>
                      <a:endParaRPr lang="en-IN" dirty="0"/>
                    </a:p>
                  </a:txBody>
                  <a:tcPr/>
                </a:tc>
                <a:tc>
                  <a:txBody>
                    <a:bodyPr/>
                    <a:lstStyle/>
                    <a:p>
                      <a:r>
                        <a:rPr lang="en-IN" dirty="0"/>
                        <a:t>91%</a:t>
                      </a:r>
                    </a:p>
                  </a:txBody>
                  <a:tcPr/>
                </a:tc>
                <a:extLst>
                  <a:ext uri="{0D108BD9-81ED-4DB2-BD59-A6C34878D82A}">
                    <a16:rowId xmlns:a16="http://schemas.microsoft.com/office/drawing/2014/main" val="10003"/>
                  </a:ext>
                </a:extLst>
              </a:tr>
              <a:tr h="481233">
                <a:tc>
                  <a:txBody>
                    <a:bodyPr/>
                    <a:lstStyle/>
                    <a:p>
                      <a:r>
                        <a:rPr lang="en-US" dirty="0"/>
                        <a:t>2017</a:t>
                      </a:r>
                      <a:endParaRPr lang="en-IN" dirty="0"/>
                    </a:p>
                  </a:txBody>
                  <a:tcPr/>
                </a:tc>
                <a:tc>
                  <a:txBody>
                    <a:bodyPr/>
                    <a:lstStyle/>
                    <a:p>
                      <a:r>
                        <a:rPr lang="da-DK" dirty="0"/>
                        <a:t>Dr. Rashmi G Saboji</a:t>
                      </a:r>
                      <a:endParaRPr lang="en-IN" dirty="0"/>
                    </a:p>
                  </a:txBody>
                  <a:tcPr/>
                </a:tc>
                <a:tc>
                  <a:txBody>
                    <a:bodyPr/>
                    <a:lstStyle/>
                    <a:p>
                      <a:r>
                        <a:rPr lang="en-US" dirty="0"/>
                        <a:t>Tried to find a scalable solution that can predict heart disease utilizing classification mining</a:t>
                      </a:r>
                      <a:endParaRPr lang="en-IN" dirty="0"/>
                    </a:p>
                  </a:txBody>
                  <a:tcPr/>
                </a:tc>
                <a:tc>
                  <a:txBody>
                    <a:bodyPr/>
                    <a:lstStyle/>
                    <a:p>
                      <a:r>
                        <a:rPr lang="en-US" dirty="0"/>
                        <a:t>95%</a:t>
                      </a:r>
                      <a:endParaRPr lang="en-IN"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pc="5" dirty="0">
                <a:solidFill>
                  <a:srgbClr val="3A3838"/>
                </a:solidFill>
                <a:cs typeface="Calibri" panose="020F0502020204030204"/>
              </a:rPr>
              <a:t>5. LITERATURE REVIEW/DATASET SAMPLE</a:t>
            </a:r>
            <a:endParaRPr lang="en-US" dirty="0"/>
          </a:p>
        </p:txBody>
      </p:sp>
      <p:sp>
        <p:nvSpPr>
          <p:cNvPr id="3" name="Date Placeholder 2"/>
          <p:cNvSpPr>
            <a:spLocks noGrp="1"/>
          </p:cNvSpPr>
          <p:nvPr>
            <p:ph type="dt" sz="half" idx="10"/>
          </p:nvPr>
        </p:nvSpPr>
        <p:spPr/>
        <p:txBody>
          <a:bodyPr/>
          <a:lstStyle/>
          <a:p>
            <a:r>
              <a:rPr lang="en-IN" dirty="0"/>
              <a:t>04-05-2024</a:t>
            </a:r>
          </a:p>
        </p:txBody>
      </p:sp>
      <p:sp>
        <p:nvSpPr>
          <p:cNvPr id="4" name="Footer Placeholder 3"/>
          <p:cNvSpPr>
            <a:spLocks noGrp="1"/>
          </p:cNvSpPr>
          <p:nvPr>
            <p:ph type="ftr" sz="quarter" idx="11"/>
          </p:nvPr>
        </p:nvSpPr>
        <p:spPr/>
        <p:txBody>
          <a:bodyPr/>
          <a:lstStyle/>
          <a:p>
            <a:pPr algn="r"/>
            <a:r>
              <a:rPr lang="en-IN" dirty="0"/>
              <a:t>IIITU-HP-India-&lt;Project Review&gt; </a:t>
            </a:r>
          </a:p>
        </p:txBody>
      </p:sp>
      <p:sp>
        <p:nvSpPr>
          <p:cNvPr id="5" name="Slide Number Placeholder 4"/>
          <p:cNvSpPr>
            <a:spLocks noGrp="1"/>
          </p:cNvSpPr>
          <p:nvPr>
            <p:ph type="sldNum" sz="quarter" idx="12"/>
          </p:nvPr>
        </p:nvSpPr>
        <p:spPr/>
        <p:txBody>
          <a:bodyPr/>
          <a:lstStyle/>
          <a:p>
            <a:fld id="{386EA003-ED41-46D8-B4B7-82D37B4645E4}" type="slidenum">
              <a:rPr lang="en-IN" smtClean="0"/>
              <a:t>15</a:t>
            </a:fld>
            <a:endParaRPr lang="en-IN" dirty="0"/>
          </a:p>
        </p:txBody>
      </p:sp>
      <p:pic>
        <p:nvPicPr>
          <p:cNvPr id="6" name="Picture 5" descr="WhatsApp Image 2024-03-02 at 10.46.09 AM.jpeg"/>
          <p:cNvPicPr>
            <a:picLocks noChangeAspect="1"/>
          </p:cNvPicPr>
          <p:nvPr/>
        </p:nvPicPr>
        <p:blipFill>
          <a:blip r:embed="rId3"/>
          <a:srcRect t="34113" r="60248" b="12517"/>
          <a:stretch>
            <a:fillRect/>
          </a:stretch>
        </p:blipFill>
        <p:spPr>
          <a:xfrm>
            <a:off x="595085" y="1770744"/>
            <a:ext cx="4763128" cy="3416553"/>
          </a:xfrm>
          <a:prstGeom prst="rect">
            <a:avLst/>
          </a:prstGeom>
        </p:spPr>
      </p:pic>
      <p:sp>
        <p:nvSpPr>
          <p:cNvPr id="7" name="TextBox 6"/>
          <p:cNvSpPr txBox="1"/>
          <p:nvPr/>
        </p:nvSpPr>
        <p:spPr>
          <a:xfrm>
            <a:off x="632390" y="5990601"/>
            <a:ext cx="4597636" cy="307777"/>
          </a:xfrm>
          <a:prstGeom prst="rect">
            <a:avLst/>
          </a:prstGeom>
          <a:noFill/>
        </p:spPr>
        <p:txBody>
          <a:bodyPr wrap="square" rtlCol="0">
            <a:spAutoFit/>
          </a:bodyPr>
          <a:lstStyle/>
          <a:p>
            <a:r>
              <a:rPr lang="en-US" sz="1400" b="1" dirty="0"/>
              <a:t>      Fig. No. -2 (Diabetes Dataset)(Reference- Kaggle)</a:t>
            </a:r>
          </a:p>
        </p:txBody>
      </p:sp>
      <p:pic>
        <p:nvPicPr>
          <p:cNvPr id="8" name="Picture 7" descr="Screenshot 2024-03-02 111810.png"/>
          <p:cNvPicPr>
            <a:picLocks noChangeAspect="1"/>
          </p:cNvPicPr>
          <p:nvPr/>
        </p:nvPicPr>
        <p:blipFill>
          <a:blip r:embed="rId4"/>
          <a:stretch>
            <a:fillRect/>
          </a:stretch>
        </p:blipFill>
        <p:spPr>
          <a:xfrm>
            <a:off x="5600852" y="1777524"/>
            <a:ext cx="5933155" cy="3435411"/>
          </a:xfrm>
          <a:prstGeom prst="rect">
            <a:avLst/>
          </a:prstGeom>
        </p:spPr>
      </p:pic>
      <p:sp>
        <p:nvSpPr>
          <p:cNvPr id="9" name="TextBox 8"/>
          <p:cNvSpPr txBox="1"/>
          <p:nvPr/>
        </p:nvSpPr>
        <p:spPr>
          <a:xfrm>
            <a:off x="7682669" y="5990602"/>
            <a:ext cx="3515578" cy="307777"/>
          </a:xfrm>
          <a:prstGeom prst="rect">
            <a:avLst/>
          </a:prstGeom>
          <a:noFill/>
        </p:spPr>
        <p:txBody>
          <a:bodyPr wrap="none" rtlCol="0">
            <a:spAutoFit/>
          </a:bodyPr>
          <a:lstStyle/>
          <a:p>
            <a:r>
              <a:rPr lang="en-US" sz="1400" b="1" dirty="0"/>
              <a:t>Fig.No.-3 (Heart Dataset) (Reference- Kaggle)</a:t>
            </a:r>
          </a:p>
        </p:txBody>
      </p:sp>
      <p:sp>
        <p:nvSpPr>
          <p:cNvPr id="10" name="TextBox 9"/>
          <p:cNvSpPr txBox="1"/>
          <p:nvPr/>
        </p:nvSpPr>
        <p:spPr>
          <a:xfrm>
            <a:off x="581114" y="5255663"/>
            <a:ext cx="1982623" cy="769441"/>
          </a:xfrm>
          <a:prstGeom prst="rect">
            <a:avLst/>
          </a:prstGeom>
          <a:noFill/>
        </p:spPr>
        <p:txBody>
          <a:bodyPr wrap="square" rtlCol="0">
            <a:spAutoFit/>
          </a:bodyPr>
          <a:lstStyle/>
          <a:p>
            <a:r>
              <a:rPr lang="en-US" sz="1100" dirty="0" err="1"/>
              <a:t>Bmi</a:t>
            </a:r>
            <a:r>
              <a:rPr lang="en-US" sz="1100" dirty="0"/>
              <a:t> –Body Mass Index</a:t>
            </a:r>
          </a:p>
          <a:p>
            <a:r>
              <a:rPr lang="en-US" sz="1100" dirty="0"/>
              <a:t>Age-year</a:t>
            </a:r>
          </a:p>
          <a:p>
            <a:r>
              <a:rPr lang="en-US" sz="1100" dirty="0"/>
              <a:t>Skin thickness-mm</a:t>
            </a:r>
          </a:p>
          <a:p>
            <a:r>
              <a:rPr lang="en-US" sz="1100" dirty="0"/>
              <a:t>Blood Pressure-mmHg(1Torr)</a:t>
            </a:r>
          </a:p>
        </p:txBody>
      </p:sp>
      <p:sp>
        <p:nvSpPr>
          <p:cNvPr id="11" name="TextBox 10"/>
          <p:cNvSpPr txBox="1"/>
          <p:nvPr/>
        </p:nvSpPr>
        <p:spPr>
          <a:xfrm>
            <a:off x="8178325" y="5238571"/>
            <a:ext cx="2484976" cy="769441"/>
          </a:xfrm>
          <a:prstGeom prst="rect">
            <a:avLst/>
          </a:prstGeom>
          <a:noFill/>
        </p:spPr>
        <p:txBody>
          <a:bodyPr wrap="none" rtlCol="0">
            <a:spAutoFit/>
          </a:bodyPr>
          <a:lstStyle/>
          <a:p>
            <a:r>
              <a:rPr lang="en-US" sz="1100" dirty="0" err="1"/>
              <a:t>Chol</a:t>
            </a:r>
            <a:r>
              <a:rPr lang="en-US" sz="1100" dirty="0"/>
              <a:t>- Cholesterol level</a:t>
            </a:r>
          </a:p>
          <a:p>
            <a:r>
              <a:rPr lang="en-US" sz="1100" dirty="0" err="1"/>
              <a:t>Fbs</a:t>
            </a:r>
            <a:r>
              <a:rPr lang="en-US" sz="1100" dirty="0"/>
              <a:t>- Fasting Blood Sugar</a:t>
            </a:r>
          </a:p>
          <a:p>
            <a:r>
              <a:rPr lang="en-US" sz="1100" dirty="0"/>
              <a:t>Cp- constrictive pericarditis</a:t>
            </a:r>
          </a:p>
          <a:p>
            <a:r>
              <a:rPr lang="en-US" sz="1100" dirty="0" err="1"/>
              <a:t>Trestbps</a:t>
            </a:r>
            <a:r>
              <a:rPr lang="en-US" sz="1100" dirty="0"/>
              <a:t>- Person Resting blood Pressure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16</a:t>
            </a:fld>
            <a:endParaRPr lang="en-IN" dirty="0"/>
          </a:p>
        </p:txBody>
      </p:sp>
      <p:sp>
        <p:nvSpPr>
          <p:cNvPr id="13" name="object 6"/>
          <p:cNvSpPr txBox="1"/>
          <p:nvPr/>
        </p:nvSpPr>
        <p:spPr>
          <a:xfrm>
            <a:off x="3325461" y="2629998"/>
            <a:ext cx="3684939" cy="315920"/>
          </a:xfrm>
          <a:prstGeom prst="rect">
            <a:avLst/>
          </a:prstGeom>
        </p:spPr>
        <p:txBody>
          <a:bodyPr vert="horz" wrap="square" lIns="0" tIns="15240" rIns="0" bIns="0" rtlCol="0">
            <a:spAutoFit/>
          </a:bodyPr>
          <a:lstStyle/>
          <a:p>
            <a:pPr marL="12700">
              <a:lnSpc>
                <a:spcPts val="2280"/>
              </a:lnSpc>
              <a:spcBef>
                <a:spcPts val="120"/>
              </a:spcBef>
            </a:pPr>
            <a:r>
              <a:rPr lang="en-GB" sz="2400" b="1" dirty="0">
                <a:latin typeface="+mj-lt"/>
                <a:cs typeface="Times New Roman" panose="02020603050405020304" pitchFamily="18" charset="0"/>
              </a:rPr>
              <a:t>Algorithms used</a:t>
            </a:r>
            <a:endParaRPr lang="en-US" sz="2400" b="1" dirty="0">
              <a:solidFill>
                <a:prstClr val="black"/>
              </a:solidFill>
              <a:latin typeface="+mj-lt"/>
              <a:cs typeface="Calibri" panose="020F0502020204030204"/>
            </a:endParaRPr>
          </a:p>
        </p:txBody>
      </p:sp>
      <p:sp>
        <p:nvSpPr>
          <p:cNvPr id="15"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object 7"/>
          <p:cNvSpPr txBox="1"/>
          <p:nvPr/>
        </p:nvSpPr>
        <p:spPr>
          <a:xfrm>
            <a:off x="2336292" y="2377440"/>
            <a:ext cx="822960" cy="582852"/>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a:ln>
                  <a:noFill/>
                </a:ln>
                <a:solidFill>
                  <a:srgbClr val="FFFFFF"/>
                </a:solidFill>
                <a:effectLst/>
                <a:uLnTx/>
                <a:uFillTx/>
                <a:cs typeface="Calibri" panose="020F0502020204030204"/>
              </a:rPr>
              <a:t>0</a:t>
            </a:r>
            <a:r>
              <a:rPr kumimoji="0" lang="en-US" sz="2800" b="1" i="0" u="none" strike="noStrike" kern="0" cap="none" spc="15" normalizeH="0" baseline="0" noProof="0" dirty="0">
                <a:ln>
                  <a:noFill/>
                </a:ln>
                <a:solidFill>
                  <a:srgbClr val="FFFFFF"/>
                </a:solidFill>
                <a:effectLst/>
                <a:uLnTx/>
                <a:uFillTx/>
                <a:cs typeface="Calibri" panose="020F0502020204030204"/>
              </a:rPr>
              <a:t>6</a:t>
            </a:r>
            <a:endParaRPr kumimoji="0" sz="2800" b="0" i="0" u="none" strike="noStrike" kern="0" cap="none" spc="0" normalizeH="0" baseline="0" noProof="0" dirty="0">
              <a:ln>
                <a:noFill/>
              </a:ln>
              <a:solidFill>
                <a:prstClr val="black"/>
              </a:solidFill>
              <a:effectLst/>
              <a:uLnTx/>
              <a:uFillTx/>
              <a:cs typeface="Calibri" panose="020F0502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6. </a:t>
            </a:r>
            <a:r>
              <a:rPr lang="en-GB" dirty="0">
                <a:latin typeface="Times New Roman" panose="02020603050405020304" pitchFamily="18" charset="0"/>
                <a:cs typeface="Times New Roman" panose="02020603050405020304" pitchFamily="18" charset="0"/>
              </a:rPr>
              <a:t>Algorithms used </a:t>
            </a:r>
            <a:endParaRPr lang="en-IN" dirty="0"/>
          </a:p>
        </p:txBody>
      </p:sp>
      <p:sp>
        <p:nvSpPr>
          <p:cNvPr id="8" name="Content Placeholder 7"/>
          <p:cNvSpPr>
            <a:spLocks noGrp="1"/>
          </p:cNvSpPr>
          <p:nvPr>
            <p:ph idx="1"/>
          </p:nvPr>
        </p:nvSpPr>
        <p:spPr>
          <a:xfrm>
            <a:off x="2048256" y="1582057"/>
            <a:ext cx="9052731" cy="4441372"/>
          </a:xfrm>
        </p:spPr>
        <p:txBody>
          <a:bodyPr>
            <a:normAutofit fontScale="62500" lnSpcReduction="20000"/>
          </a:bodyPr>
          <a:lstStyle/>
          <a:p>
            <a:endParaRPr lang="en-US" dirty="0"/>
          </a:p>
          <a:p>
            <a:pPr>
              <a:buNone/>
            </a:pPr>
            <a:br>
              <a:rPr lang="en-GB" sz="2400" dirty="0">
                <a:latin typeface="Times New Roman" panose="02020603050405020304" pitchFamily="18" charset="0"/>
                <a:cs typeface="Times New Roman" panose="02020603050405020304" pitchFamily="18" charset="0"/>
              </a:rPr>
            </a:br>
            <a:br>
              <a:rPr lang="en-GB" sz="3100" dirty="0">
                <a:cs typeface="Times New Roman" panose="02020603050405020304" pitchFamily="18" charset="0"/>
              </a:rPr>
            </a:br>
            <a:r>
              <a:rPr lang="en-GB" sz="3100" dirty="0">
                <a:cs typeface="Times New Roman" panose="02020603050405020304" pitchFamily="18" charset="0"/>
              </a:rPr>
              <a:t>1) SVM – Support Vector Machine :</a:t>
            </a:r>
            <a:br>
              <a:rPr lang="en-GB" sz="3100" dirty="0">
                <a:cs typeface="Times New Roman" panose="02020603050405020304" pitchFamily="18" charset="0"/>
              </a:rPr>
            </a:br>
            <a:br>
              <a:rPr lang="en-GB" sz="3100" b="0" dirty="0">
                <a:cs typeface="Times New Roman" panose="02020603050405020304" pitchFamily="18" charset="0"/>
              </a:rPr>
            </a:br>
            <a:r>
              <a:rPr lang="en-GB" sz="3100" b="0" dirty="0">
                <a:cs typeface="Times New Roman" panose="02020603050405020304" pitchFamily="18" charset="0"/>
              </a:rPr>
              <a:t>Support Vector Machine or SVM is one of the most popular Supervised Learning algorithms, which is used for Classification as well as Regression problems. The goal of the SVM algorithm is to create the best line or decision boundary that can segregate n-dimensional space into classes so that we can easily put the new data point in the correct category in the future. </a:t>
            </a:r>
            <a:br>
              <a:rPr lang="en-GB" sz="3100" dirty="0">
                <a:cs typeface="Times New Roman" panose="02020603050405020304" pitchFamily="18" charset="0"/>
              </a:rPr>
            </a:br>
            <a:br>
              <a:rPr lang="en-GB" sz="3100" dirty="0">
                <a:cs typeface="Times New Roman" panose="02020603050405020304" pitchFamily="18" charset="0"/>
              </a:rPr>
            </a:br>
            <a:br>
              <a:rPr lang="en-GB" sz="3100" dirty="0">
                <a:cs typeface="Times New Roman" panose="02020603050405020304" pitchFamily="18" charset="0"/>
              </a:rPr>
            </a:br>
            <a:r>
              <a:rPr lang="en-GB" sz="3100" dirty="0">
                <a:cs typeface="Times New Roman" panose="02020603050405020304" pitchFamily="18" charset="0"/>
              </a:rPr>
              <a:t>2)  Logistic Regression : </a:t>
            </a:r>
            <a:br>
              <a:rPr lang="en-GB" sz="3100" dirty="0">
                <a:cs typeface="Times New Roman" panose="02020603050405020304" pitchFamily="18" charset="0"/>
              </a:rPr>
            </a:br>
            <a:br>
              <a:rPr lang="en-GB" sz="3100" dirty="0">
                <a:cs typeface="Times New Roman" panose="02020603050405020304" pitchFamily="18" charset="0"/>
              </a:rPr>
            </a:br>
            <a:r>
              <a:rPr lang="en-GB" sz="3100" b="0" dirty="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 Logistic Regression is a significant machine learning algorithm because it has the ability to provide probabilities and classify new data using continuous and discrete datasets.</a:t>
            </a:r>
            <a:endParaRPr lang="en-US" sz="3100" b="0"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18</a:t>
            </a:fld>
            <a:endParaRPr lang="en-IN" dirty="0"/>
          </a:p>
        </p:txBody>
      </p:sp>
      <p:sp>
        <p:nvSpPr>
          <p:cNvPr id="13" name="object 6"/>
          <p:cNvSpPr txBox="1"/>
          <p:nvPr/>
        </p:nvSpPr>
        <p:spPr>
          <a:xfrm>
            <a:off x="3325461" y="2629998"/>
            <a:ext cx="3684939" cy="317844"/>
          </a:xfrm>
          <a:prstGeom prst="rect">
            <a:avLst/>
          </a:prstGeom>
        </p:spPr>
        <p:txBody>
          <a:bodyPr vert="horz" wrap="square" lIns="0" tIns="15240" rIns="0" bIns="0" rtlCol="0">
            <a:spAutoFit/>
          </a:bodyPr>
          <a:lstStyle/>
          <a:p>
            <a:pPr marL="12700">
              <a:lnSpc>
                <a:spcPts val="2280"/>
              </a:lnSpc>
              <a:spcBef>
                <a:spcPts val="120"/>
              </a:spcBef>
            </a:pPr>
            <a:r>
              <a:rPr lang="en-US" sz="2400" b="1" spc="5" dirty="0">
                <a:solidFill>
                  <a:srgbClr val="3A3838"/>
                </a:solidFill>
                <a:cs typeface="Calibri" panose="020F0502020204030204"/>
              </a:rPr>
              <a:t>Implementation</a:t>
            </a:r>
            <a:endParaRPr lang="en-US" sz="2400" dirty="0">
              <a:solidFill>
                <a:prstClr val="black"/>
              </a:solidFill>
              <a:cs typeface="Calibri" panose="020F0502020204030204"/>
            </a:endParaRPr>
          </a:p>
        </p:txBody>
      </p:sp>
      <p:sp>
        <p:nvSpPr>
          <p:cNvPr id="15"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object 7"/>
          <p:cNvSpPr txBox="1"/>
          <p:nvPr/>
        </p:nvSpPr>
        <p:spPr>
          <a:xfrm>
            <a:off x="2336292" y="2377440"/>
            <a:ext cx="822960" cy="582852"/>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a:ln>
                  <a:noFill/>
                </a:ln>
                <a:solidFill>
                  <a:srgbClr val="FFFFFF"/>
                </a:solidFill>
                <a:effectLst/>
                <a:uLnTx/>
                <a:uFillTx/>
                <a:cs typeface="Calibri" panose="020F0502020204030204"/>
              </a:rPr>
              <a:t>0</a:t>
            </a:r>
            <a:r>
              <a:rPr lang="en-US" sz="2800" b="1" kern="0" spc="15" dirty="0">
                <a:solidFill>
                  <a:srgbClr val="FFFFFF"/>
                </a:solidFill>
                <a:cs typeface="Calibri" panose="020F0502020204030204"/>
              </a:rPr>
              <a:t>7</a:t>
            </a:r>
            <a:endParaRPr kumimoji="0" sz="2800" b="0" i="0" u="none" strike="noStrike" kern="0" cap="none" spc="0" normalizeH="0" baseline="0" noProof="0" dirty="0">
              <a:ln>
                <a:noFill/>
              </a:ln>
              <a:solidFill>
                <a:prstClr val="black"/>
              </a:solidFill>
              <a:effectLst/>
              <a:uLnTx/>
              <a:uFillTx/>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7. </a:t>
            </a:r>
            <a:r>
              <a:rPr lang="en-GB" dirty="0">
                <a:latin typeface="Times New Roman" panose="02020603050405020304" pitchFamily="18" charset="0"/>
                <a:cs typeface="Times New Roman" panose="02020603050405020304" pitchFamily="18" charset="0"/>
              </a:rPr>
              <a:t>Implementation</a:t>
            </a:r>
            <a:endParaRPr lang="en-IN"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19</a:t>
            </a:fld>
            <a:endParaRPr lang="en-IN"/>
          </a:p>
        </p:txBody>
      </p:sp>
      <p:sp>
        <p:nvSpPr>
          <p:cNvPr id="11" name="TextBox 10"/>
          <p:cNvSpPr txBox="1"/>
          <p:nvPr/>
        </p:nvSpPr>
        <p:spPr>
          <a:xfrm>
            <a:off x="4734370" y="6058967"/>
            <a:ext cx="3597780" cy="307777"/>
          </a:xfrm>
          <a:prstGeom prst="rect">
            <a:avLst/>
          </a:prstGeom>
          <a:noFill/>
        </p:spPr>
        <p:txBody>
          <a:bodyPr wrap="square" rtlCol="0">
            <a:spAutoFit/>
          </a:bodyPr>
          <a:lstStyle/>
          <a:p>
            <a:r>
              <a:rPr lang="en-US" sz="1400" b="1" dirty="0"/>
              <a:t>Fig. No. -4 Implementation Sample </a:t>
            </a:r>
          </a:p>
        </p:txBody>
      </p:sp>
      <p:pic>
        <p:nvPicPr>
          <p:cNvPr id="5122" name="Picture 2" descr="C:\Users\parvi\Downloads\WhatsApp Image 2024-05-03 at 11.44.43 AM.jpeg"/>
          <p:cNvPicPr>
            <a:picLocks noChangeAspect="1" noChangeArrowheads="1"/>
          </p:cNvPicPr>
          <p:nvPr/>
        </p:nvPicPr>
        <p:blipFill>
          <a:blip r:embed="rId2"/>
          <a:srcRect/>
          <a:stretch>
            <a:fillRect/>
          </a:stretch>
        </p:blipFill>
        <p:spPr bwMode="auto">
          <a:xfrm>
            <a:off x="1835521" y="1683521"/>
            <a:ext cx="8818978" cy="4033111"/>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t>1. INTRODUCTION</a:t>
            </a:r>
            <a:endParaRPr lang="en-IN" dirty="0"/>
          </a:p>
        </p:txBody>
      </p:sp>
      <p:sp>
        <p:nvSpPr>
          <p:cNvPr id="7" name="Content Placeholder 6"/>
          <p:cNvSpPr>
            <a:spLocks noGrp="1"/>
          </p:cNvSpPr>
          <p:nvPr>
            <p:ph idx="1"/>
          </p:nvPr>
        </p:nvSpPr>
        <p:spPr>
          <a:xfrm>
            <a:off x="1944914" y="1825625"/>
            <a:ext cx="9156073" cy="4351338"/>
          </a:xfrm>
        </p:spPr>
        <p:txBody>
          <a:bodyPr>
            <a:normAutofit/>
          </a:bodyPr>
          <a:lstStyle/>
          <a:p>
            <a:endParaRPr lang="en-US" sz="2600" b="0" dirty="0"/>
          </a:p>
          <a:p>
            <a:r>
              <a:rPr lang="en-US" sz="2600" b="0" dirty="0"/>
              <a:t>Smart technology utilized to predict diseases remotely.</a:t>
            </a:r>
          </a:p>
          <a:p>
            <a:endParaRPr lang="en-US" sz="2600" b="0" dirty="0"/>
          </a:p>
          <a:p>
            <a:r>
              <a:rPr lang="en-US" sz="2600" b="0" dirty="0"/>
              <a:t>Health neglect due to extensive internet use highlighted as a concern.</a:t>
            </a:r>
          </a:p>
          <a:p>
            <a:endParaRPr lang="en-US" sz="2600" b="0" dirty="0"/>
          </a:p>
          <a:p>
            <a:r>
              <a:rPr lang="en-US" sz="2600" b="0" dirty="0"/>
              <a:t>Solution: Develop a disease prediction system using Machine Learning (ML).</a:t>
            </a:r>
          </a:p>
          <a:p>
            <a:endParaRPr lang="en-US" dirty="0"/>
          </a:p>
        </p:txBody>
      </p:sp>
      <p:sp>
        <p:nvSpPr>
          <p:cNvPr id="4" name="Date Placeholder 3"/>
          <p:cNvSpPr>
            <a:spLocks noGrp="1"/>
          </p:cNvSpPr>
          <p:nvPr>
            <p:ph type="dt" sz="half" idx="10"/>
          </p:nvPr>
        </p:nvSpPr>
        <p:spPr/>
        <p:txBody>
          <a:bodyPr/>
          <a:lstStyle/>
          <a:p>
            <a:r>
              <a:rPr lang="en-IN" dirty="0"/>
              <a:t>06-04-2024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2</a:t>
            </a:fld>
            <a:endParaRPr lang="en-IN" dirty="0"/>
          </a:p>
        </p:txBody>
      </p:sp>
      <p:sp>
        <p:nvSpPr>
          <p:cNvPr id="8" name="object 2"/>
          <p:cNvSpPr txBox="1"/>
          <p:nvPr/>
        </p:nvSpPr>
        <p:spPr>
          <a:xfrm>
            <a:off x="2247900" y="1786979"/>
            <a:ext cx="8382000" cy="514051"/>
          </a:xfrm>
          <a:prstGeom prst="rect">
            <a:avLst/>
          </a:prstGeom>
        </p:spPr>
        <p:txBody>
          <a:bodyPr vert="horz" wrap="square" lIns="0" tIns="17145" rIns="0" bIns="0" rtlCol="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R="121920" algn="just">
              <a:lnSpc>
                <a:spcPct val="150000"/>
              </a:lnSpc>
            </a:pPr>
            <a:endParaRPr lang="en-US" sz="2400" b="1" kern="0" spc="50" dirty="0">
              <a:solidFill>
                <a:srgbClr val="3A3838"/>
              </a:solidFill>
              <a:latin typeface="Calibri" panose="020F0502020204030204"/>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20</a:t>
            </a:fld>
            <a:endParaRPr lang="en-IN" dirty="0"/>
          </a:p>
        </p:txBody>
      </p:sp>
      <p:sp>
        <p:nvSpPr>
          <p:cNvPr id="13" name="object 6"/>
          <p:cNvSpPr txBox="1"/>
          <p:nvPr/>
        </p:nvSpPr>
        <p:spPr>
          <a:xfrm>
            <a:off x="3325461" y="2629998"/>
            <a:ext cx="3684939" cy="612796"/>
          </a:xfrm>
          <a:prstGeom prst="rect">
            <a:avLst/>
          </a:prstGeom>
        </p:spPr>
        <p:txBody>
          <a:bodyPr vert="horz" wrap="square" lIns="0" tIns="15240" rIns="0" bIns="0" rtlCol="0">
            <a:spAutoFit/>
          </a:bodyPr>
          <a:lstStyle/>
          <a:p>
            <a:pPr marL="12700">
              <a:lnSpc>
                <a:spcPts val="2280"/>
              </a:lnSpc>
              <a:spcBef>
                <a:spcPts val="120"/>
              </a:spcBef>
            </a:pPr>
            <a:r>
              <a:rPr lang="en-US" sz="2400" b="1" spc="5" dirty="0">
                <a:solidFill>
                  <a:srgbClr val="3A3838"/>
                </a:solidFill>
                <a:cs typeface="Calibri" panose="020F0502020204030204"/>
              </a:rPr>
              <a:t>Work Progress and     Demonstration</a:t>
            </a:r>
            <a:endParaRPr lang="en-US" sz="2400" dirty="0">
              <a:solidFill>
                <a:prstClr val="black"/>
              </a:solidFill>
              <a:cs typeface="Calibri" panose="020F0502020204030204"/>
            </a:endParaRPr>
          </a:p>
        </p:txBody>
      </p:sp>
      <p:sp>
        <p:nvSpPr>
          <p:cNvPr id="15"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object 7"/>
          <p:cNvSpPr txBox="1"/>
          <p:nvPr/>
        </p:nvSpPr>
        <p:spPr>
          <a:xfrm>
            <a:off x="2336292" y="2377440"/>
            <a:ext cx="822960" cy="582852"/>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a:ln>
                  <a:noFill/>
                </a:ln>
                <a:solidFill>
                  <a:srgbClr val="FFFFFF"/>
                </a:solidFill>
                <a:effectLst/>
                <a:uLnTx/>
                <a:uFillTx/>
                <a:cs typeface="Calibri" panose="020F0502020204030204"/>
              </a:rPr>
              <a:t>0</a:t>
            </a:r>
            <a:r>
              <a:rPr kumimoji="0" lang="en-US" sz="2800" b="1" i="0" u="none" strike="noStrike" kern="0" cap="none" spc="15" normalizeH="0" baseline="0" noProof="0" dirty="0">
                <a:ln>
                  <a:noFill/>
                </a:ln>
                <a:solidFill>
                  <a:srgbClr val="FFFFFF"/>
                </a:solidFill>
                <a:effectLst/>
                <a:uLnTx/>
                <a:uFillTx/>
                <a:cs typeface="Calibri" panose="020F0502020204030204"/>
              </a:rPr>
              <a:t>8</a:t>
            </a:r>
            <a:endParaRPr kumimoji="0" sz="2800" b="0" i="0" u="none" strike="noStrike" kern="0" cap="none" spc="0" normalizeH="0" baseline="0" noProof="0" dirty="0">
              <a:ln>
                <a:noFill/>
              </a:ln>
              <a:solidFill>
                <a:prstClr val="black"/>
              </a:solidFill>
              <a:effectLst/>
              <a:uLnTx/>
              <a:uFillTx/>
              <a:cs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 WORK PROGRESS AND </a:t>
            </a:r>
            <a:br>
              <a:rPr lang="en-US" dirty="0"/>
            </a:br>
            <a:r>
              <a:rPr lang="en-US" dirty="0"/>
              <a:t>     DEMONSTRATION</a:t>
            </a:r>
          </a:p>
        </p:txBody>
      </p:sp>
      <p:graphicFrame>
        <p:nvGraphicFramePr>
          <p:cNvPr id="7" name="Content Placeholder 6"/>
          <p:cNvGraphicFramePr>
            <a:graphicFrameLocks noGrp="1"/>
          </p:cNvGraphicFramePr>
          <p:nvPr>
            <p:ph idx="1"/>
          </p:nvPr>
        </p:nvGraphicFramePr>
        <p:xfrm>
          <a:off x="914400" y="1478427"/>
          <a:ext cx="10186988" cy="4051296"/>
        </p:xfrm>
        <a:graphic>
          <a:graphicData uri="http://schemas.openxmlformats.org/drawingml/2006/table">
            <a:tbl>
              <a:tblPr firstRow="1" bandRow="1">
                <a:tableStyleId>{5C22544A-7EE6-4342-B048-85BDC9FD1C3A}</a:tableStyleId>
              </a:tblPr>
              <a:tblGrid>
                <a:gridCol w="2546747">
                  <a:extLst>
                    <a:ext uri="{9D8B030D-6E8A-4147-A177-3AD203B41FA5}">
                      <a16:colId xmlns:a16="http://schemas.microsoft.com/office/drawing/2014/main" val="20000"/>
                    </a:ext>
                  </a:extLst>
                </a:gridCol>
                <a:gridCol w="3636339">
                  <a:extLst>
                    <a:ext uri="{9D8B030D-6E8A-4147-A177-3AD203B41FA5}">
                      <a16:colId xmlns:a16="http://schemas.microsoft.com/office/drawing/2014/main" val="20001"/>
                    </a:ext>
                  </a:extLst>
                </a:gridCol>
                <a:gridCol w="2002971">
                  <a:extLst>
                    <a:ext uri="{9D8B030D-6E8A-4147-A177-3AD203B41FA5}">
                      <a16:colId xmlns:a16="http://schemas.microsoft.com/office/drawing/2014/main" val="20002"/>
                    </a:ext>
                  </a:extLst>
                </a:gridCol>
                <a:gridCol w="2000931">
                  <a:extLst>
                    <a:ext uri="{9D8B030D-6E8A-4147-A177-3AD203B41FA5}">
                      <a16:colId xmlns:a16="http://schemas.microsoft.com/office/drawing/2014/main" val="20003"/>
                    </a:ext>
                  </a:extLst>
                </a:gridCol>
              </a:tblGrid>
              <a:tr h="506412">
                <a:tc>
                  <a:txBody>
                    <a:bodyPr/>
                    <a:lstStyle/>
                    <a:p>
                      <a:pPr marL="116205" marR="76200" algn="ctr">
                        <a:spcBef>
                          <a:spcPts val="560"/>
                        </a:spcBef>
                        <a:spcAft>
                          <a:spcPts val="0"/>
                        </a:spcAft>
                      </a:pPr>
                      <a:r>
                        <a:rPr lang="en-US" sz="2000" b="1" dirty="0">
                          <a:latin typeface="Times New Roman" panose="02020603050405020304"/>
                          <a:ea typeface="Times New Roman" panose="02020603050405020304"/>
                          <a:cs typeface="Times New Roman" panose="02020603050405020304"/>
                        </a:rPr>
                        <a:t>Week</a:t>
                      </a:r>
                      <a:endParaRPr lang="en-US" sz="2000" dirty="0">
                        <a:latin typeface="Times New Roman" panose="02020603050405020304"/>
                        <a:ea typeface="Times New Roman" panose="02020603050405020304"/>
                        <a:cs typeface="Times New Roman" panose="02020603050405020304"/>
                      </a:endParaRPr>
                    </a:p>
                  </a:txBody>
                  <a:tcPr marL="0" marR="0" marT="0" marB="0"/>
                </a:tc>
                <a:tc>
                  <a:txBody>
                    <a:bodyPr/>
                    <a:lstStyle/>
                    <a:p>
                      <a:pPr marL="56515" marR="0" algn="ctr">
                        <a:spcBef>
                          <a:spcPts val="560"/>
                        </a:spcBef>
                        <a:spcAft>
                          <a:spcPts val="0"/>
                        </a:spcAft>
                      </a:pPr>
                      <a:r>
                        <a:rPr lang="en-US" sz="2000" b="1" dirty="0">
                          <a:latin typeface="Times New Roman" panose="02020603050405020304"/>
                          <a:ea typeface="Times New Roman" panose="02020603050405020304"/>
                          <a:cs typeface="Times New Roman" panose="02020603050405020304"/>
                        </a:rPr>
                        <a:t>Expected Milestones</a:t>
                      </a:r>
                      <a:endParaRPr lang="en-US" sz="2000" dirty="0">
                        <a:latin typeface="Times New Roman" panose="02020603050405020304"/>
                        <a:ea typeface="Times New Roman" panose="02020603050405020304"/>
                        <a:cs typeface="Times New Roman" panose="02020603050405020304"/>
                      </a:endParaRPr>
                    </a:p>
                  </a:txBody>
                  <a:tcPr marL="0" marR="0" marT="0" marB="0"/>
                </a:tc>
                <a:tc>
                  <a:txBody>
                    <a:bodyPr/>
                    <a:lstStyle/>
                    <a:p>
                      <a:pPr marL="56515" marR="0" algn="ctr">
                        <a:spcBef>
                          <a:spcPts val="560"/>
                        </a:spcBef>
                        <a:spcAft>
                          <a:spcPts val="0"/>
                        </a:spcAft>
                      </a:pPr>
                      <a:r>
                        <a:rPr lang="en-US" sz="2000" b="1">
                          <a:latin typeface="Times New Roman" panose="02020603050405020304"/>
                          <a:ea typeface="Times New Roman" panose="02020603050405020304"/>
                          <a:cs typeface="Times New Roman" panose="02020603050405020304"/>
                        </a:rPr>
                        <a:t>Completed</a:t>
                      </a:r>
                      <a:endParaRPr lang="en-US" sz="2000">
                        <a:latin typeface="Times New Roman" panose="02020603050405020304"/>
                        <a:ea typeface="Times New Roman" panose="02020603050405020304"/>
                        <a:cs typeface="Times New Roman" panose="02020603050405020304"/>
                      </a:endParaRPr>
                    </a:p>
                  </a:txBody>
                  <a:tcPr marL="0" marR="0" marT="0" marB="0"/>
                </a:tc>
                <a:tc>
                  <a:txBody>
                    <a:bodyPr/>
                    <a:lstStyle/>
                    <a:p>
                      <a:pPr marL="45720" marR="163830" algn="ctr">
                        <a:spcBef>
                          <a:spcPts val="560"/>
                        </a:spcBef>
                        <a:spcAft>
                          <a:spcPts val="0"/>
                        </a:spcAft>
                      </a:pPr>
                      <a:r>
                        <a:rPr lang="en-US" sz="2000" b="1">
                          <a:latin typeface="Times New Roman" panose="02020603050405020304"/>
                          <a:ea typeface="Times New Roman" panose="02020603050405020304"/>
                          <a:cs typeface="Times New Roman" panose="02020603050405020304"/>
                        </a:rPr>
                        <a:t>Tobecompleted</a:t>
                      </a:r>
                      <a:endParaRPr lang="en-US" sz="2000">
                        <a:latin typeface="Times New Roman" panose="02020603050405020304"/>
                        <a:ea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0"/>
                  </a:ext>
                </a:extLst>
              </a:tr>
              <a:tr h="506412">
                <a:tc>
                  <a:txBody>
                    <a:bodyPr/>
                    <a:lstStyle/>
                    <a:p>
                      <a:pPr marL="85725" marR="76200" algn="ctr">
                        <a:spcBef>
                          <a:spcPts val="510"/>
                        </a:spcBef>
                        <a:spcAft>
                          <a:spcPts val="0"/>
                        </a:spcAft>
                      </a:pPr>
                      <a:r>
                        <a:rPr lang="en-US" sz="1800" dirty="0">
                          <a:latin typeface="+mn-lt"/>
                          <a:ea typeface="Times New Roman" panose="02020603050405020304"/>
                          <a:cs typeface="Times New Roman" panose="02020603050405020304"/>
                        </a:rPr>
                        <a:t>    1.</a:t>
                      </a:r>
                    </a:p>
                  </a:txBody>
                  <a:tcPr marL="0" marR="0" marT="0" marB="0"/>
                </a:tc>
                <a:tc>
                  <a:txBody>
                    <a:bodyPr/>
                    <a:lstStyle/>
                    <a:p>
                      <a:pPr marL="56515" marR="0" algn="ctr">
                        <a:spcBef>
                          <a:spcPts val="510"/>
                        </a:spcBef>
                        <a:spcAft>
                          <a:spcPts val="0"/>
                        </a:spcAft>
                      </a:pPr>
                      <a:r>
                        <a:rPr lang="en-US" sz="1800" dirty="0">
                          <a:latin typeface="+mn-lt"/>
                          <a:ea typeface="Times New Roman" panose="02020603050405020304"/>
                          <a:cs typeface="Times New Roman" panose="02020603050405020304"/>
                        </a:rPr>
                        <a:t>Find real world problem</a:t>
                      </a:r>
                    </a:p>
                  </a:txBody>
                  <a:tcPr marL="0" marR="0" marT="0" marB="0"/>
                </a:tc>
                <a:tc>
                  <a:txBody>
                    <a:bodyPr/>
                    <a:lstStyle/>
                    <a:p>
                      <a:pPr marL="31750" marR="0" algn="ctr">
                        <a:spcBef>
                          <a:spcPts val="430"/>
                        </a:spcBef>
                        <a:spcAft>
                          <a:spcPts val="0"/>
                        </a:spcAft>
                      </a:pPr>
                      <a:r>
                        <a:rPr lang="en-US" sz="1800" dirty="0">
                          <a:latin typeface="+mn-lt"/>
                          <a:ea typeface="Times New Roman" panose="02020603050405020304"/>
                          <a:cs typeface="Times New Roman" panose="02020603050405020304"/>
                        </a:rPr>
                        <a:t>✓</a:t>
                      </a:r>
                    </a:p>
                  </a:txBody>
                  <a:tcPr marL="0" marR="0" marT="0" marB="0"/>
                </a:tc>
                <a:tc>
                  <a:txBody>
                    <a:bodyPr/>
                    <a:lstStyle/>
                    <a:p>
                      <a:pPr marL="0" marR="113665" algn="ctr">
                        <a:spcBef>
                          <a:spcPts val="430"/>
                        </a:spcBef>
                        <a:spcAft>
                          <a:spcPts val="0"/>
                        </a:spcAft>
                      </a:pPr>
                      <a:r>
                        <a:rPr lang="en-US" sz="1800" dirty="0">
                          <a:latin typeface="+mn-lt"/>
                          <a:ea typeface="Times New Roman" panose="02020603050405020304"/>
                          <a:cs typeface="Times New Roman" panose="02020603050405020304"/>
                        </a:rPr>
                        <a:t>        ✘</a:t>
                      </a:r>
                    </a:p>
                  </a:txBody>
                  <a:tcPr marL="0" marR="0" marT="0" marB="0"/>
                </a:tc>
                <a:extLst>
                  <a:ext uri="{0D108BD9-81ED-4DB2-BD59-A6C34878D82A}">
                    <a16:rowId xmlns:a16="http://schemas.microsoft.com/office/drawing/2014/main" val="10001"/>
                  </a:ext>
                </a:extLst>
              </a:tr>
              <a:tr h="506412">
                <a:tc>
                  <a:txBody>
                    <a:bodyPr/>
                    <a:lstStyle/>
                    <a:p>
                      <a:pPr marL="67310" marR="76200" algn="ctr">
                        <a:spcBef>
                          <a:spcPts val="560"/>
                        </a:spcBef>
                        <a:spcAft>
                          <a:spcPts val="0"/>
                        </a:spcAft>
                      </a:pPr>
                      <a:r>
                        <a:rPr lang="en-US" sz="1800" dirty="0">
                          <a:latin typeface="+mn-lt"/>
                          <a:ea typeface="Times New Roman" panose="02020603050405020304"/>
                          <a:cs typeface="Times New Roman" panose="02020603050405020304"/>
                        </a:rPr>
                        <a:t>    2.</a:t>
                      </a:r>
                    </a:p>
                  </a:txBody>
                  <a:tcPr marL="0" marR="0" marT="0" marB="0"/>
                </a:tc>
                <a:tc>
                  <a:txBody>
                    <a:bodyPr/>
                    <a:lstStyle/>
                    <a:p>
                      <a:pPr marL="56515" marR="0" algn="ctr">
                        <a:spcBef>
                          <a:spcPts val="560"/>
                        </a:spcBef>
                        <a:spcAft>
                          <a:spcPts val="0"/>
                        </a:spcAft>
                      </a:pPr>
                      <a:r>
                        <a:rPr lang="en-US" sz="1800" dirty="0">
                          <a:latin typeface="+mn-lt"/>
                          <a:ea typeface="Times New Roman" panose="02020603050405020304"/>
                          <a:cs typeface="Times New Roman" panose="02020603050405020304"/>
                        </a:rPr>
                        <a:t>Deciding Project</a:t>
                      </a:r>
                    </a:p>
                  </a:txBody>
                  <a:tcPr marL="0" marR="0" marT="0" marB="0"/>
                </a:tc>
                <a:tc>
                  <a:txBody>
                    <a:bodyPr/>
                    <a:lstStyle/>
                    <a:p>
                      <a:pPr marL="31750" marR="0" algn="ctr">
                        <a:spcBef>
                          <a:spcPts val="480"/>
                        </a:spcBef>
                        <a:spcAft>
                          <a:spcPts val="0"/>
                        </a:spcAft>
                      </a:pPr>
                      <a:r>
                        <a:rPr lang="en-US" sz="1800" dirty="0">
                          <a:latin typeface="+mn-lt"/>
                          <a:ea typeface="Times New Roman" panose="02020603050405020304"/>
                          <a:cs typeface="Times New Roman" panose="02020603050405020304"/>
                        </a:rPr>
                        <a:t>✓</a:t>
                      </a:r>
                      <a:r>
                        <a:rPr lang="en-US" sz="1800" baseline="0" dirty="0">
                          <a:latin typeface="+mn-lt"/>
                          <a:ea typeface="Times New Roman" panose="02020603050405020304"/>
                          <a:cs typeface="Times New Roman" panose="02020603050405020304"/>
                        </a:rPr>
                        <a:t> </a:t>
                      </a:r>
                      <a:endParaRPr lang="en-US" sz="1800" dirty="0">
                        <a:latin typeface="+mn-lt"/>
                        <a:ea typeface="Times New Roman" panose="02020603050405020304"/>
                        <a:cs typeface="Times New Roman" panose="02020603050405020304"/>
                      </a:endParaRPr>
                    </a:p>
                  </a:txBody>
                  <a:tcPr marL="0" marR="0" marT="0" marB="0"/>
                </a:tc>
                <a:tc>
                  <a:txBody>
                    <a:bodyPr/>
                    <a:lstStyle/>
                    <a:p>
                      <a:pPr marL="0" marR="113665" algn="ctr">
                        <a:spcBef>
                          <a:spcPts val="480"/>
                        </a:spcBef>
                        <a:spcAft>
                          <a:spcPts val="0"/>
                        </a:spcAft>
                      </a:pPr>
                      <a:r>
                        <a:rPr lang="en-US" sz="1800" dirty="0">
                          <a:latin typeface="+mn-lt"/>
                          <a:ea typeface="Times New Roman" panose="02020603050405020304"/>
                          <a:cs typeface="Times New Roman" panose="02020603050405020304"/>
                        </a:rPr>
                        <a:t>        ✘</a:t>
                      </a:r>
                    </a:p>
                  </a:txBody>
                  <a:tcPr marL="0" marR="0" marT="0" marB="0"/>
                </a:tc>
                <a:extLst>
                  <a:ext uri="{0D108BD9-81ED-4DB2-BD59-A6C34878D82A}">
                    <a16:rowId xmlns:a16="http://schemas.microsoft.com/office/drawing/2014/main" val="10002"/>
                  </a:ext>
                </a:extLst>
              </a:tr>
              <a:tr h="506412">
                <a:tc>
                  <a:txBody>
                    <a:bodyPr/>
                    <a:lstStyle/>
                    <a:p>
                      <a:pPr marL="213995" marR="0" algn="ctr">
                        <a:spcBef>
                          <a:spcPts val="540"/>
                        </a:spcBef>
                        <a:spcAft>
                          <a:spcPts val="0"/>
                        </a:spcAft>
                      </a:pPr>
                      <a:r>
                        <a:rPr lang="en-US" sz="1800" dirty="0">
                          <a:latin typeface="+mn-lt"/>
                          <a:ea typeface="Times New Roman" panose="02020603050405020304"/>
                          <a:cs typeface="Times New Roman" panose="02020603050405020304"/>
                        </a:rPr>
                        <a:t>3.</a:t>
                      </a:r>
                    </a:p>
                  </a:txBody>
                  <a:tcPr marL="0" marR="0" marT="0" marB="0"/>
                </a:tc>
                <a:tc>
                  <a:txBody>
                    <a:bodyPr/>
                    <a:lstStyle/>
                    <a:p>
                      <a:pPr marL="56515" marR="0" algn="ctr">
                        <a:spcBef>
                          <a:spcPts val="540"/>
                        </a:spcBef>
                        <a:spcAft>
                          <a:spcPts val="0"/>
                        </a:spcAft>
                      </a:pPr>
                      <a:r>
                        <a:rPr lang="en-US" sz="1800" dirty="0">
                          <a:latin typeface="+mn-lt"/>
                          <a:ea typeface="Times New Roman" panose="02020603050405020304"/>
                          <a:cs typeface="Times New Roman" panose="02020603050405020304"/>
                        </a:rPr>
                        <a:t>Basic Python Programming</a:t>
                      </a:r>
                    </a:p>
                  </a:txBody>
                  <a:tcPr marL="0" marR="0" marT="0" marB="0"/>
                </a:tc>
                <a:tc>
                  <a:txBody>
                    <a:bodyPr/>
                    <a:lstStyle/>
                    <a:p>
                      <a:pPr marL="31750" marR="0" algn="ctr">
                        <a:spcBef>
                          <a:spcPts val="460"/>
                        </a:spcBef>
                        <a:spcAft>
                          <a:spcPts val="0"/>
                        </a:spcAft>
                      </a:pPr>
                      <a:r>
                        <a:rPr lang="en-US" sz="1800" dirty="0">
                          <a:latin typeface="+mn-lt"/>
                          <a:ea typeface="Times New Roman" panose="02020603050405020304"/>
                          <a:cs typeface="Times New Roman" panose="02020603050405020304"/>
                        </a:rPr>
                        <a:t>✓</a:t>
                      </a:r>
                    </a:p>
                  </a:txBody>
                  <a:tcPr marL="0" marR="0" marT="0" marB="0"/>
                </a:tc>
                <a:tc>
                  <a:txBody>
                    <a:bodyPr/>
                    <a:lstStyle/>
                    <a:p>
                      <a:pPr marL="516890" marR="0" algn="ctr">
                        <a:spcBef>
                          <a:spcPts val="460"/>
                        </a:spcBef>
                        <a:spcAft>
                          <a:spcPts val="0"/>
                        </a:spcAft>
                      </a:pPr>
                      <a:r>
                        <a:rPr lang="en-US" sz="180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3"/>
                  </a:ext>
                </a:extLst>
              </a:tr>
              <a:tr h="506412">
                <a:tc>
                  <a:txBody>
                    <a:bodyPr/>
                    <a:lstStyle/>
                    <a:p>
                      <a:pPr marL="213995" marR="0" algn="ctr">
                        <a:spcBef>
                          <a:spcPts val="490"/>
                        </a:spcBef>
                        <a:spcAft>
                          <a:spcPts val="0"/>
                        </a:spcAft>
                      </a:pPr>
                      <a:r>
                        <a:rPr lang="en-US" sz="1800" dirty="0">
                          <a:latin typeface="+mn-lt"/>
                          <a:ea typeface="Times New Roman" panose="02020603050405020304"/>
                          <a:cs typeface="Times New Roman" panose="02020603050405020304"/>
                        </a:rPr>
                        <a:t>4.</a:t>
                      </a:r>
                    </a:p>
                  </a:txBody>
                  <a:tcPr marL="0" marR="0" marT="0" marB="0"/>
                </a:tc>
                <a:tc>
                  <a:txBody>
                    <a:bodyPr/>
                    <a:lstStyle/>
                    <a:p>
                      <a:pPr marL="56515" marR="0" algn="ctr">
                        <a:spcBef>
                          <a:spcPts val="490"/>
                        </a:spcBef>
                        <a:spcAft>
                          <a:spcPts val="0"/>
                        </a:spcAft>
                      </a:pPr>
                      <a:r>
                        <a:rPr lang="en-US" sz="1800" dirty="0">
                          <a:latin typeface="+mn-lt"/>
                          <a:ea typeface="Times New Roman" panose="02020603050405020304"/>
                          <a:cs typeface="Times New Roman" panose="02020603050405020304"/>
                        </a:rPr>
                        <a:t>Data</a:t>
                      </a:r>
                      <a:r>
                        <a:rPr lang="en-US" sz="1800" baseline="0" dirty="0">
                          <a:latin typeface="+mn-lt"/>
                          <a:ea typeface="Times New Roman" panose="02020603050405020304"/>
                          <a:cs typeface="Times New Roman" panose="02020603050405020304"/>
                        </a:rPr>
                        <a:t> Collection</a:t>
                      </a:r>
                      <a:endParaRPr lang="en-US" sz="1800" dirty="0">
                        <a:latin typeface="+mn-lt"/>
                        <a:ea typeface="Times New Roman" panose="02020603050405020304"/>
                        <a:cs typeface="Times New Roman" panose="02020603050405020304"/>
                      </a:endParaRPr>
                    </a:p>
                  </a:txBody>
                  <a:tcPr marL="0" marR="0" marT="0" marB="0"/>
                </a:tc>
                <a:tc>
                  <a:txBody>
                    <a:bodyPr/>
                    <a:lstStyle/>
                    <a:p>
                      <a:pPr marL="31750" marR="0" algn="ctr">
                        <a:spcBef>
                          <a:spcPts val="410"/>
                        </a:spcBef>
                        <a:spcAft>
                          <a:spcPts val="0"/>
                        </a:spcAft>
                      </a:pPr>
                      <a:r>
                        <a:rPr lang="en-US" sz="1800" dirty="0">
                          <a:latin typeface="+mn-lt"/>
                          <a:ea typeface="Times New Roman" panose="02020603050405020304"/>
                          <a:cs typeface="Times New Roman" panose="02020603050405020304"/>
                        </a:rPr>
                        <a:t>✓</a:t>
                      </a:r>
                    </a:p>
                  </a:txBody>
                  <a:tcPr marL="0" marR="0" marT="0" marB="0"/>
                </a:tc>
                <a:tc>
                  <a:txBody>
                    <a:bodyPr/>
                    <a:lstStyle/>
                    <a:p>
                      <a:pPr marL="516890" marR="0" algn="ctr">
                        <a:spcBef>
                          <a:spcPts val="410"/>
                        </a:spcBef>
                        <a:spcAft>
                          <a:spcPts val="0"/>
                        </a:spcAft>
                      </a:pPr>
                      <a:r>
                        <a:rPr lang="en-US" sz="180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4"/>
                  </a:ext>
                </a:extLst>
              </a:tr>
              <a:tr h="506412">
                <a:tc>
                  <a:txBody>
                    <a:bodyPr/>
                    <a:lstStyle/>
                    <a:p>
                      <a:pPr marL="213995" marR="0" algn="ctr">
                        <a:spcBef>
                          <a:spcPts val="540"/>
                        </a:spcBef>
                        <a:spcAft>
                          <a:spcPts val="0"/>
                        </a:spcAft>
                      </a:pPr>
                      <a:r>
                        <a:rPr lang="en-US" sz="1800" dirty="0">
                          <a:latin typeface="+mn-lt"/>
                          <a:ea typeface="Times New Roman" panose="02020603050405020304"/>
                          <a:cs typeface="Times New Roman" panose="02020603050405020304"/>
                        </a:rPr>
                        <a:t>5.</a:t>
                      </a:r>
                    </a:p>
                  </a:txBody>
                  <a:tcPr marL="0" marR="0" marT="0" marB="0"/>
                </a:tc>
                <a:tc>
                  <a:txBody>
                    <a:bodyPr/>
                    <a:lstStyle/>
                    <a:p>
                      <a:pPr marL="56515" marR="0" algn="ctr">
                        <a:spcBef>
                          <a:spcPts val="540"/>
                        </a:spcBef>
                        <a:spcAft>
                          <a:spcPts val="0"/>
                        </a:spcAft>
                      </a:pPr>
                      <a:r>
                        <a:rPr lang="en-US" sz="1800" dirty="0">
                          <a:latin typeface="+mn-lt"/>
                          <a:ea typeface="Times New Roman" panose="02020603050405020304"/>
                          <a:cs typeface="Times New Roman" panose="02020603050405020304"/>
                        </a:rPr>
                        <a:t>Neural Networks Training</a:t>
                      </a:r>
                    </a:p>
                  </a:txBody>
                  <a:tcPr marL="0" marR="0" marT="0" marB="0"/>
                </a:tc>
                <a:tc>
                  <a:txBody>
                    <a:bodyPr/>
                    <a:lstStyle/>
                    <a:p>
                      <a:pPr marL="31750" marR="0" algn="ctr">
                        <a:spcBef>
                          <a:spcPts val="460"/>
                        </a:spcBef>
                        <a:spcAft>
                          <a:spcPts val="0"/>
                        </a:spcAft>
                      </a:pPr>
                      <a:r>
                        <a:rPr lang="en-US" sz="1800" dirty="0">
                          <a:latin typeface="+mn-lt"/>
                          <a:ea typeface="Times New Roman" panose="02020603050405020304"/>
                          <a:cs typeface="Times New Roman" panose="02020603050405020304"/>
                        </a:rPr>
                        <a:t>✓</a:t>
                      </a:r>
                    </a:p>
                  </a:txBody>
                  <a:tcPr marL="0" marR="0" marT="0" marB="0"/>
                </a:tc>
                <a:tc>
                  <a:txBody>
                    <a:bodyPr/>
                    <a:lstStyle/>
                    <a:p>
                      <a:pPr marL="516890" marR="0" algn="ctr">
                        <a:spcBef>
                          <a:spcPts val="460"/>
                        </a:spcBef>
                        <a:spcAft>
                          <a:spcPts val="0"/>
                        </a:spcAft>
                      </a:pPr>
                      <a:r>
                        <a:rPr lang="en-US" sz="180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5"/>
                  </a:ext>
                </a:extLst>
              </a:tr>
              <a:tr h="506412">
                <a:tc>
                  <a:txBody>
                    <a:bodyPr/>
                    <a:lstStyle/>
                    <a:p>
                      <a:pPr marL="213995" marR="0" algn="ctr">
                        <a:spcBef>
                          <a:spcPts val="490"/>
                        </a:spcBef>
                        <a:spcAft>
                          <a:spcPts val="0"/>
                        </a:spcAft>
                      </a:pPr>
                      <a:r>
                        <a:rPr lang="en-US" sz="1800" dirty="0">
                          <a:latin typeface="+mn-lt"/>
                          <a:ea typeface="Times New Roman" panose="02020603050405020304"/>
                          <a:cs typeface="Times New Roman" panose="02020603050405020304"/>
                        </a:rPr>
                        <a:t>6.</a:t>
                      </a:r>
                    </a:p>
                  </a:txBody>
                  <a:tcPr marL="0" marR="0" marT="0" marB="0"/>
                </a:tc>
                <a:tc>
                  <a:txBody>
                    <a:bodyPr/>
                    <a:lstStyle/>
                    <a:p>
                      <a:pPr marL="56515" marR="0" algn="ctr">
                        <a:spcBef>
                          <a:spcPts val="490"/>
                        </a:spcBef>
                        <a:spcAft>
                          <a:spcPts val="0"/>
                        </a:spcAft>
                      </a:pPr>
                      <a:r>
                        <a:rPr lang="en-US" sz="1800" dirty="0">
                          <a:latin typeface="+mn-lt"/>
                          <a:ea typeface="Times New Roman" panose="02020603050405020304"/>
                          <a:cs typeface="Times New Roman" panose="02020603050405020304"/>
                        </a:rPr>
                        <a:t>Machine Learning Algorithm</a:t>
                      </a:r>
                    </a:p>
                  </a:txBody>
                  <a:tcPr marL="0" marR="0" marT="0" marB="0"/>
                </a:tc>
                <a:tc>
                  <a:txBody>
                    <a:bodyPr/>
                    <a:lstStyle/>
                    <a:p>
                      <a:pPr marL="31750" marR="0" algn="ctr">
                        <a:spcBef>
                          <a:spcPts val="410"/>
                        </a:spcBef>
                        <a:spcAft>
                          <a:spcPts val="0"/>
                        </a:spcAft>
                      </a:pPr>
                      <a:r>
                        <a:rPr lang="en-US" sz="1800" dirty="0">
                          <a:latin typeface="+mn-lt"/>
                          <a:ea typeface="Times New Roman" panose="02020603050405020304"/>
                          <a:cs typeface="Times New Roman" panose="02020603050405020304"/>
                        </a:rPr>
                        <a:t>✓</a:t>
                      </a:r>
                    </a:p>
                  </a:txBody>
                  <a:tcPr marL="0" marR="0" marT="0" marB="0"/>
                </a:tc>
                <a:tc>
                  <a:txBody>
                    <a:bodyPr/>
                    <a:lstStyle/>
                    <a:p>
                      <a:pPr marL="516890" marR="0" algn="ctr">
                        <a:spcBef>
                          <a:spcPts val="410"/>
                        </a:spcBef>
                        <a:spcAft>
                          <a:spcPts val="0"/>
                        </a:spcAft>
                      </a:pPr>
                      <a:r>
                        <a:rPr lang="en-US" sz="180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6"/>
                  </a:ext>
                </a:extLst>
              </a:tr>
              <a:tr h="506412">
                <a:tc>
                  <a:txBody>
                    <a:bodyPr/>
                    <a:lstStyle/>
                    <a:p>
                      <a:pPr marL="213995" marR="0" algn="ctr">
                        <a:spcBef>
                          <a:spcPts val="490"/>
                        </a:spcBef>
                        <a:spcAft>
                          <a:spcPts val="0"/>
                        </a:spcAft>
                      </a:pPr>
                      <a:r>
                        <a:rPr lang="en-US" sz="1800" dirty="0">
                          <a:latin typeface="+mn-lt"/>
                          <a:ea typeface="Times New Roman" panose="02020603050405020304"/>
                          <a:cs typeface="Times New Roman" panose="02020603050405020304"/>
                        </a:rPr>
                        <a:t>7.</a:t>
                      </a:r>
                    </a:p>
                  </a:txBody>
                  <a:tcPr marL="0" marR="0" marT="0" marB="0"/>
                </a:tc>
                <a:tc>
                  <a:txBody>
                    <a:bodyPr/>
                    <a:lstStyle/>
                    <a:p>
                      <a:pPr marL="56515" marR="0" algn="ctr">
                        <a:spcBef>
                          <a:spcPts val="490"/>
                        </a:spcBef>
                        <a:spcAft>
                          <a:spcPts val="0"/>
                        </a:spcAft>
                      </a:pPr>
                      <a:r>
                        <a:rPr lang="en-US" sz="1800" dirty="0">
                          <a:latin typeface="+mn-lt"/>
                          <a:ea typeface="Times New Roman" panose="02020603050405020304"/>
                          <a:cs typeface="Times New Roman" panose="02020603050405020304"/>
                        </a:rPr>
                        <a:t>Feature</a:t>
                      </a:r>
                      <a:r>
                        <a:rPr lang="en-US" sz="1800" baseline="0" dirty="0">
                          <a:latin typeface="+mn-lt"/>
                          <a:ea typeface="Times New Roman" panose="02020603050405020304"/>
                          <a:cs typeface="Times New Roman" panose="02020603050405020304"/>
                        </a:rPr>
                        <a:t> Selection</a:t>
                      </a:r>
                      <a:endParaRPr lang="en-US" sz="1800" dirty="0">
                        <a:latin typeface="+mn-lt"/>
                        <a:ea typeface="Times New Roman" panose="02020603050405020304"/>
                        <a:cs typeface="Times New Roman" panose="02020603050405020304"/>
                      </a:endParaRPr>
                    </a:p>
                  </a:txBody>
                  <a:tcPr marL="0" marR="0" marT="0" marB="0"/>
                </a:tc>
                <a:tc>
                  <a:txBody>
                    <a:bodyPr/>
                    <a:lstStyle/>
                    <a:p>
                      <a:pPr marL="31750" marR="0" algn="ctr">
                        <a:spcBef>
                          <a:spcPts val="410"/>
                        </a:spcBef>
                        <a:spcAft>
                          <a:spcPts val="0"/>
                        </a:spcAft>
                      </a:pPr>
                      <a:r>
                        <a:rPr lang="en-US" sz="1800" dirty="0">
                          <a:latin typeface="+mn-lt"/>
                          <a:ea typeface="Times New Roman" panose="02020603050405020304"/>
                          <a:cs typeface="Times New Roman" panose="02020603050405020304"/>
                        </a:rPr>
                        <a:t>✓</a:t>
                      </a:r>
                    </a:p>
                  </a:txBody>
                  <a:tcPr marL="0" marR="0" marT="0" marB="0"/>
                </a:tc>
                <a:tc>
                  <a:txBody>
                    <a:bodyPr/>
                    <a:lstStyle/>
                    <a:p>
                      <a:pPr marL="516890" marR="0" algn="ctr">
                        <a:spcBef>
                          <a:spcPts val="410"/>
                        </a:spcBef>
                        <a:spcAft>
                          <a:spcPts val="0"/>
                        </a:spcAft>
                      </a:pPr>
                      <a:r>
                        <a:rPr lang="en-US" sz="180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7"/>
                  </a:ext>
                </a:extLst>
              </a:tr>
            </a:tbl>
          </a:graphicData>
        </a:graphic>
      </p:graphicFrame>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21</a:t>
            </a:fld>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 WORK PROGRESS AND </a:t>
            </a:r>
            <a:br>
              <a:rPr lang="en-US" dirty="0"/>
            </a:br>
            <a:r>
              <a:rPr lang="en-US" dirty="0"/>
              <a:t>     DEMONSTRATION</a:t>
            </a:r>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22</a:t>
            </a:fld>
            <a:endParaRPr lang="en-IN" dirty="0"/>
          </a:p>
        </p:txBody>
      </p:sp>
      <p:graphicFrame>
        <p:nvGraphicFramePr>
          <p:cNvPr id="10" name="Table 9"/>
          <p:cNvGraphicFramePr>
            <a:graphicFrameLocks noGrp="1"/>
          </p:cNvGraphicFramePr>
          <p:nvPr/>
        </p:nvGraphicFramePr>
        <p:xfrm>
          <a:off x="1117600" y="1642611"/>
          <a:ext cx="10186988" cy="4599936"/>
        </p:xfrm>
        <a:graphic>
          <a:graphicData uri="http://schemas.openxmlformats.org/drawingml/2006/table">
            <a:tbl>
              <a:tblPr firstRow="1" bandRow="1">
                <a:tableStyleId>{5C22544A-7EE6-4342-B048-85BDC9FD1C3A}</a:tableStyleId>
              </a:tblPr>
              <a:tblGrid>
                <a:gridCol w="2546747">
                  <a:extLst>
                    <a:ext uri="{9D8B030D-6E8A-4147-A177-3AD203B41FA5}">
                      <a16:colId xmlns:a16="http://schemas.microsoft.com/office/drawing/2014/main" val="20000"/>
                    </a:ext>
                  </a:extLst>
                </a:gridCol>
                <a:gridCol w="3636339">
                  <a:extLst>
                    <a:ext uri="{9D8B030D-6E8A-4147-A177-3AD203B41FA5}">
                      <a16:colId xmlns:a16="http://schemas.microsoft.com/office/drawing/2014/main" val="20001"/>
                    </a:ext>
                  </a:extLst>
                </a:gridCol>
                <a:gridCol w="2002971">
                  <a:extLst>
                    <a:ext uri="{9D8B030D-6E8A-4147-A177-3AD203B41FA5}">
                      <a16:colId xmlns:a16="http://schemas.microsoft.com/office/drawing/2014/main" val="20002"/>
                    </a:ext>
                  </a:extLst>
                </a:gridCol>
                <a:gridCol w="2000931">
                  <a:extLst>
                    <a:ext uri="{9D8B030D-6E8A-4147-A177-3AD203B41FA5}">
                      <a16:colId xmlns:a16="http://schemas.microsoft.com/office/drawing/2014/main" val="20003"/>
                    </a:ext>
                  </a:extLst>
                </a:gridCol>
              </a:tblGrid>
              <a:tr h="506412">
                <a:tc>
                  <a:txBody>
                    <a:bodyPr/>
                    <a:lstStyle/>
                    <a:p>
                      <a:pPr marL="116205" marR="76200" algn="ctr">
                        <a:spcBef>
                          <a:spcPts val="560"/>
                        </a:spcBef>
                        <a:spcAft>
                          <a:spcPts val="0"/>
                        </a:spcAft>
                      </a:pPr>
                      <a:r>
                        <a:rPr lang="en-US" sz="2000" b="1" dirty="0">
                          <a:latin typeface="Times New Roman" panose="02020603050405020304"/>
                          <a:ea typeface="Times New Roman" panose="02020603050405020304"/>
                          <a:cs typeface="Times New Roman" panose="02020603050405020304"/>
                        </a:rPr>
                        <a:t>Week</a:t>
                      </a:r>
                      <a:endParaRPr lang="en-US" sz="2000" dirty="0">
                        <a:latin typeface="Times New Roman" panose="02020603050405020304"/>
                        <a:ea typeface="Times New Roman" panose="02020603050405020304"/>
                        <a:cs typeface="Times New Roman" panose="02020603050405020304"/>
                      </a:endParaRPr>
                    </a:p>
                  </a:txBody>
                  <a:tcPr marL="0" marR="0" marT="0" marB="0"/>
                </a:tc>
                <a:tc>
                  <a:txBody>
                    <a:bodyPr/>
                    <a:lstStyle/>
                    <a:p>
                      <a:pPr marL="56515" marR="0" algn="ctr">
                        <a:spcBef>
                          <a:spcPts val="560"/>
                        </a:spcBef>
                        <a:spcAft>
                          <a:spcPts val="0"/>
                        </a:spcAft>
                      </a:pPr>
                      <a:r>
                        <a:rPr lang="en-US" sz="2000" b="1" dirty="0">
                          <a:latin typeface="Times New Roman" panose="02020603050405020304"/>
                          <a:ea typeface="Times New Roman" panose="02020603050405020304"/>
                          <a:cs typeface="Times New Roman" panose="02020603050405020304"/>
                        </a:rPr>
                        <a:t>Expected Milestones</a:t>
                      </a:r>
                      <a:endParaRPr lang="en-US" sz="2000" dirty="0">
                        <a:latin typeface="Times New Roman" panose="02020603050405020304"/>
                        <a:ea typeface="Times New Roman" panose="02020603050405020304"/>
                        <a:cs typeface="Times New Roman" panose="02020603050405020304"/>
                      </a:endParaRPr>
                    </a:p>
                  </a:txBody>
                  <a:tcPr marL="0" marR="0" marT="0" marB="0"/>
                </a:tc>
                <a:tc>
                  <a:txBody>
                    <a:bodyPr/>
                    <a:lstStyle/>
                    <a:p>
                      <a:pPr marL="56515" marR="0" algn="ctr">
                        <a:spcBef>
                          <a:spcPts val="560"/>
                        </a:spcBef>
                        <a:spcAft>
                          <a:spcPts val="0"/>
                        </a:spcAft>
                      </a:pPr>
                      <a:r>
                        <a:rPr lang="en-US" sz="2000" b="1">
                          <a:latin typeface="Times New Roman" panose="02020603050405020304"/>
                          <a:ea typeface="Times New Roman" panose="02020603050405020304"/>
                          <a:cs typeface="Times New Roman" panose="02020603050405020304"/>
                        </a:rPr>
                        <a:t>Completed</a:t>
                      </a:r>
                      <a:endParaRPr lang="en-US" sz="2000">
                        <a:latin typeface="Times New Roman" panose="02020603050405020304"/>
                        <a:ea typeface="Times New Roman" panose="02020603050405020304"/>
                        <a:cs typeface="Times New Roman" panose="02020603050405020304"/>
                      </a:endParaRPr>
                    </a:p>
                  </a:txBody>
                  <a:tcPr marL="0" marR="0" marT="0" marB="0"/>
                </a:tc>
                <a:tc>
                  <a:txBody>
                    <a:bodyPr/>
                    <a:lstStyle/>
                    <a:p>
                      <a:pPr marL="45720" marR="163830" algn="ctr">
                        <a:spcBef>
                          <a:spcPts val="560"/>
                        </a:spcBef>
                        <a:spcAft>
                          <a:spcPts val="0"/>
                        </a:spcAft>
                      </a:pPr>
                      <a:r>
                        <a:rPr lang="en-US" sz="2000" b="1">
                          <a:latin typeface="Times New Roman" panose="02020603050405020304"/>
                          <a:ea typeface="Times New Roman" panose="02020603050405020304"/>
                          <a:cs typeface="Times New Roman" panose="02020603050405020304"/>
                        </a:rPr>
                        <a:t>Tobecompleted</a:t>
                      </a:r>
                      <a:endParaRPr lang="en-US" sz="2000">
                        <a:latin typeface="Times New Roman" panose="02020603050405020304"/>
                        <a:ea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0"/>
                  </a:ext>
                </a:extLst>
              </a:tr>
              <a:tr h="506412">
                <a:tc>
                  <a:txBody>
                    <a:bodyPr/>
                    <a:lstStyle/>
                    <a:p>
                      <a:pPr marL="213995" marR="0" algn="just">
                        <a:spcBef>
                          <a:spcPts val="500"/>
                        </a:spcBef>
                        <a:spcAft>
                          <a:spcPts val="0"/>
                        </a:spcAft>
                      </a:pPr>
                      <a:r>
                        <a:rPr lang="en-US" sz="1800" b="0" dirty="0">
                          <a:latin typeface="+mn-lt"/>
                          <a:ea typeface="Times New Roman" panose="02020603050405020304"/>
                          <a:cs typeface="Times New Roman" panose="02020603050405020304"/>
                        </a:rPr>
                        <a:t>8.</a:t>
                      </a:r>
                    </a:p>
                  </a:txBody>
                  <a:tcPr marL="0" marR="0" marT="0" marB="0"/>
                </a:tc>
                <a:tc>
                  <a:txBody>
                    <a:bodyPr/>
                    <a:lstStyle/>
                    <a:p>
                      <a:pPr marL="56515" marR="0" algn="just">
                        <a:spcBef>
                          <a:spcPts val="500"/>
                        </a:spcBef>
                        <a:spcAft>
                          <a:spcPts val="0"/>
                        </a:spcAft>
                      </a:pPr>
                      <a:r>
                        <a:rPr lang="en-US" sz="1800" b="0">
                          <a:latin typeface="+mn-lt"/>
                          <a:ea typeface="Times New Roman" panose="02020603050405020304"/>
                          <a:cs typeface="Times New Roman" panose="02020603050405020304"/>
                        </a:rPr>
                        <a:t>Pre-processing of data set</a:t>
                      </a:r>
                    </a:p>
                  </a:txBody>
                  <a:tcPr marL="0" marR="0" marT="0" marB="0"/>
                </a:tc>
                <a:tc>
                  <a:txBody>
                    <a:bodyPr/>
                    <a:lstStyle/>
                    <a:p>
                      <a:pPr marL="31750" marR="0" algn="ctr">
                        <a:spcBef>
                          <a:spcPts val="420"/>
                        </a:spcBef>
                        <a:spcAft>
                          <a:spcPts val="0"/>
                        </a:spcAft>
                      </a:pPr>
                      <a:r>
                        <a:rPr lang="en-US" sz="1800" b="0" dirty="0">
                          <a:latin typeface="+mn-lt"/>
                          <a:ea typeface="Times New Roman" panose="02020603050405020304"/>
                          <a:cs typeface="Times New Roman" panose="02020603050405020304"/>
                        </a:rPr>
                        <a:t>✓</a:t>
                      </a:r>
                    </a:p>
                  </a:txBody>
                  <a:tcPr marL="0" marR="0" marT="0" marB="0"/>
                </a:tc>
                <a:tc>
                  <a:txBody>
                    <a:bodyPr/>
                    <a:lstStyle/>
                    <a:p>
                      <a:pPr marL="516890" marR="0" algn="just">
                        <a:spcBef>
                          <a:spcPts val="420"/>
                        </a:spcBef>
                        <a:spcAft>
                          <a:spcPts val="0"/>
                        </a:spcAft>
                      </a:pPr>
                      <a:r>
                        <a:rPr lang="en-US" sz="1800" b="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1"/>
                  </a:ext>
                </a:extLst>
              </a:tr>
              <a:tr h="506412">
                <a:tc>
                  <a:txBody>
                    <a:bodyPr/>
                    <a:lstStyle/>
                    <a:p>
                      <a:pPr marL="213995" marR="0" algn="just">
                        <a:spcBef>
                          <a:spcPts val="505"/>
                        </a:spcBef>
                        <a:spcAft>
                          <a:spcPts val="0"/>
                        </a:spcAft>
                      </a:pPr>
                      <a:r>
                        <a:rPr lang="en-US" sz="1800" b="0" dirty="0">
                          <a:latin typeface="+mn-lt"/>
                          <a:ea typeface="Times New Roman" panose="02020603050405020304"/>
                          <a:cs typeface="Times New Roman" panose="02020603050405020304"/>
                        </a:rPr>
                        <a:t>9.</a:t>
                      </a:r>
                    </a:p>
                  </a:txBody>
                  <a:tcPr marL="0" marR="0" marT="0" marB="0"/>
                </a:tc>
                <a:tc>
                  <a:txBody>
                    <a:bodyPr/>
                    <a:lstStyle/>
                    <a:p>
                      <a:pPr marL="56515" marR="0" algn="just">
                        <a:spcBef>
                          <a:spcPts val="505"/>
                        </a:spcBef>
                        <a:spcAft>
                          <a:spcPts val="0"/>
                        </a:spcAft>
                      </a:pPr>
                      <a:r>
                        <a:rPr lang="en-US" sz="1800" b="0" dirty="0">
                          <a:latin typeface="+mn-lt"/>
                          <a:ea typeface="Times New Roman" panose="02020603050405020304"/>
                          <a:cs typeface="Times New Roman" panose="02020603050405020304"/>
                        </a:rPr>
                        <a:t>Training of machine learning model</a:t>
                      </a:r>
                    </a:p>
                  </a:txBody>
                  <a:tcPr marL="0" marR="0" marT="0" marB="0"/>
                </a:tc>
                <a:tc>
                  <a:txBody>
                    <a:bodyPr/>
                    <a:lstStyle/>
                    <a:p>
                      <a:pPr marL="31750" marR="0" algn="ctr">
                        <a:spcBef>
                          <a:spcPts val="425"/>
                        </a:spcBef>
                        <a:spcAft>
                          <a:spcPts val="0"/>
                        </a:spcAft>
                      </a:pPr>
                      <a:r>
                        <a:rPr lang="en-US" sz="1800" b="0" dirty="0">
                          <a:latin typeface="+mn-lt"/>
                          <a:ea typeface="Times New Roman" panose="02020603050405020304"/>
                          <a:cs typeface="Times New Roman" panose="02020603050405020304"/>
                        </a:rPr>
                        <a:t>✓</a:t>
                      </a:r>
                    </a:p>
                  </a:txBody>
                  <a:tcPr marL="0" marR="0" marT="0" marB="0"/>
                </a:tc>
                <a:tc>
                  <a:txBody>
                    <a:bodyPr/>
                    <a:lstStyle/>
                    <a:p>
                      <a:pPr marL="516890" marR="0" algn="just">
                        <a:spcBef>
                          <a:spcPts val="425"/>
                        </a:spcBef>
                        <a:spcAft>
                          <a:spcPts val="0"/>
                        </a:spcAft>
                      </a:pPr>
                      <a:r>
                        <a:rPr lang="en-US" sz="1800" b="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2"/>
                  </a:ext>
                </a:extLst>
              </a:tr>
              <a:tr h="506412">
                <a:tc>
                  <a:txBody>
                    <a:bodyPr/>
                    <a:lstStyle/>
                    <a:p>
                      <a:pPr marL="175895" marR="0" algn="just">
                        <a:spcBef>
                          <a:spcPts val="510"/>
                        </a:spcBef>
                        <a:spcAft>
                          <a:spcPts val="0"/>
                        </a:spcAft>
                      </a:pPr>
                      <a:r>
                        <a:rPr lang="en-US" sz="1800" b="0">
                          <a:latin typeface="+mn-lt"/>
                          <a:ea typeface="Times New Roman" panose="02020603050405020304"/>
                          <a:cs typeface="Times New Roman" panose="02020603050405020304"/>
                        </a:rPr>
                        <a:t>10.</a:t>
                      </a:r>
                    </a:p>
                  </a:txBody>
                  <a:tcPr marL="0" marR="0" marT="0" marB="0"/>
                </a:tc>
                <a:tc>
                  <a:txBody>
                    <a:bodyPr/>
                    <a:lstStyle/>
                    <a:p>
                      <a:pPr marL="56515" marR="0" algn="just">
                        <a:spcBef>
                          <a:spcPts val="510"/>
                        </a:spcBef>
                        <a:spcAft>
                          <a:spcPts val="0"/>
                        </a:spcAft>
                      </a:pPr>
                      <a:r>
                        <a:rPr lang="en-US" sz="1800" b="0" dirty="0">
                          <a:latin typeface="+mn-lt"/>
                          <a:ea typeface="Times New Roman" panose="02020603050405020304"/>
                          <a:cs typeface="Times New Roman" panose="02020603050405020304"/>
                        </a:rPr>
                        <a:t>Training of machine learning model</a:t>
                      </a:r>
                    </a:p>
                  </a:txBody>
                  <a:tcPr marL="0" marR="0" marT="0" marB="0"/>
                </a:tc>
                <a:tc>
                  <a:txBody>
                    <a:bodyPr/>
                    <a:lstStyle/>
                    <a:p>
                      <a:pPr marL="31750" marR="0" algn="ctr">
                        <a:spcBef>
                          <a:spcPts val="430"/>
                        </a:spcBef>
                        <a:spcAft>
                          <a:spcPts val="0"/>
                        </a:spcAft>
                      </a:pPr>
                      <a:r>
                        <a:rPr lang="en-US" sz="1800" b="0">
                          <a:latin typeface="+mn-lt"/>
                          <a:ea typeface="Times New Roman" panose="02020603050405020304"/>
                          <a:cs typeface="Times New Roman" panose="02020603050405020304"/>
                        </a:rPr>
                        <a:t>✓</a:t>
                      </a:r>
                    </a:p>
                  </a:txBody>
                  <a:tcPr marL="0" marR="0" marT="0" marB="0"/>
                </a:tc>
                <a:tc>
                  <a:txBody>
                    <a:bodyPr/>
                    <a:lstStyle/>
                    <a:p>
                      <a:pPr marL="516890" marR="0" algn="just">
                        <a:spcBef>
                          <a:spcPts val="430"/>
                        </a:spcBef>
                        <a:spcAft>
                          <a:spcPts val="0"/>
                        </a:spcAft>
                      </a:pPr>
                      <a:r>
                        <a:rPr lang="en-US" sz="1800" b="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3"/>
                  </a:ext>
                </a:extLst>
              </a:tr>
              <a:tr h="506412">
                <a:tc>
                  <a:txBody>
                    <a:bodyPr/>
                    <a:lstStyle/>
                    <a:p>
                      <a:pPr marL="178435" marR="0" algn="just">
                        <a:spcBef>
                          <a:spcPts val="515"/>
                        </a:spcBef>
                        <a:spcAft>
                          <a:spcPts val="0"/>
                        </a:spcAft>
                      </a:pPr>
                      <a:r>
                        <a:rPr lang="en-US" sz="1800" b="0">
                          <a:latin typeface="+mn-lt"/>
                          <a:ea typeface="Times New Roman" panose="02020603050405020304"/>
                          <a:cs typeface="Times New Roman" panose="02020603050405020304"/>
                        </a:rPr>
                        <a:t>11.</a:t>
                      </a:r>
                    </a:p>
                  </a:txBody>
                  <a:tcPr marL="0" marR="0" marT="0" marB="0"/>
                </a:tc>
                <a:tc>
                  <a:txBody>
                    <a:bodyPr/>
                    <a:lstStyle/>
                    <a:p>
                      <a:pPr marL="56515" marR="0" algn="just">
                        <a:spcBef>
                          <a:spcPts val="515"/>
                        </a:spcBef>
                        <a:spcAft>
                          <a:spcPts val="0"/>
                        </a:spcAft>
                      </a:pPr>
                      <a:r>
                        <a:rPr lang="en-US" sz="1800" b="0" dirty="0">
                          <a:latin typeface="+mn-lt"/>
                          <a:ea typeface="Times New Roman" panose="02020603050405020304"/>
                          <a:cs typeface="Times New Roman" panose="02020603050405020304"/>
                        </a:rPr>
                        <a:t>Training of machine learning model</a:t>
                      </a:r>
                    </a:p>
                  </a:txBody>
                  <a:tcPr marL="0" marR="0" marT="0" marB="0"/>
                </a:tc>
                <a:tc>
                  <a:txBody>
                    <a:bodyPr/>
                    <a:lstStyle/>
                    <a:p>
                      <a:pPr marL="31750" marR="0" algn="ctr">
                        <a:spcBef>
                          <a:spcPts val="435"/>
                        </a:spcBef>
                        <a:spcAft>
                          <a:spcPts val="0"/>
                        </a:spcAft>
                      </a:pPr>
                      <a:r>
                        <a:rPr lang="en-US" sz="1800" b="0">
                          <a:latin typeface="+mn-lt"/>
                          <a:ea typeface="Times New Roman" panose="02020603050405020304"/>
                          <a:cs typeface="Times New Roman" panose="02020603050405020304"/>
                        </a:rPr>
                        <a:t>✓</a:t>
                      </a:r>
                    </a:p>
                  </a:txBody>
                  <a:tcPr marL="0" marR="0" marT="0" marB="0"/>
                </a:tc>
                <a:tc>
                  <a:txBody>
                    <a:bodyPr/>
                    <a:lstStyle/>
                    <a:p>
                      <a:pPr marL="516890" marR="0" algn="just">
                        <a:spcBef>
                          <a:spcPts val="435"/>
                        </a:spcBef>
                        <a:spcAft>
                          <a:spcPts val="0"/>
                        </a:spcAft>
                      </a:pPr>
                      <a:r>
                        <a:rPr lang="en-US" sz="1800" b="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4"/>
                  </a:ext>
                </a:extLst>
              </a:tr>
              <a:tr h="506412">
                <a:tc>
                  <a:txBody>
                    <a:bodyPr/>
                    <a:lstStyle/>
                    <a:p>
                      <a:pPr marL="175895" marR="0" algn="just">
                        <a:spcBef>
                          <a:spcPts val="520"/>
                        </a:spcBef>
                        <a:spcAft>
                          <a:spcPts val="0"/>
                        </a:spcAft>
                      </a:pPr>
                      <a:r>
                        <a:rPr lang="en-US" sz="1800" b="0" dirty="0">
                          <a:latin typeface="+mn-lt"/>
                          <a:ea typeface="Times New Roman" panose="02020603050405020304"/>
                          <a:cs typeface="Times New Roman" panose="02020603050405020304"/>
                        </a:rPr>
                        <a:t>12.</a:t>
                      </a:r>
                    </a:p>
                  </a:txBody>
                  <a:tcPr marL="0" marR="0" marT="0" marB="0"/>
                </a:tc>
                <a:tc>
                  <a:txBody>
                    <a:bodyPr/>
                    <a:lstStyle/>
                    <a:p>
                      <a:pPr marL="56515" marR="0" algn="just">
                        <a:spcBef>
                          <a:spcPts val="520"/>
                        </a:spcBef>
                        <a:spcAft>
                          <a:spcPts val="0"/>
                        </a:spcAft>
                      </a:pPr>
                      <a:r>
                        <a:rPr lang="en-US" sz="1800" b="0" dirty="0">
                          <a:latin typeface="+mn-lt"/>
                          <a:ea typeface="Times New Roman" panose="02020603050405020304"/>
                          <a:cs typeface="Times New Roman" panose="02020603050405020304"/>
                        </a:rPr>
                        <a:t>Testing of machine learning model</a:t>
                      </a:r>
                    </a:p>
                  </a:txBody>
                  <a:tcPr marL="0" marR="0" marT="0" marB="0"/>
                </a:tc>
                <a:tc>
                  <a:txBody>
                    <a:bodyPr/>
                    <a:lstStyle/>
                    <a:p>
                      <a:pPr marL="31750" marR="0" algn="ctr">
                        <a:spcBef>
                          <a:spcPts val="440"/>
                        </a:spcBef>
                        <a:spcAft>
                          <a:spcPts val="0"/>
                        </a:spcAft>
                      </a:pPr>
                      <a:r>
                        <a:rPr lang="en-US" sz="1800" b="0" dirty="0">
                          <a:latin typeface="+mn-lt"/>
                          <a:ea typeface="Times New Roman" panose="02020603050405020304"/>
                          <a:cs typeface="Times New Roman" panose="02020603050405020304"/>
                        </a:rPr>
                        <a:t>✓</a:t>
                      </a:r>
                    </a:p>
                  </a:txBody>
                  <a:tcPr marL="0" marR="0" marT="0" marB="0"/>
                </a:tc>
                <a:tc>
                  <a:txBody>
                    <a:bodyPr/>
                    <a:lstStyle/>
                    <a:p>
                      <a:pPr marL="516890" marR="0" algn="just">
                        <a:spcBef>
                          <a:spcPts val="440"/>
                        </a:spcBef>
                        <a:spcAft>
                          <a:spcPts val="0"/>
                        </a:spcAft>
                      </a:pPr>
                      <a:r>
                        <a:rPr lang="en-US" sz="1800" b="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5"/>
                  </a:ext>
                </a:extLst>
              </a:tr>
              <a:tr h="506412">
                <a:tc>
                  <a:txBody>
                    <a:bodyPr/>
                    <a:lstStyle/>
                    <a:p>
                      <a:pPr marL="175895" marR="0" algn="just">
                        <a:spcBef>
                          <a:spcPts val="520"/>
                        </a:spcBef>
                        <a:spcAft>
                          <a:spcPts val="0"/>
                        </a:spcAft>
                      </a:pPr>
                      <a:r>
                        <a:rPr lang="en-US" dirty="0"/>
                        <a:t>13. </a:t>
                      </a:r>
                      <a:endParaRPr lang="en-US" sz="1800" b="0" dirty="0">
                        <a:latin typeface="+mn-lt"/>
                        <a:ea typeface="Times New Roman" panose="02020603050405020304"/>
                        <a:cs typeface="Times New Roman" panose="02020603050405020304"/>
                      </a:endParaRPr>
                    </a:p>
                  </a:txBody>
                  <a:tcPr marL="0" marR="0" marT="0" marB="0"/>
                </a:tc>
                <a:tc>
                  <a:txBody>
                    <a:bodyPr/>
                    <a:lstStyle/>
                    <a:p>
                      <a:pPr marL="56515" marR="0" algn="just">
                        <a:spcBef>
                          <a:spcPts val="520"/>
                        </a:spcBef>
                        <a:spcAft>
                          <a:spcPts val="0"/>
                        </a:spcAft>
                      </a:pPr>
                      <a:r>
                        <a:rPr lang="en-US" dirty="0"/>
                        <a:t>Integration of machine learning model with the app</a:t>
                      </a:r>
                      <a:endParaRPr lang="en-US" sz="1800" b="0" dirty="0">
                        <a:latin typeface="+mn-lt"/>
                        <a:ea typeface="Times New Roman" panose="02020603050405020304"/>
                        <a:cs typeface="Times New Roman" panose="02020603050405020304"/>
                      </a:endParaRPr>
                    </a:p>
                  </a:txBody>
                  <a:tcPr marL="0" marR="0" marT="0" marB="0"/>
                </a:tc>
                <a:tc>
                  <a:txBody>
                    <a:bodyPr/>
                    <a:lstStyle/>
                    <a:p>
                      <a:pPr marL="31750" marR="0" algn="ctr">
                        <a:spcBef>
                          <a:spcPts val="420"/>
                        </a:spcBef>
                        <a:spcAft>
                          <a:spcPts val="0"/>
                        </a:spcAft>
                      </a:pPr>
                      <a:r>
                        <a:rPr lang="en-US" sz="1800" b="0" dirty="0">
                          <a:latin typeface="+mn-lt"/>
                          <a:ea typeface="Times New Roman" panose="02020603050405020304"/>
                          <a:cs typeface="Times New Roman" panose="02020603050405020304"/>
                        </a:rPr>
                        <a:t>✓</a:t>
                      </a:r>
                    </a:p>
                  </a:txBody>
                  <a:tcPr marL="0" marR="0" marT="0" marB="0"/>
                </a:tc>
                <a:tc>
                  <a:txBody>
                    <a:bodyPr/>
                    <a:lstStyle/>
                    <a:p>
                      <a:pPr marL="516890" marR="0" algn="just">
                        <a:spcBef>
                          <a:spcPts val="420"/>
                        </a:spcBef>
                        <a:spcAft>
                          <a:spcPts val="0"/>
                        </a:spcAft>
                      </a:pPr>
                      <a:r>
                        <a:rPr lang="en-US" sz="1800" b="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6"/>
                  </a:ext>
                </a:extLst>
              </a:tr>
              <a:tr h="506412">
                <a:tc>
                  <a:txBody>
                    <a:bodyPr/>
                    <a:lstStyle/>
                    <a:p>
                      <a:pPr marL="175895" marR="0" algn="just">
                        <a:spcBef>
                          <a:spcPts val="520"/>
                        </a:spcBef>
                        <a:spcAft>
                          <a:spcPts val="0"/>
                        </a:spcAft>
                      </a:pPr>
                      <a:r>
                        <a:rPr lang="en-US" dirty="0"/>
                        <a:t>14. </a:t>
                      </a:r>
                      <a:endParaRPr lang="en-US" sz="1800" b="0" dirty="0">
                        <a:latin typeface="+mn-lt"/>
                        <a:ea typeface="Times New Roman" panose="02020603050405020304"/>
                        <a:cs typeface="Times New Roman" panose="02020603050405020304"/>
                      </a:endParaRPr>
                    </a:p>
                  </a:txBody>
                  <a:tcPr marL="0" marR="0" marT="0" marB="0"/>
                </a:tc>
                <a:tc>
                  <a:txBody>
                    <a:bodyPr/>
                    <a:lstStyle/>
                    <a:p>
                      <a:pPr marL="56515" marR="0" algn="just">
                        <a:spcBef>
                          <a:spcPts val="520"/>
                        </a:spcBef>
                        <a:spcAft>
                          <a:spcPts val="0"/>
                        </a:spcAft>
                      </a:pPr>
                      <a:r>
                        <a:rPr lang="en-US" dirty="0"/>
                        <a:t>Developing the application</a:t>
                      </a:r>
                      <a:endParaRPr lang="en-US" sz="1800" b="0" dirty="0">
                        <a:latin typeface="+mn-lt"/>
                        <a:ea typeface="Times New Roman" panose="02020603050405020304"/>
                        <a:cs typeface="Times New Roman" panose="02020603050405020304"/>
                      </a:endParaRPr>
                    </a:p>
                  </a:txBody>
                  <a:tcPr marL="0" marR="0" marT="0" marB="0"/>
                </a:tc>
                <a:tc>
                  <a:txBody>
                    <a:bodyPr/>
                    <a:lstStyle/>
                    <a:p>
                      <a:pPr marL="31750" marR="0" algn="ctr">
                        <a:spcBef>
                          <a:spcPts val="425"/>
                        </a:spcBef>
                        <a:spcAft>
                          <a:spcPts val="0"/>
                        </a:spcAft>
                      </a:pPr>
                      <a:r>
                        <a:rPr lang="en-US" sz="1800" b="0" dirty="0">
                          <a:latin typeface="+mn-lt"/>
                          <a:ea typeface="Times New Roman" panose="02020603050405020304"/>
                          <a:cs typeface="Times New Roman" panose="02020603050405020304"/>
                        </a:rPr>
                        <a:t>✓</a:t>
                      </a:r>
                    </a:p>
                  </a:txBody>
                  <a:tcPr marL="0" marR="0" marT="0" marB="0"/>
                </a:tc>
                <a:tc>
                  <a:txBody>
                    <a:bodyPr/>
                    <a:lstStyle/>
                    <a:p>
                      <a:pPr marL="516890" marR="0" algn="just">
                        <a:spcBef>
                          <a:spcPts val="425"/>
                        </a:spcBef>
                        <a:spcAft>
                          <a:spcPts val="0"/>
                        </a:spcAft>
                      </a:pPr>
                      <a:r>
                        <a:rPr lang="en-US" sz="1800" b="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7"/>
                  </a:ext>
                </a:extLst>
              </a:tr>
              <a:tr h="506412">
                <a:tc>
                  <a:txBody>
                    <a:bodyPr/>
                    <a:lstStyle/>
                    <a:p>
                      <a:pPr marL="175895" marR="0" algn="just">
                        <a:spcBef>
                          <a:spcPts val="520"/>
                        </a:spcBef>
                        <a:spcAft>
                          <a:spcPts val="0"/>
                        </a:spcAft>
                      </a:pPr>
                      <a:r>
                        <a:rPr lang="en-US" dirty="0"/>
                        <a:t>15. </a:t>
                      </a:r>
                      <a:endParaRPr lang="en-US" sz="1800" b="0" dirty="0">
                        <a:latin typeface="+mn-lt"/>
                        <a:ea typeface="Times New Roman" panose="02020603050405020304"/>
                        <a:cs typeface="Times New Roman" panose="02020603050405020304"/>
                      </a:endParaRPr>
                    </a:p>
                  </a:txBody>
                  <a:tcPr marL="0" marR="0" marT="0" marB="0"/>
                </a:tc>
                <a:tc>
                  <a:txBody>
                    <a:bodyPr/>
                    <a:lstStyle/>
                    <a:p>
                      <a:pPr marL="56515" marR="0" indent="0" algn="just" defTabSz="914400" rtl="0" eaLnBrk="1" fontAlgn="auto" latinLnBrk="0" hangingPunct="1">
                        <a:lnSpc>
                          <a:spcPct val="100000"/>
                        </a:lnSpc>
                        <a:spcBef>
                          <a:spcPts val="520"/>
                        </a:spcBef>
                        <a:spcAft>
                          <a:spcPts val="0"/>
                        </a:spcAft>
                        <a:buClrTx/>
                        <a:buSzTx/>
                        <a:buFontTx/>
                        <a:buNone/>
                        <a:defRPr/>
                      </a:pPr>
                      <a:r>
                        <a:rPr lang="en-US" dirty="0"/>
                        <a:t>Testing of the application </a:t>
                      </a:r>
                      <a:endParaRPr lang="en-US" sz="1800" b="0" dirty="0">
                        <a:latin typeface="+mn-lt"/>
                        <a:ea typeface="Times New Roman" panose="02020603050405020304"/>
                        <a:cs typeface="Times New Roman" panose="02020603050405020304"/>
                      </a:endParaRPr>
                    </a:p>
                  </a:txBody>
                  <a:tcPr marL="0" marR="0" marT="0" marB="0"/>
                </a:tc>
                <a:tc>
                  <a:txBody>
                    <a:bodyPr/>
                    <a:lstStyle/>
                    <a:p>
                      <a:pPr marL="31750" marR="0" algn="ctr">
                        <a:spcBef>
                          <a:spcPts val="430"/>
                        </a:spcBef>
                        <a:spcAft>
                          <a:spcPts val="0"/>
                        </a:spcAft>
                      </a:pPr>
                      <a:r>
                        <a:rPr lang="en-US" sz="1800" b="0">
                          <a:latin typeface="+mn-lt"/>
                          <a:ea typeface="Times New Roman" panose="02020603050405020304"/>
                          <a:cs typeface="Times New Roman" panose="02020603050405020304"/>
                        </a:rPr>
                        <a:t>✓</a:t>
                      </a:r>
                    </a:p>
                  </a:txBody>
                  <a:tcPr marL="0" marR="0" marT="0" marB="0"/>
                </a:tc>
                <a:tc>
                  <a:txBody>
                    <a:bodyPr/>
                    <a:lstStyle/>
                    <a:p>
                      <a:pPr marL="516890" marR="0" algn="just">
                        <a:spcBef>
                          <a:spcPts val="430"/>
                        </a:spcBef>
                        <a:spcAft>
                          <a:spcPts val="0"/>
                        </a:spcAft>
                      </a:pPr>
                      <a:r>
                        <a:rPr lang="en-US" sz="1800" b="0" dirty="0">
                          <a:latin typeface="+mn-lt"/>
                          <a:ea typeface="Times New Roman" panose="02020603050405020304"/>
                          <a:cs typeface="Times New Roman" panose="02020603050405020304"/>
                        </a:rPr>
                        <a:t>✘</a:t>
                      </a:r>
                    </a:p>
                  </a:txBody>
                  <a:tcPr marL="0" marR="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23</a:t>
            </a:fld>
            <a:endParaRPr lang="en-IN" dirty="0"/>
          </a:p>
        </p:txBody>
      </p:sp>
      <p:sp>
        <p:nvSpPr>
          <p:cNvPr id="7" name="Title 6"/>
          <p:cNvSpPr>
            <a:spLocks noGrp="1"/>
          </p:cNvSpPr>
          <p:nvPr>
            <p:ph type="title"/>
          </p:nvPr>
        </p:nvSpPr>
        <p:spPr>
          <a:xfrm>
            <a:off x="2720340" y="2074783"/>
            <a:ext cx="6487736" cy="1354217"/>
          </a:xfrm>
        </p:spPr>
        <p:txBody>
          <a:bodyPr/>
          <a:lstStyle/>
          <a:p>
            <a:pPr algn="ctr"/>
            <a:r>
              <a:rPr lang="en-US" dirty="0"/>
              <a:t>Thanks!</a:t>
            </a:r>
            <a:br>
              <a:rPr lang="en-US" dirty="0"/>
            </a:br>
            <a:r>
              <a:rPr lang="en-US" dirty="0"/>
              <a:t>Questions and Answers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marL="542925" indent="-542925"/>
            <a:r>
              <a:rPr lang="en-IN" spc="-5" dirty="0"/>
              <a:t>1. INTRODUCTION</a:t>
            </a:r>
            <a:r>
              <a:rPr lang="en-IN" spc="5" dirty="0"/>
              <a:t>... Contd.</a:t>
            </a:r>
            <a:endParaRPr lang="en-IN" dirty="0"/>
          </a:p>
        </p:txBody>
      </p:sp>
      <p:sp>
        <p:nvSpPr>
          <p:cNvPr id="3" name="Content Placeholder 2"/>
          <p:cNvSpPr>
            <a:spLocks noGrp="1"/>
          </p:cNvSpPr>
          <p:nvPr>
            <p:ph idx="1"/>
          </p:nvPr>
        </p:nvSpPr>
        <p:spPr>
          <a:xfrm>
            <a:off x="1988457" y="1757615"/>
            <a:ext cx="9002632" cy="4062614"/>
          </a:xfrm>
        </p:spPr>
        <p:txBody>
          <a:bodyPr>
            <a:normAutofit/>
          </a:bodyPr>
          <a:lstStyle/>
          <a:p>
            <a:pPr>
              <a:buNone/>
            </a:pPr>
            <a:endParaRPr lang="en-US" sz="2400" b="0" dirty="0">
              <a:latin typeface="Times New Roman" panose="02020603050405020304" pitchFamily="18" charset="0"/>
              <a:cs typeface="Times New Roman" panose="02020603050405020304" pitchFamily="18" charset="0"/>
            </a:endParaRPr>
          </a:p>
          <a:p>
            <a:r>
              <a:rPr lang="en-US" sz="2400" b="0" dirty="0">
                <a:cs typeface="Times New Roman" panose="02020603050405020304" pitchFamily="18" charset="0"/>
              </a:rPr>
              <a:t>This Web App is developed using Python’s </a:t>
            </a:r>
            <a:r>
              <a:rPr lang="en-US" sz="2400" b="0" dirty="0" err="1">
                <a:cs typeface="Times New Roman" panose="02020603050405020304" pitchFamily="18" charset="0"/>
              </a:rPr>
              <a:t>Streamlit</a:t>
            </a:r>
            <a:r>
              <a:rPr lang="en-US" sz="2400" b="0" dirty="0">
                <a:cs typeface="Times New Roman" panose="02020603050405020304" pitchFamily="18" charset="0"/>
              </a:rPr>
              <a:t> library. The models used to predict the diseases were trained on large Datasets.</a:t>
            </a:r>
          </a:p>
          <a:p>
            <a:r>
              <a:rPr lang="en-US" sz="2400" b="0" dirty="0">
                <a:cs typeface="Times New Roman" panose="02020603050405020304" pitchFamily="18" charset="0"/>
              </a:rPr>
              <a:t>The web-app can predict following Diseases:</a:t>
            </a:r>
          </a:p>
          <a:p>
            <a:pPr lvl="1" algn="just"/>
            <a:r>
              <a:rPr lang="en-US" b="0" dirty="0">
                <a:cs typeface="Times New Roman" panose="02020603050405020304" pitchFamily="18" charset="0"/>
              </a:rPr>
              <a:t>    Diabetes</a:t>
            </a:r>
          </a:p>
          <a:p>
            <a:pPr lvl="1" algn="just"/>
            <a:r>
              <a:rPr lang="en-US" b="0" dirty="0">
                <a:cs typeface="Times New Roman" panose="02020603050405020304" pitchFamily="18" charset="0"/>
              </a:rPr>
              <a:t>    Heart Disease</a:t>
            </a:r>
          </a:p>
          <a:p>
            <a:pPr lvl="1" algn="just"/>
            <a:r>
              <a:rPr lang="en-US" b="0" dirty="0">
                <a:cs typeface="Times New Roman" panose="02020603050405020304" pitchFamily="18" charset="0"/>
              </a:rPr>
              <a:t>    Parkinson Disease</a:t>
            </a:r>
          </a:p>
          <a:p>
            <a:pPr lvl="1" algn="just"/>
            <a:r>
              <a:rPr lang="en-US" dirty="0">
                <a:cs typeface="Times New Roman" panose="02020603050405020304" pitchFamily="18" charset="0"/>
              </a:rPr>
              <a:t>    Breast Cancer Disease</a:t>
            </a:r>
          </a:p>
          <a:p>
            <a:pPr lvl="1" algn="just"/>
            <a:r>
              <a:rPr lang="en-US" b="0" dirty="0">
                <a:cs typeface="Times New Roman" panose="02020603050405020304" pitchFamily="18" charset="0"/>
              </a:rPr>
              <a:t>    Pneumonia Disease</a:t>
            </a:r>
          </a:p>
          <a:p>
            <a:pPr lvl="1" algn="just"/>
            <a:r>
              <a:rPr lang="en-US" dirty="0">
                <a:cs typeface="Times New Roman" panose="02020603050405020304" pitchFamily="18" charset="0"/>
              </a:rPr>
              <a:t>    Alzheimer Disease</a:t>
            </a:r>
            <a:endParaRPr lang="en-US" b="0" dirty="0">
              <a:cs typeface="Times New Roman" panose="02020603050405020304" pitchFamily="18" charset="0"/>
            </a:endParaRPr>
          </a:p>
          <a:p>
            <a:pPr lvl="1" algn="just"/>
            <a:endParaRPr lang="en-US" b="0" dirty="0">
              <a:cs typeface="Times New Roman" panose="02020603050405020304" pitchFamily="18" charset="0"/>
            </a:endParaRPr>
          </a:p>
          <a:p>
            <a:pPr>
              <a:buNone/>
            </a:pPr>
            <a:endParaRPr lang="en-US" sz="2600" b="0"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 &gt; </a:t>
            </a:r>
          </a:p>
        </p:txBody>
      </p:sp>
      <p:sp>
        <p:nvSpPr>
          <p:cNvPr id="6" name="Slide Number Placeholder 5"/>
          <p:cNvSpPr>
            <a:spLocks noGrp="1"/>
          </p:cNvSpPr>
          <p:nvPr>
            <p:ph type="sldNum" sz="quarter" idx="12"/>
          </p:nvPr>
        </p:nvSpPr>
        <p:spPr/>
        <p:txBody>
          <a:bodyPr/>
          <a:lstStyle/>
          <a:p>
            <a:fld id="{386EA003-ED41-46D8-B4B7-82D37B4645E4}" type="slidenum">
              <a:rPr lang="en-IN" smtClean="0"/>
              <a:t>4</a:t>
            </a:fld>
            <a:endParaRPr lang="en-IN" dirty="0"/>
          </a:p>
        </p:txBody>
      </p:sp>
      <p:sp>
        <p:nvSpPr>
          <p:cNvPr id="13" name="object 6"/>
          <p:cNvSpPr txBox="1"/>
          <p:nvPr/>
        </p:nvSpPr>
        <p:spPr>
          <a:xfrm>
            <a:off x="3325461" y="2629998"/>
            <a:ext cx="3684939" cy="317844"/>
          </a:xfrm>
          <a:prstGeom prst="rect">
            <a:avLst/>
          </a:prstGeom>
        </p:spPr>
        <p:txBody>
          <a:bodyPr vert="horz" wrap="square" lIns="0" tIns="15240" rIns="0" bIns="0" rtlCol="0">
            <a:spAutoFit/>
          </a:bodyPr>
          <a:lstStyle/>
          <a:p>
            <a:pPr marL="12700">
              <a:lnSpc>
                <a:spcPts val="2280"/>
              </a:lnSpc>
              <a:spcBef>
                <a:spcPts val="115"/>
              </a:spcBef>
            </a:pPr>
            <a:r>
              <a:rPr lang="en-US" sz="2400" b="1" spc="-5" dirty="0">
                <a:solidFill>
                  <a:srgbClr val="3A3838"/>
                </a:solidFill>
                <a:cs typeface="Calibri" panose="020F0502020204030204"/>
              </a:rPr>
              <a:t>Motivation</a:t>
            </a:r>
            <a:endParaRPr lang="en-US" sz="2400" dirty="0">
              <a:solidFill>
                <a:prstClr val="black"/>
              </a:solidFill>
              <a:cs typeface="Calibri" panose="020F0502020204030204"/>
            </a:endParaRPr>
          </a:p>
        </p:txBody>
      </p:sp>
      <p:sp>
        <p:nvSpPr>
          <p:cNvPr id="15"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object 7"/>
          <p:cNvSpPr txBox="1"/>
          <p:nvPr/>
        </p:nvSpPr>
        <p:spPr>
          <a:xfrm>
            <a:off x="2336292" y="2377440"/>
            <a:ext cx="822960" cy="582852"/>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dirty="0">
                <a:ln>
                  <a:noFill/>
                </a:ln>
                <a:solidFill>
                  <a:srgbClr val="FFFFFF"/>
                </a:solidFill>
                <a:effectLst/>
                <a:uLnTx/>
                <a:uFillTx/>
                <a:cs typeface="Calibri" panose="020F0502020204030204"/>
              </a:rPr>
              <a:t>0</a:t>
            </a:r>
            <a:r>
              <a:rPr kumimoji="0" lang="en-US" sz="2800" b="1" i="0" u="none" strike="noStrike" kern="0" cap="none" spc="15" normalizeH="0" baseline="0" noProof="0" dirty="0">
                <a:ln>
                  <a:noFill/>
                </a:ln>
                <a:solidFill>
                  <a:srgbClr val="FFFFFF"/>
                </a:solidFill>
                <a:effectLst/>
                <a:uLnTx/>
                <a:uFillTx/>
                <a:cs typeface="Calibri" panose="020F0502020204030204"/>
              </a:rPr>
              <a:t>2</a:t>
            </a:r>
            <a:endParaRPr kumimoji="0" sz="2800" b="0" i="0" u="none" strike="noStrike" kern="0" cap="none" spc="0" normalizeH="0" baseline="0" noProof="0" dirty="0">
              <a:ln>
                <a:noFill/>
              </a:ln>
              <a:solidFill>
                <a:prstClr val="black"/>
              </a:solidFill>
              <a:effectLst/>
              <a:uLnTx/>
              <a:uFillTx/>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pc="-10" dirty="0"/>
              <a:t>2. MOTIVATION</a:t>
            </a:r>
            <a:endParaRPr lang="en-IN" dirty="0"/>
          </a:p>
        </p:txBody>
      </p:sp>
      <p:sp>
        <p:nvSpPr>
          <p:cNvPr id="8" name="Content Placeholder 7"/>
          <p:cNvSpPr>
            <a:spLocks noGrp="1"/>
          </p:cNvSpPr>
          <p:nvPr>
            <p:ph idx="1"/>
          </p:nvPr>
        </p:nvSpPr>
        <p:spPr>
          <a:xfrm>
            <a:off x="1901371" y="1811110"/>
            <a:ext cx="9098016" cy="4351338"/>
          </a:xfrm>
        </p:spPr>
        <p:txBody>
          <a:bodyPr>
            <a:normAutofit/>
          </a:bodyPr>
          <a:lstStyle/>
          <a:p>
            <a:r>
              <a:rPr lang="en-US" dirty="0"/>
              <a:t>Tech Demand:</a:t>
            </a:r>
          </a:p>
          <a:p>
            <a:pPr lvl="1"/>
            <a:r>
              <a:rPr lang="en-US" dirty="0"/>
              <a:t>Our project addresses the contemporary need for smart solutions by utilizing advanced technology to predict diseases.</a:t>
            </a:r>
          </a:p>
          <a:p>
            <a:pPr lvl="1"/>
            <a:endParaRPr lang="en-US" dirty="0"/>
          </a:p>
          <a:p>
            <a:r>
              <a:rPr lang="en-US" dirty="0"/>
              <a:t>Health Awareness:</a:t>
            </a:r>
          </a:p>
          <a:p>
            <a:pPr lvl="1"/>
            <a:r>
              <a:rPr lang="en-US" dirty="0"/>
              <a:t>Leveraging technology to combat the tendency for individuals to prioritize internet activities over health concerns, thereby promoting health awareness.</a:t>
            </a:r>
          </a:p>
          <a:p>
            <a:endParaRPr lang="en-US"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2.MOTIVATION…Contd.</a:t>
            </a:r>
          </a:p>
        </p:txBody>
      </p:sp>
      <p:sp>
        <p:nvSpPr>
          <p:cNvPr id="3" name="Content Placeholder 2"/>
          <p:cNvSpPr>
            <a:spLocks noGrp="1"/>
          </p:cNvSpPr>
          <p:nvPr>
            <p:ph idx="1"/>
          </p:nvPr>
        </p:nvSpPr>
        <p:spPr>
          <a:xfrm>
            <a:off x="1959429" y="1825625"/>
            <a:ext cx="9141558" cy="4351338"/>
          </a:xfrm>
        </p:spPr>
        <p:txBody>
          <a:bodyPr>
            <a:normAutofit/>
          </a:bodyPr>
          <a:lstStyle/>
          <a:p>
            <a:r>
              <a:rPr lang="en-US" dirty="0"/>
              <a:t>Early Problem Detection:</a:t>
            </a:r>
          </a:p>
          <a:p>
            <a:endParaRPr lang="en-US" sz="800" dirty="0"/>
          </a:p>
          <a:p>
            <a:pPr lvl="1"/>
            <a:r>
              <a:rPr lang="en-US" sz="2000" dirty="0"/>
              <a:t>Focusing on early detection through technology to prevent minor health issues from escalating into serious problems, thus improving overall health outcomes.</a:t>
            </a:r>
          </a:p>
          <a:p>
            <a:pPr lvl="1"/>
            <a:endParaRPr lang="en-US" sz="2000" dirty="0"/>
          </a:p>
          <a:p>
            <a:pPr lvl="1"/>
            <a:r>
              <a:rPr lang="en-US" sz="2000" dirty="0">
                <a:cs typeface="Times New Roman" panose="02020603050405020304" pitchFamily="18" charset="0"/>
              </a:rPr>
              <a:t>With the advancement in technologies and mobile phones being the most used user-friendly device, an application that provides a prediction of the  most caused lifestyle diseases like diabetes, heart disease, and other diseases. Disease predictor allows you to make important predictions about an ongoing but unknown disease with a few pieces of information like symptoms and diagnostic reports. It also helps you to have an in-depth knowledge of the symptoms, causes, and other important factors for future reference.</a:t>
            </a:r>
          </a:p>
          <a:p>
            <a:pPr lvl="1"/>
            <a:endParaRPr lang="en-US" dirty="0"/>
          </a:p>
          <a:p>
            <a:pPr lvl="1"/>
            <a:endParaRPr lang="en-US" dirty="0"/>
          </a:p>
          <a:p>
            <a:pPr>
              <a:buNone/>
            </a:pPr>
            <a:endParaRPr lang="en-US"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7</a:t>
            </a:fld>
            <a:endParaRPr lang="en-IN" dirty="0"/>
          </a:p>
        </p:txBody>
      </p:sp>
      <p:sp>
        <p:nvSpPr>
          <p:cNvPr id="13" name="object 6"/>
          <p:cNvSpPr txBox="1"/>
          <p:nvPr/>
        </p:nvSpPr>
        <p:spPr>
          <a:xfrm>
            <a:off x="3325461" y="2629998"/>
            <a:ext cx="3684939" cy="317844"/>
          </a:xfrm>
          <a:prstGeom prst="rect">
            <a:avLst/>
          </a:prstGeom>
        </p:spPr>
        <p:txBody>
          <a:bodyPr vert="horz" wrap="square" lIns="0" tIns="15240" rIns="0" bIns="0" rtlCol="0">
            <a:spAutoFit/>
          </a:bodyPr>
          <a:lstStyle/>
          <a:p>
            <a:pPr marL="12700">
              <a:lnSpc>
                <a:spcPts val="2280"/>
              </a:lnSpc>
              <a:spcBef>
                <a:spcPts val="120"/>
              </a:spcBef>
            </a:pPr>
            <a:r>
              <a:rPr lang="en-US" sz="2400" b="1" spc="5" dirty="0">
                <a:solidFill>
                  <a:srgbClr val="3A3838"/>
                </a:solidFill>
                <a:cs typeface="Calibri" panose="020F0502020204030204"/>
              </a:rPr>
              <a:t>Project Objectives</a:t>
            </a:r>
            <a:endParaRPr lang="en-US" sz="2400" dirty="0">
              <a:solidFill>
                <a:prstClr val="black"/>
              </a:solidFill>
              <a:cs typeface="Calibri" panose="020F0502020204030204"/>
            </a:endParaRPr>
          </a:p>
        </p:txBody>
      </p:sp>
      <p:sp>
        <p:nvSpPr>
          <p:cNvPr id="15" name="object 13"/>
          <p:cNvSpPr/>
          <p:nvPr/>
        </p:nvSpPr>
        <p:spPr>
          <a:xfrm>
            <a:off x="3319270" y="2438400"/>
            <a:ext cx="1481329" cy="76200"/>
          </a:xfrm>
          <a:custGeom>
            <a:avLst/>
            <a:gdLst/>
            <a:ahLst/>
            <a:cxnLst/>
            <a:rect l="l" t="t" r="r" b="b"/>
            <a:pathLst>
              <a:path w="742950">
                <a:moveTo>
                  <a:pt x="0" y="0"/>
                </a:moveTo>
                <a:lnTo>
                  <a:pt x="742695" y="0"/>
                </a:lnTo>
              </a:path>
            </a:pathLst>
          </a:custGeom>
          <a:noFill/>
          <a:ln w="25400" cap="flat" cmpd="sng" algn="ctr">
            <a:solidFill>
              <a:srgbClr val="984807"/>
            </a:solidFill>
            <a:prstDash val="solid"/>
          </a:ln>
          <a:effectLst>
            <a:outerShdw blurRad="40000" dist="20000" dir="5400000" rotWithShape="0">
              <a:srgbClr val="000000">
                <a:alpha val="38000"/>
              </a:srgbClr>
            </a:outerShdw>
          </a:effectLst>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defRPr/>
            </a:pPr>
            <a:endParaRPr kumimoji="0"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8" name="object 7"/>
          <p:cNvSpPr txBox="1"/>
          <p:nvPr/>
        </p:nvSpPr>
        <p:spPr>
          <a:xfrm>
            <a:off x="2336292" y="2377440"/>
            <a:ext cx="822960" cy="582852"/>
          </a:xfrm>
          <a:prstGeom prst="rect">
            <a:avLst/>
          </a:prstGeom>
          <a:solidFill>
            <a:srgbClr val="1F497D"/>
          </a:solidFill>
          <a:ln w="27439">
            <a:noFill/>
          </a:ln>
        </p:spPr>
        <p:txBody>
          <a:bodyPr vert="horz" wrap="square" lIns="0" tIns="150495" rIns="0" bIns="0" rtlCol="0">
            <a:spAutoFit/>
          </a:bodyPr>
          <a:lstStyle/>
          <a:p>
            <a:pPr marL="123190" marR="0" lvl="0" indent="0" defTabSz="914400" eaLnBrk="1" fontAlgn="auto" latinLnBrk="0" hangingPunct="1">
              <a:lnSpc>
                <a:spcPct val="100000"/>
              </a:lnSpc>
              <a:spcBef>
                <a:spcPts val="1185"/>
              </a:spcBef>
              <a:spcAft>
                <a:spcPts val="0"/>
              </a:spcAft>
              <a:buClrTx/>
              <a:buSzTx/>
              <a:buFontTx/>
              <a:buNone/>
              <a:defRPr/>
            </a:pPr>
            <a:r>
              <a:rPr kumimoji="0" sz="2800" b="1" i="0" u="none" strike="noStrike" kern="0" cap="none" spc="15" normalizeH="0" baseline="0" noProof="0" dirty="0">
                <a:ln>
                  <a:noFill/>
                </a:ln>
                <a:solidFill>
                  <a:srgbClr val="FFFFFF"/>
                </a:solidFill>
                <a:effectLst/>
                <a:uLnTx/>
                <a:uFillTx/>
                <a:cs typeface="Calibri" panose="020F0502020204030204"/>
              </a:rPr>
              <a:t>0</a:t>
            </a:r>
            <a:r>
              <a:rPr lang="en-US" sz="2800" b="1" kern="0" spc="15" dirty="0">
                <a:solidFill>
                  <a:srgbClr val="FFFFFF"/>
                </a:solidFill>
                <a:cs typeface="Calibri" panose="020F0502020204030204"/>
              </a:rPr>
              <a:t>3</a:t>
            </a:r>
            <a:endParaRPr kumimoji="0" sz="2800" b="0" i="0" u="none" strike="noStrike" kern="0" cap="none" spc="0" normalizeH="0" baseline="0" noProof="0" dirty="0">
              <a:ln>
                <a:noFill/>
              </a:ln>
              <a:solidFill>
                <a:prstClr val="black"/>
              </a:solidFill>
              <a:effectLst/>
              <a:uLnTx/>
              <a:uFillTx/>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3. PROJECT OBJECTIVES</a:t>
            </a:r>
            <a:endParaRPr lang="en-IN" dirty="0"/>
          </a:p>
        </p:txBody>
      </p:sp>
      <p:sp>
        <p:nvSpPr>
          <p:cNvPr id="8" name="Content Placeholder 7"/>
          <p:cNvSpPr>
            <a:spLocks noGrp="1"/>
          </p:cNvSpPr>
          <p:nvPr>
            <p:ph idx="1"/>
          </p:nvPr>
        </p:nvSpPr>
        <p:spPr>
          <a:xfrm>
            <a:off x="2103120" y="1825625"/>
            <a:ext cx="8997867" cy="4351338"/>
          </a:xfrm>
        </p:spPr>
        <p:txBody>
          <a:bodyPr>
            <a:normAutofit fontScale="92500" lnSpcReduction="20000"/>
          </a:bodyPr>
          <a:lstStyle/>
          <a:p>
            <a:r>
              <a:rPr lang="en-US" dirty="0"/>
              <a:t>Improve Data Analysis:</a:t>
            </a:r>
          </a:p>
          <a:p>
            <a:pPr lvl="1"/>
            <a:r>
              <a:rPr lang="en-US" dirty="0"/>
              <a:t>Enhance the accuracy of medical data analysis, even when some information is missing.(Method Used – </a:t>
            </a:r>
            <a:r>
              <a:rPr lang="en-IN" altLang="en-US" dirty="0"/>
              <a:t>SVM</a:t>
            </a:r>
            <a:r>
              <a:rPr lang="en-US" dirty="0"/>
              <a:t>, </a:t>
            </a:r>
            <a:r>
              <a:rPr lang="en-IN" altLang="en-US" dirty="0"/>
              <a:t>Logistic Regression</a:t>
            </a:r>
            <a:r>
              <a:rPr lang="en-US" dirty="0"/>
              <a:t>)</a:t>
            </a:r>
          </a:p>
          <a:p>
            <a:pPr lvl="1"/>
            <a:endParaRPr lang="en-US" dirty="0"/>
          </a:p>
          <a:p>
            <a:r>
              <a:rPr lang="en-US" dirty="0"/>
              <a:t>Understand Regional Diseases:</a:t>
            </a:r>
          </a:p>
          <a:p>
            <a:pPr lvl="1"/>
            <a:r>
              <a:rPr lang="en-US" dirty="0"/>
              <a:t>Predict diseases more effectively by recognizing variations in diseases across different regions.(Heart, </a:t>
            </a:r>
            <a:r>
              <a:rPr lang="en-IN" altLang="en-US" dirty="0"/>
              <a:t>Pneumonia</a:t>
            </a:r>
            <a:r>
              <a:rPr lang="en-US" dirty="0"/>
              <a:t>, Diabetes, Breast Cancer,</a:t>
            </a:r>
            <a:r>
              <a:rPr lang="en-IN" altLang="en-US" dirty="0"/>
              <a:t> </a:t>
            </a:r>
            <a:r>
              <a:rPr lang="en-US" dirty="0"/>
              <a:t>Parkinson</a:t>
            </a:r>
            <a:r>
              <a:rPr lang="en-IN" altLang="en-US" dirty="0"/>
              <a:t>, Alzheimer</a:t>
            </a:r>
            <a:r>
              <a:rPr lang="en-US" dirty="0"/>
              <a:t>)</a:t>
            </a:r>
          </a:p>
          <a:p>
            <a:pPr lvl="1"/>
            <a:endParaRPr lang="en-US" dirty="0"/>
          </a:p>
          <a:p>
            <a:r>
              <a:rPr lang="en-US" dirty="0"/>
              <a:t>Handle Various Data Types:</a:t>
            </a:r>
          </a:p>
          <a:p>
            <a:pPr lvl="1"/>
            <a:r>
              <a:rPr lang="en-US" dirty="0"/>
              <a:t>Address the limitation of current methods that primarily handle organized data.(Numerical data)</a:t>
            </a:r>
          </a:p>
          <a:p>
            <a:pPr lvl="1"/>
            <a:r>
              <a:rPr lang="en-US" dirty="0"/>
              <a:t>Include less organized data types, such as semi-structured and unstructured data.</a:t>
            </a:r>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PROJECT OBJECTES…Contd.</a:t>
            </a:r>
          </a:p>
        </p:txBody>
      </p:sp>
      <p:sp>
        <p:nvSpPr>
          <p:cNvPr id="3" name="Content Placeholder 2"/>
          <p:cNvSpPr>
            <a:spLocks noGrp="1"/>
          </p:cNvSpPr>
          <p:nvPr>
            <p:ph idx="1"/>
          </p:nvPr>
        </p:nvSpPr>
        <p:spPr>
          <a:xfrm>
            <a:off x="2090057" y="1825625"/>
            <a:ext cx="9010931" cy="4351338"/>
          </a:xfrm>
        </p:spPr>
        <p:txBody>
          <a:bodyPr>
            <a:normAutofit lnSpcReduction="10000"/>
          </a:bodyPr>
          <a:lstStyle/>
          <a:p>
            <a:r>
              <a:rPr lang="en-US" sz="2600" dirty="0"/>
              <a:t>Develop Effective Data Handling Methods:</a:t>
            </a:r>
          </a:p>
          <a:p>
            <a:pPr lvl="1"/>
            <a:r>
              <a:rPr lang="en-US" sz="2200" dirty="0"/>
              <a:t>Create techniques to handle different data types, particularly semi-structured and unstructured data.(Normalization, Resampling, Data Augmentation)</a:t>
            </a:r>
          </a:p>
          <a:p>
            <a:pPr lvl="1">
              <a:buNone/>
            </a:pPr>
            <a:endParaRPr lang="en-US" dirty="0"/>
          </a:p>
          <a:p>
            <a:r>
              <a:rPr lang="en-US" sz="2600" dirty="0"/>
              <a:t>Conduct Comprehensive Data Analysis:</a:t>
            </a:r>
          </a:p>
          <a:p>
            <a:pPr lvl="1"/>
            <a:r>
              <a:rPr lang="en-US" sz="2200" dirty="0"/>
              <a:t>Consider both organized and less organized data for a more thorough analysis.</a:t>
            </a:r>
          </a:p>
          <a:p>
            <a:pPr lvl="1"/>
            <a:endParaRPr lang="en-US" dirty="0"/>
          </a:p>
          <a:p>
            <a:r>
              <a:rPr lang="en-US" sz="2600" dirty="0"/>
              <a:t>Enhance Accuracy with Machine Learning:</a:t>
            </a:r>
          </a:p>
          <a:p>
            <a:pPr lvl="1"/>
            <a:r>
              <a:rPr lang="en-US" sz="2200" dirty="0"/>
              <a:t>Utilize machine learning algorithms to improve the precision of disease analysis and predictive models.</a:t>
            </a:r>
          </a:p>
          <a:p>
            <a:endParaRPr lang="en-US" dirty="0"/>
          </a:p>
        </p:txBody>
      </p:sp>
      <p:sp>
        <p:nvSpPr>
          <p:cNvPr id="4" name="Date Placeholder 3"/>
          <p:cNvSpPr>
            <a:spLocks noGrp="1"/>
          </p:cNvSpPr>
          <p:nvPr>
            <p:ph type="dt" sz="half" idx="10"/>
          </p:nvPr>
        </p:nvSpPr>
        <p:spPr/>
        <p:txBody>
          <a:bodyPr/>
          <a:lstStyle/>
          <a:p>
            <a:r>
              <a:rPr lang="en-IN" dirty="0"/>
              <a:t>04-05-2024</a:t>
            </a:r>
          </a:p>
        </p:txBody>
      </p:sp>
      <p:sp>
        <p:nvSpPr>
          <p:cNvPr id="5" name="Footer Placeholder 4"/>
          <p:cNvSpPr>
            <a:spLocks noGrp="1"/>
          </p:cNvSpPr>
          <p:nvPr>
            <p:ph type="ftr" sz="quarter" idx="11"/>
          </p:nvPr>
        </p:nvSpPr>
        <p:spPr/>
        <p:txBody>
          <a:bodyPr/>
          <a:lstStyle/>
          <a:p>
            <a:r>
              <a:rPr lang="en-IN" dirty="0"/>
              <a:t>IIITU-HP-India-&lt; Project Review&gt; </a:t>
            </a:r>
          </a:p>
        </p:txBody>
      </p:sp>
      <p:sp>
        <p:nvSpPr>
          <p:cNvPr id="6" name="Slide Number Placeholder 5"/>
          <p:cNvSpPr>
            <a:spLocks noGrp="1"/>
          </p:cNvSpPr>
          <p:nvPr>
            <p:ph type="sldNum" sz="quarter" idx="12"/>
          </p:nvPr>
        </p:nvSpPr>
        <p:spPr/>
        <p:txBody>
          <a:bodyPr/>
          <a:lstStyle/>
          <a:p>
            <a:fld id="{386EA003-ED41-46D8-B4B7-82D37B4645E4}" type="slidenum">
              <a:rPr lang="en-IN" smtClean="0"/>
              <a:t>9</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1223</Words>
  <Application>Microsoft Office PowerPoint</Application>
  <PresentationFormat>Widescreen</PresentationFormat>
  <Paragraphs>249</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PowerPoint Presentation</vt:lpstr>
      <vt:lpstr>1. INTRODUCTION</vt:lpstr>
      <vt:lpstr>1. INTRODUCTION... Contd.</vt:lpstr>
      <vt:lpstr>PowerPoint Presentation</vt:lpstr>
      <vt:lpstr>2. MOTIVATION</vt:lpstr>
      <vt:lpstr>2.MOTIVATION…Contd.</vt:lpstr>
      <vt:lpstr>PowerPoint Presentation</vt:lpstr>
      <vt:lpstr>3. PROJECT OBJECTIVES</vt:lpstr>
      <vt:lpstr>3. PROJECT OBJECTES…Contd.</vt:lpstr>
      <vt:lpstr>PowerPoint Presentation</vt:lpstr>
      <vt:lpstr> 4. Methodology/Block Schematic of Project </vt:lpstr>
      <vt:lpstr> 4. Methodology/Block Schematic of Project </vt:lpstr>
      <vt:lpstr>PowerPoint Presentation</vt:lpstr>
      <vt:lpstr>5. LITERATURE REVIEW/CURRENTLY       AVAILABLE SOLUTIONS </vt:lpstr>
      <vt:lpstr>5. LITERATURE REVIEW/DATASET SAMPLE</vt:lpstr>
      <vt:lpstr>PowerPoint Presentation</vt:lpstr>
      <vt:lpstr>6. Algorithms used </vt:lpstr>
      <vt:lpstr>PowerPoint Presentation</vt:lpstr>
      <vt:lpstr>7. Implementation</vt:lpstr>
      <vt:lpstr>PowerPoint Presentation</vt:lpstr>
      <vt:lpstr>8. WORK PROGRESS AND       DEMONSTRATION</vt:lpstr>
      <vt:lpstr>8. WORK PROGRESS AND       DEMONSTRATION</vt:lpstr>
      <vt:lpstr>Thanks! 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Vikram Kumar</dc:creator>
  <cp:lastModifiedBy>Parvinder Kumar</cp:lastModifiedBy>
  <cp:revision>105</cp:revision>
  <dcterms:created xsi:type="dcterms:W3CDTF">2023-09-21T13:01:00Z</dcterms:created>
  <dcterms:modified xsi:type="dcterms:W3CDTF">2024-09-15T08:14:58Z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69D4A6C404F94460B853CA90FD6FF331_13</vt:lpwstr>
  </property>
  <property fmtid="{D5CDD505-2E9C-101B-9397-08002B2CF9AE}" pid="3" name="KSOProductBuildVer">
    <vt:lpwstr>1033-12.2.0.16731</vt:lpwstr>
  </property>
</Properties>
</file>