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3"/>
  </p:notesMasterIdLst>
  <p:handoutMasterIdLst>
    <p:handoutMasterId r:id="rId24"/>
  </p:handoutMasterIdLst>
  <p:sldIdLst>
    <p:sldId id="322" r:id="rId5"/>
    <p:sldId id="324" r:id="rId6"/>
    <p:sldId id="313" r:id="rId7"/>
    <p:sldId id="323"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Lst>
  <p:sldSz cx="12188825"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581" autoAdjust="0"/>
  </p:normalViewPr>
  <p:slideViewPr>
    <p:cSldViewPr showGuides="1">
      <p:cViewPr varScale="1">
        <p:scale>
          <a:sx n="86" d="100"/>
          <a:sy n="86" d="100"/>
        </p:scale>
        <p:origin x="422" y="67"/>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9/1/2020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9/1/2020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9/1/2020</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9/1/2020</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9/1/2020</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9/1/2020</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9/1/2020</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9/1/2020</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9/1/2020</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9/1/2020</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9/1/2020</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9/1/2020</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9/1/2020</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9/1/2020</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2062471"/>
            <a:ext cx="10573814" cy="1943472"/>
          </a:xfrm>
        </p:spPr>
        <p:txBody>
          <a:bodyPr/>
          <a:lstStyle/>
          <a:p>
            <a:r>
              <a:rPr lang="en-US" dirty="0"/>
              <a:t>Mini Project – Linked List &amp; Applications</a:t>
            </a:r>
          </a:p>
        </p:txBody>
      </p:sp>
      <p:sp>
        <p:nvSpPr>
          <p:cNvPr id="3" name="Subtitle 2"/>
          <p:cNvSpPr>
            <a:spLocks noGrp="1"/>
          </p:cNvSpPr>
          <p:nvPr>
            <p:ph type="subTitle" idx="1"/>
          </p:nvPr>
        </p:nvSpPr>
        <p:spPr>
          <a:xfrm>
            <a:off x="1125860" y="4221088"/>
            <a:ext cx="8229600" cy="1580728"/>
          </a:xfrm>
        </p:spPr>
        <p:txBody>
          <a:bodyPr>
            <a:normAutofit/>
          </a:bodyPr>
          <a:lstStyle/>
          <a:p>
            <a:r>
              <a:rPr lang="en-US" i="1" dirty="0"/>
              <a:t>Parvinder </a:t>
            </a:r>
            <a:r>
              <a:rPr lang="en-US" i="1"/>
              <a:t>singh saini</a:t>
            </a:r>
            <a:endParaRPr lang="en-US" i="1" dirty="0"/>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AEF5-2684-4935-B20C-8569F21C469A}"/>
              </a:ext>
            </a:extLst>
          </p:cNvPr>
          <p:cNvSpPr>
            <a:spLocks noGrp="1"/>
          </p:cNvSpPr>
          <p:nvPr>
            <p:ph type="title"/>
          </p:nvPr>
        </p:nvSpPr>
        <p:spPr/>
        <p:txBody>
          <a:bodyPr/>
          <a:lstStyle/>
          <a:p>
            <a:r>
              <a:rPr lang="en-IN" dirty="0"/>
              <a:t>Sorting</a:t>
            </a:r>
          </a:p>
        </p:txBody>
      </p:sp>
      <p:sp>
        <p:nvSpPr>
          <p:cNvPr id="3" name="Content Placeholder 2">
            <a:extLst>
              <a:ext uri="{FF2B5EF4-FFF2-40B4-BE49-F238E27FC236}">
                <a16:creationId xmlns:a16="http://schemas.microsoft.com/office/drawing/2014/main" id="{0CA8C3F4-7F25-487E-9A4D-006F87BA49E9}"/>
              </a:ext>
            </a:extLst>
          </p:cNvPr>
          <p:cNvSpPr>
            <a:spLocks noGrp="1"/>
          </p:cNvSpPr>
          <p:nvPr>
            <p:ph idx="1"/>
          </p:nvPr>
        </p:nvSpPr>
        <p:spPr/>
        <p:txBody>
          <a:bodyPr/>
          <a:lstStyle/>
          <a:p>
            <a:r>
              <a:rPr lang="en-IN" dirty="0"/>
              <a:t>This application uses bubble sort algorithm to alphabetically sort the Linked List.</a:t>
            </a:r>
          </a:p>
          <a:p>
            <a:r>
              <a:rPr lang="en-IN" dirty="0"/>
              <a:t>As stated earlier, sorting is a process that requires a lot of random access.</a:t>
            </a:r>
          </a:p>
          <a:p>
            <a:r>
              <a:rPr lang="en-IN" dirty="0"/>
              <a:t>Since random access is not available, every single access of a node is done through a full traversal up to that node. Therefore sorting is a very expensive operation in a linked list.</a:t>
            </a:r>
          </a:p>
        </p:txBody>
      </p:sp>
    </p:spTree>
    <p:extLst>
      <p:ext uri="{BB962C8B-B14F-4D97-AF65-F5344CB8AC3E}">
        <p14:creationId xmlns:p14="http://schemas.microsoft.com/office/powerpoint/2010/main" val="3720568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F047-CA39-4579-A24A-073796E14336}"/>
              </a:ext>
            </a:extLst>
          </p:cNvPr>
          <p:cNvSpPr>
            <a:spLocks noGrp="1"/>
          </p:cNvSpPr>
          <p:nvPr>
            <p:ph type="title"/>
          </p:nvPr>
        </p:nvSpPr>
        <p:spPr/>
        <p:txBody>
          <a:bodyPr/>
          <a:lstStyle/>
          <a:p>
            <a:r>
              <a:rPr lang="en-IN" dirty="0"/>
              <a:t>Deduplication</a:t>
            </a:r>
          </a:p>
        </p:txBody>
      </p:sp>
      <p:sp>
        <p:nvSpPr>
          <p:cNvPr id="3" name="Content Placeholder 2">
            <a:extLst>
              <a:ext uri="{FF2B5EF4-FFF2-40B4-BE49-F238E27FC236}">
                <a16:creationId xmlns:a16="http://schemas.microsoft.com/office/drawing/2014/main" id="{333C893A-A4BE-46FE-8F97-7C7A3857C49E}"/>
              </a:ext>
            </a:extLst>
          </p:cNvPr>
          <p:cNvSpPr>
            <a:spLocks noGrp="1"/>
          </p:cNvSpPr>
          <p:nvPr>
            <p:ph idx="1"/>
          </p:nvPr>
        </p:nvSpPr>
        <p:spPr/>
        <p:txBody>
          <a:bodyPr/>
          <a:lstStyle/>
          <a:p>
            <a:r>
              <a:rPr lang="en-IN" dirty="0"/>
              <a:t>Over a period of time, lot of redundancy can be formed in a list.</a:t>
            </a:r>
          </a:p>
          <a:p>
            <a:r>
              <a:rPr lang="en-IN" dirty="0"/>
              <a:t>Deduplication i.e., “removal of duplicates” function will make sure only the first occurrence of each element stays and all others are deleted.</a:t>
            </a:r>
          </a:p>
          <a:p>
            <a:r>
              <a:rPr lang="en-IN" dirty="0"/>
              <a:t>This will help you maintain the uniquity of the list.</a:t>
            </a:r>
          </a:p>
        </p:txBody>
      </p:sp>
    </p:spTree>
    <p:extLst>
      <p:ext uri="{BB962C8B-B14F-4D97-AF65-F5344CB8AC3E}">
        <p14:creationId xmlns:p14="http://schemas.microsoft.com/office/powerpoint/2010/main" val="3484699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65FA-C5CF-420D-AF01-0C346C34B546}"/>
              </a:ext>
            </a:extLst>
          </p:cNvPr>
          <p:cNvSpPr>
            <a:spLocks noGrp="1"/>
          </p:cNvSpPr>
          <p:nvPr>
            <p:ph type="title"/>
          </p:nvPr>
        </p:nvSpPr>
        <p:spPr/>
        <p:txBody>
          <a:bodyPr/>
          <a:lstStyle/>
          <a:p>
            <a:r>
              <a:rPr lang="en-IN" dirty="0"/>
              <a:t>Working with files</a:t>
            </a:r>
          </a:p>
        </p:txBody>
      </p:sp>
      <p:sp>
        <p:nvSpPr>
          <p:cNvPr id="3" name="Content Placeholder 2">
            <a:extLst>
              <a:ext uri="{FF2B5EF4-FFF2-40B4-BE49-F238E27FC236}">
                <a16:creationId xmlns:a16="http://schemas.microsoft.com/office/drawing/2014/main" id="{90DA3A68-23A5-4A55-9163-2B28B31BA275}"/>
              </a:ext>
            </a:extLst>
          </p:cNvPr>
          <p:cNvSpPr>
            <a:spLocks noGrp="1"/>
          </p:cNvSpPr>
          <p:nvPr>
            <p:ph idx="1"/>
          </p:nvPr>
        </p:nvSpPr>
        <p:spPr/>
        <p:txBody>
          <a:bodyPr/>
          <a:lstStyle/>
          <a:p>
            <a:r>
              <a:rPr lang="en-IN" dirty="0"/>
              <a:t>This application allows you to read from, or write to text files without exiting the app.</a:t>
            </a:r>
          </a:p>
          <a:p>
            <a:r>
              <a:rPr lang="en-IN" dirty="0"/>
              <a:t>The read option takes a text file’s name as input and appends all the data inside it to our linked list.</a:t>
            </a:r>
          </a:p>
          <a:p>
            <a:r>
              <a:rPr lang="en-IN" dirty="0"/>
              <a:t>The write option takes all the data in the linked list and appends it to the file of your choice. In case, the specified file doesn’t exist, the application will create it for you and write all data to it.</a:t>
            </a:r>
          </a:p>
        </p:txBody>
      </p:sp>
    </p:spTree>
    <p:extLst>
      <p:ext uri="{BB962C8B-B14F-4D97-AF65-F5344CB8AC3E}">
        <p14:creationId xmlns:p14="http://schemas.microsoft.com/office/powerpoint/2010/main" val="28552297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144D-AD9D-4B95-85DA-E3FF58730618}"/>
              </a:ext>
            </a:extLst>
          </p:cNvPr>
          <p:cNvSpPr>
            <a:spLocks noGrp="1"/>
          </p:cNvSpPr>
          <p:nvPr>
            <p:ph type="title"/>
          </p:nvPr>
        </p:nvSpPr>
        <p:spPr>
          <a:xfrm>
            <a:off x="1522413" y="35294"/>
            <a:ext cx="9144001" cy="1371600"/>
          </a:xfrm>
        </p:spPr>
        <p:txBody>
          <a:bodyPr/>
          <a:lstStyle/>
          <a:p>
            <a:r>
              <a:rPr lang="en-IN" dirty="0"/>
              <a:t>Why did we use a Doubly Circular list?</a:t>
            </a:r>
          </a:p>
        </p:txBody>
      </p:sp>
      <p:sp>
        <p:nvSpPr>
          <p:cNvPr id="3" name="Content Placeholder 2">
            <a:extLst>
              <a:ext uri="{FF2B5EF4-FFF2-40B4-BE49-F238E27FC236}">
                <a16:creationId xmlns:a16="http://schemas.microsoft.com/office/drawing/2014/main" id="{F40B603E-14B6-457B-A07B-9006B83681F1}"/>
              </a:ext>
            </a:extLst>
          </p:cNvPr>
          <p:cNvSpPr>
            <a:spLocks noGrp="1"/>
          </p:cNvSpPr>
          <p:nvPr>
            <p:ph idx="1"/>
          </p:nvPr>
        </p:nvSpPr>
        <p:spPr>
          <a:xfrm>
            <a:off x="1522413" y="1772816"/>
            <a:ext cx="9134391" cy="4968552"/>
          </a:xfrm>
        </p:spPr>
        <p:txBody>
          <a:bodyPr/>
          <a:lstStyle/>
          <a:p>
            <a:r>
              <a:rPr lang="en-IN" dirty="0"/>
              <a:t>The main advantage of a doubly linked list is that we can traverse the list in opposite direction from any particular node.</a:t>
            </a:r>
          </a:p>
          <a:p>
            <a:r>
              <a:rPr lang="en-IN" dirty="0"/>
              <a:t>But if we try to display the entire list in reverse order, we’ll have to make two full traversals, which seems wasteful.</a:t>
            </a:r>
          </a:p>
          <a:p>
            <a:r>
              <a:rPr lang="en-IN" dirty="0"/>
              <a:t>Making it a circular linked list, we eliminate that problem, since we can immediately go to the last node with the help of its reference stored in the first node.</a:t>
            </a:r>
          </a:p>
          <a:p>
            <a:r>
              <a:rPr lang="en-IN" dirty="0"/>
              <a:t>This application allows you to reverse view the list with this method.</a:t>
            </a:r>
          </a:p>
          <a:p>
            <a:r>
              <a:rPr lang="en-IN" dirty="0"/>
              <a:t>With the help of this technique, we can also perform instantaneous insertions to the end of the list.</a:t>
            </a:r>
          </a:p>
        </p:txBody>
      </p:sp>
    </p:spTree>
    <p:extLst>
      <p:ext uri="{BB962C8B-B14F-4D97-AF65-F5344CB8AC3E}">
        <p14:creationId xmlns:p14="http://schemas.microsoft.com/office/powerpoint/2010/main" val="2359829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2294-E90B-4DA1-8F9D-59E6C7290959}"/>
              </a:ext>
            </a:extLst>
          </p:cNvPr>
          <p:cNvSpPr>
            <a:spLocks noGrp="1"/>
          </p:cNvSpPr>
          <p:nvPr>
            <p:ph type="title"/>
          </p:nvPr>
        </p:nvSpPr>
        <p:spPr/>
        <p:txBody>
          <a:bodyPr/>
          <a:lstStyle/>
          <a:p>
            <a:r>
              <a:rPr lang="en-IN" dirty="0"/>
              <a:t>Some additional features</a:t>
            </a:r>
          </a:p>
        </p:txBody>
      </p:sp>
      <p:sp>
        <p:nvSpPr>
          <p:cNvPr id="3" name="Content Placeholder 2">
            <a:extLst>
              <a:ext uri="{FF2B5EF4-FFF2-40B4-BE49-F238E27FC236}">
                <a16:creationId xmlns:a16="http://schemas.microsoft.com/office/drawing/2014/main" id="{503B9F07-3F9C-491B-8E28-D971F3DAC4EB}"/>
              </a:ext>
            </a:extLst>
          </p:cNvPr>
          <p:cNvSpPr>
            <a:spLocks noGrp="1"/>
          </p:cNvSpPr>
          <p:nvPr>
            <p:ph idx="1"/>
          </p:nvPr>
        </p:nvSpPr>
        <p:spPr/>
        <p:txBody>
          <a:bodyPr/>
          <a:lstStyle/>
          <a:p>
            <a:r>
              <a:rPr lang="en-IN" dirty="0"/>
              <a:t>There is a count function that will let you know the number of nodes in the list at any point of time</a:t>
            </a:r>
          </a:p>
          <a:p>
            <a:r>
              <a:rPr lang="en-IN" dirty="0"/>
              <a:t>If a developer or enthusiast is interested in the internal representation of the list in memory, a node info function will allow them to see the detailed status of each node along with all data and references stored in it.</a:t>
            </a:r>
          </a:p>
        </p:txBody>
      </p:sp>
    </p:spTree>
    <p:extLst>
      <p:ext uri="{BB962C8B-B14F-4D97-AF65-F5344CB8AC3E}">
        <p14:creationId xmlns:p14="http://schemas.microsoft.com/office/powerpoint/2010/main" val="2444112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1C21-86D3-45C4-B53C-51C02C9E336D}"/>
              </a:ext>
            </a:extLst>
          </p:cNvPr>
          <p:cNvSpPr>
            <a:spLocks noGrp="1"/>
          </p:cNvSpPr>
          <p:nvPr>
            <p:ph type="title"/>
          </p:nvPr>
        </p:nvSpPr>
        <p:spPr/>
        <p:txBody>
          <a:bodyPr/>
          <a:lstStyle/>
          <a:p>
            <a:r>
              <a:rPr lang="en-IN" dirty="0"/>
              <a:t>SET Theory</a:t>
            </a:r>
          </a:p>
        </p:txBody>
      </p:sp>
      <p:sp>
        <p:nvSpPr>
          <p:cNvPr id="3" name="Content Placeholder 2">
            <a:extLst>
              <a:ext uri="{FF2B5EF4-FFF2-40B4-BE49-F238E27FC236}">
                <a16:creationId xmlns:a16="http://schemas.microsoft.com/office/drawing/2014/main" id="{92616489-3A0E-44B3-BD0E-D63CCE869D7C}"/>
              </a:ext>
            </a:extLst>
          </p:cNvPr>
          <p:cNvSpPr>
            <a:spLocks noGrp="1"/>
          </p:cNvSpPr>
          <p:nvPr>
            <p:ph idx="1"/>
          </p:nvPr>
        </p:nvSpPr>
        <p:spPr>
          <a:xfrm>
            <a:off x="1522413" y="1904999"/>
            <a:ext cx="9134391" cy="4764361"/>
          </a:xfrm>
        </p:spPr>
        <p:txBody>
          <a:bodyPr/>
          <a:lstStyle/>
          <a:p>
            <a:r>
              <a:rPr lang="en-IN" dirty="0"/>
              <a:t>We used the linked list to implement some basic functions of SET theory</a:t>
            </a:r>
          </a:p>
          <a:p>
            <a:r>
              <a:rPr lang="en-IN" dirty="0"/>
              <a:t>Functions include </a:t>
            </a:r>
          </a:p>
          <a:p>
            <a:pPr marL="0" indent="0">
              <a:buNone/>
            </a:pPr>
            <a:r>
              <a:rPr lang="en-IN" dirty="0"/>
              <a:t>	- Union</a:t>
            </a:r>
          </a:p>
          <a:p>
            <a:pPr marL="0" indent="0">
              <a:buNone/>
            </a:pPr>
            <a:r>
              <a:rPr lang="en-IN" dirty="0"/>
              <a:t>	- Intersection</a:t>
            </a:r>
          </a:p>
          <a:p>
            <a:pPr marL="0" indent="0">
              <a:buNone/>
            </a:pPr>
            <a:r>
              <a:rPr lang="en-IN" dirty="0"/>
              <a:t>	- Subtraction</a:t>
            </a:r>
          </a:p>
          <a:p>
            <a:pPr marL="0" indent="0">
              <a:buNone/>
            </a:pPr>
            <a:r>
              <a:rPr lang="en-IN" dirty="0"/>
              <a:t>	- Complement</a:t>
            </a:r>
          </a:p>
          <a:p>
            <a:pPr marL="0" indent="0">
              <a:buNone/>
            </a:pPr>
            <a:r>
              <a:rPr lang="en-IN" dirty="0"/>
              <a:t>	- Cartesian Product</a:t>
            </a:r>
          </a:p>
          <a:p>
            <a:pPr marL="0" indent="0">
              <a:buNone/>
            </a:pPr>
            <a:r>
              <a:rPr lang="en-IN" dirty="0"/>
              <a:t>	- Symmetric Difference etc</a:t>
            </a:r>
          </a:p>
        </p:txBody>
      </p:sp>
    </p:spTree>
    <p:extLst>
      <p:ext uri="{BB962C8B-B14F-4D97-AF65-F5344CB8AC3E}">
        <p14:creationId xmlns:p14="http://schemas.microsoft.com/office/powerpoint/2010/main" val="167861928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4000-90E4-4E9A-9B2E-D6BEDBD3F2DB}"/>
              </a:ext>
            </a:extLst>
          </p:cNvPr>
          <p:cNvSpPr>
            <a:spLocks noGrp="1"/>
          </p:cNvSpPr>
          <p:nvPr>
            <p:ph type="title"/>
          </p:nvPr>
        </p:nvSpPr>
        <p:spPr/>
        <p:txBody>
          <a:bodyPr/>
          <a:lstStyle/>
          <a:p>
            <a:r>
              <a:rPr lang="en-IN" dirty="0"/>
              <a:t>Why would anyone use a Linked List for SET operations, aren’t arrays faster?</a:t>
            </a:r>
          </a:p>
        </p:txBody>
      </p:sp>
      <p:sp>
        <p:nvSpPr>
          <p:cNvPr id="3" name="Content Placeholder 2">
            <a:extLst>
              <a:ext uri="{FF2B5EF4-FFF2-40B4-BE49-F238E27FC236}">
                <a16:creationId xmlns:a16="http://schemas.microsoft.com/office/drawing/2014/main" id="{5E93EA0B-3432-4F15-9628-D4AC65F861A2}"/>
              </a:ext>
            </a:extLst>
          </p:cNvPr>
          <p:cNvSpPr>
            <a:spLocks noGrp="1"/>
          </p:cNvSpPr>
          <p:nvPr>
            <p:ph idx="1"/>
          </p:nvPr>
        </p:nvSpPr>
        <p:spPr/>
        <p:txBody>
          <a:bodyPr/>
          <a:lstStyle/>
          <a:p>
            <a:r>
              <a:rPr lang="en-IN" dirty="0"/>
              <a:t>When working with large sets, it is almost impossible to predict the size of resultant sets from each operation.</a:t>
            </a:r>
          </a:p>
          <a:p>
            <a:r>
              <a:rPr lang="en-IN" dirty="0"/>
              <a:t>The only way this can be done using Arrays is to declare arrays of indefinitely large sizes.</a:t>
            </a:r>
          </a:p>
          <a:p>
            <a:r>
              <a:rPr lang="en-IN" dirty="0"/>
              <a:t>Since arrays reserve memory for even unused blocks, this will almost always result in wastage of memory.</a:t>
            </a:r>
          </a:p>
          <a:p>
            <a:r>
              <a:rPr lang="en-IN" dirty="0"/>
              <a:t>On the other hand, linked lists will be much more efficient here since they use necessary memory only and random access is not frequently needed.</a:t>
            </a:r>
          </a:p>
        </p:txBody>
      </p:sp>
    </p:spTree>
    <p:extLst>
      <p:ext uri="{BB962C8B-B14F-4D97-AF65-F5344CB8AC3E}">
        <p14:creationId xmlns:p14="http://schemas.microsoft.com/office/powerpoint/2010/main" val="2554362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9D3F-5FFE-4ED1-AA3B-0FB29FD08E4E}"/>
              </a:ext>
            </a:extLst>
          </p:cNvPr>
          <p:cNvSpPr>
            <a:spLocks noGrp="1"/>
          </p:cNvSpPr>
          <p:nvPr>
            <p:ph type="title"/>
          </p:nvPr>
        </p:nvSpPr>
        <p:spPr>
          <a:xfrm>
            <a:off x="1522411" y="188640"/>
            <a:ext cx="9144001" cy="1371600"/>
          </a:xfrm>
        </p:spPr>
        <p:txBody>
          <a:bodyPr/>
          <a:lstStyle/>
          <a:p>
            <a:r>
              <a:rPr lang="en-IN" dirty="0"/>
              <a:t>Java</a:t>
            </a:r>
          </a:p>
        </p:txBody>
      </p:sp>
      <p:sp>
        <p:nvSpPr>
          <p:cNvPr id="3" name="Content Placeholder 2">
            <a:extLst>
              <a:ext uri="{FF2B5EF4-FFF2-40B4-BE49-F238E27FC236}">
                <a16:creationId xmlns:a16="http://schemas.microsoft.com/office/drawing/2014/main" id="{FC8F2B8C-B3C9-497A-BDD1-971CA371E34F}"/>
              </a:ext>
            </a:extLst>
          </p:cNvPr>
          <p:cNvSpPr>
            <a:spLocks noGrp="1"/>
          </p:cNvSpPr>
          <p:nvPr>
            <p:ph idx="1"/>
          </p:nvPr>
        </p:nvSpPr>
        <p:spPr>
          <a:xfrm>
            <a:off x="1522411" y="1832991"/>
            <a:ext cx="9134391" cy="4836369"/>
          </a:xfrm>
        </p:spPr>
        <p:txBody>
          <a:bodyPr/>
          <a:lstStyle/>
          <a:p>
            <a:r>
              <a:rPr lang="en-IN" dirty="0"/>
              <a:t>We didn’t have to think much before selecting a language for this project.</a:t>
            </a:r>
          </a:p>
          <a:p>
            <a:r>
              <a:rPr lang="en-IN" dirty="0"/>
              <a:t>Making executable applications for Windows seems like a very good idea, but other systems have also gained a lot of popularity in the recent past.</a:t>
            </a:r>
          </a:p>
          <a:p>
            <a:r>
              <a:rPr lang="en-IN" dirty="0"/>
              <a:t>With Java, we didn’t have to worry much about different platforms or their requirements.</a:t>
            </a:r>
          </a:p>
          <a:p>
            <a:r>
              <a:rPr lang="en-IN" dirty="0"/>
              <a:t>As long as the specific JRE is installed, this application will run the same on all systems.</a:t>
            </a:r>
          </a:p>
          <a:p>
            <a:r>
              <a:rPr lang="en-IN" dirty="0"/>
              <a:t>JAR files also offer significant compression.</a:t>
            </a:r>
          </a:p>
        </p:txBody>
      </p:sp>
    </p:spTree>
    <p:extLst>
      <p:ext uri="{BB962C8B-B14F-4D97-AF65-F5344CB8AC3E}">
        <p14:creationId xmlns:p14="http://schemas.microsoft.com/office/powerpoint/2010/main" val="52067728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9EC-053E-41A1-AEC4-589584245BE6}"/>
              </a:ext>
            </a:extLst>
          </p:cNvPr>
          <p:cNvSpPr>
            <a:spLocks noGrp="1"/>
          </p:cNvSpPr>
          <p:nvPr>
            <p:ph type="title"/>
          </p:nvPr>
        </p:nvSpPr>
        <p:spPr/>
        <p:txBody>
          <a:bodyPr/>
          <a:lstStyle/>
          <a:p>
            <a:r>
              <a:rPr lang="en-IN" dirty="0"/>
              <a:t>Swing</a:t>
            </a:r>
          </a:p>
        </p:txBody>
      </p:sp>
      <p:sp>
        <p:nvSpPr>
          <p:cNvPr id="3" name="Content Placeholder 2">
            <a:extLst>
              <a:ext uri="{FF2B5EF4-FFF2-40B4-BE49-F238E27FC236}">
                <a16:creationId xmlns:a16="http://schemas.microsoft.com/office/drawing/2014/main" id="{D922D023-4134-40DC-B2A9-8A1D2EAF1A41}"/>
              </a:ext>
            </a:extLst>
          </p:cNvPr>
          <p:cNvSpPr>
            <a:spLocks noGrp="1"/>
          </p:cNvSpPr>
          <p:nvPr>
            <p:ph idx="1"/>
          </p:nvPr>
        </p:nvSpPr>
        <p:spPr/>
        <p:txBody>
          <a:bodyPr/>
          <a:lstStyle/>
          <a:p>
            <a:r>
              <a:rPr lang="en-IN" dirty="0"/>
              <a:t>While making this application, we wanted it to be the same on all platforms, not just in terms of the functionality it offered, but also in terms of the looks and aesthetics.</a:t>
            </a:r>
          </a:p>
          <a:p>
            <a:r>
              <a:rPr lang="en-IN" dirty="0"/>
              <a:t>Swing was a direct answer to all our problems.</a:t>
            </a:r>
          </a:p>
          <a:p>
            <a:r>
              <a:rPr lang="en-IN" dirty="0"/>
              <a:t>This is java’s own GUI Library that is exactly the same regardless of the platform.</a:t>
            </a:r>
          </a:p>
          <a:p>
            <a:r>
              <a:rPr lang="en-IN" dirty="0"/>
              <a:t>Its easy to use modern design is minimalistic and  elegant.</a:t>
            </a:r>
          </a:p>
        </p:txBody>
      </p:sp>
    </p:spTree>
    <p:extLst>
      <p:ext uri="{BB962C8B-B14F-4D97-AF65-F5344CB8AC3E}">
        <p14:creationId xmlns:p14="http://schemas.microsoft.com/office/powerpoint/2010/main" val="33206704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46B2-C262-4A79-8020-0FB2904B16C2}"/>
              </a:ext>
            </a:extLst>
          </p:cNvPr>
          <p:cNvSpPr>
            <a:spLocks noGrp="1"/>
          </p:cNvSpPr>
          <p:nvPr>
            <p:ph type="title"/>
          </p:nvPr>
        </p:nvSpPr>
        <p:spPr/>
        <p:txBody>
          <a:bodyPr/>
          <a:lstStyle/>
          <a:p>
            <a:r>
              <a:rPr lang="en-IN" dirty="0"/>
              <a:t>What are Linked Lists?</a:t>
            </a:r>
          </a:p>
        </p:txBody>
      </p:sp>
      <p:sp>
        <p:nvSpPr>
          <p:cNvPr id="3" name="Content Placeholder 2">
            <a:extLst>
              <a:ext uri="{FF2B5EF4-FFF2-40B4-BE49-F238E27FC236}">
                <a16:creationId xmlns:a16="http://schemas.microsoft.com/office/drawing/2014/main" id="{5F569D43-7091-4087-9618-D92D6596184C}"/>
              </a:ext>
            </a:extLst>
          </p:cNvPr>
          <p:cNvSpPr>
            <a:spLocks noGrp="1"/>
          </p:cNvSpPr>
          <p:nvPr>
            <p:ph idx="1"/>
          </p:nvPr>
        </p:nvSpPr>
        <p:spPr/>
        <p:txBody>
          <a:bodyPr/>
          <a:lstStyle/>
          <a:p>
            <a:r>
              <a:rPr lang="en-IN" dirty="0"/>
              <a:t>Linked Lists are linear data structures.</a:t>
            </a:r>
          </a:p>
          <a:p>
            <a:r>
              <a:rPr lang="en-IN" dirty="0"/>
              <a:t>Nodes make up linked lists.</a:t>
            </a:r>
          </a:p>
          <a:p>
            <a:r>
              <a:rPr lang="en-IN" dirty="0"/>
              <a:t>Each node contains data and a reference to the next node.</a:t>
            </a:r>
          </a:p>
          <a:p>
            <a:r>
              <a:rPr lang="en-IN" dirty="0"/>
              <a:t>Only the address of the first node is permanently stored and others are accessed through it.</a:t>
            </a:r>
          </a:p>
          <a:p>
            <a:r>
              <a:rPr lang="en-IN" dirty="0"/>
              <a:t>Due to the dynamic structure, the size of the linked list doesn’t need to be predetermined.</a:t>
            </a:r>
          </a:p>
        </p:txBody>
      </p:sp>
    </p:spTree>
    <p:extLst>
      <p:ext uri="{BB962C8B-B14F-4D97-AF65-F5344CB8AC3E}">
        <p14:creationId xmlns:p14="http://schemas.microsoft.com/office/powerpoint/2010/main" val="2743740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Linked Lists when we have arrays?</a:t>
            </a:r>
          </a:p>
        </p:txBody>
      </p:sp>
      <p:graphicFrame>
        <p:nvGraphicFramePr>
          <p:cNvPr id="17" name="Content Placeholder 16">
            <a:extLst>
              <a:ext uri="{FF2B5EF4-FFF2-40B4-BE49-F238E27FC236}">
                <a16:creationId xmlns:a16="http://schemas.microsoft.com/office/drawing/2014/main" id="{E0F19802-D104-43C0-9AE0-D24B422CC3EE}"/>
              </a:ext>
            </a:extLst>
          </p:cNvPr>
          <p:cNvGraphicFramePr>
            <a:graphicFrameLocks noGrp="1"/>
          </p:cNvGraphicFramePr>
          <p:nvPr>
            <p:ph sz="half" idx="1"/>
            <p:extLst>
              <p:ext uri="{D42A27DB-BD31-4B8C-83A1-F6EECF244321}">
                <p14:modId xmlns:p14="http://schemas.microsoft.com/office/powerpoint/2010/main" val="2863525970"/>
              </p:ext>
            </p:extLst>
          </p:nvPr>
        </p:nvGraphicFramePr>
        <p:xfrm>
          <a:off x="1629916" y="1916112"/>
          <a:ext cx="8856984" cy="3708775"/>
        </p:xfrm>
        <a:graphic>
          <a:graphicData uri="http://schemas.openxmlformats.org/drawingml/2006/table">
            <a:tbl>
              <a:tblPr firstRow="1" bandRow="1">
                <a:tableStyleId>{5C22544A-7EE6-4342-B048-85BDC9FD1C3A}</a:tableStyleId>
              </a:tblPr>
              <a:tblGrid>
                <a:gridCol w="4428492">
                  <a:extLst>
                    <a:ext uri="{9D8B030D-6E8A-4147-A177-3AD203B41FA5}">
                      <a16:colId xmlns:a16="http://schemas.microsoft.com/office/drawing/2014/main" val="3388837379"/>
                    </a:ext>
                  </a:extLst>
                </a:gridCol>
                <a:gridCol w="4428492">
                  <a:extLst>
                    <a:ext uri="{9D8B030D-6E8A-4147-A177-3AD203B41FA5}">
                      <a16:colId xmlns:a16="http://schemas.microsoft.com/office/drawing/2014/main" val="3869339013"/>
                    </a:ext>
                  </a:extLst>
                </a:gridCol>
              </a:tblGrid>
              <a:tr h="525979">
                <a:tc>
                  <a:txBody>
                    <a:bodyPr/>
                    <a:lstStyle/>
                    <a:p>
                      <a:r>
                        <a:rPr lang="en-IN" dirty="0"/>
                        <a:t>Arrays</a:t>
                      </a:r>
                    </a:p>
                  </a:txBody>
                  <a:tcPr/>
                </a:tc>
                <a:tc>
                  <a:txBody>
                    <a:bodyPr/>
                    <a:lstStyle/>
                    <a:p>
                      <a:r>
                        <a:rPr lang="en-IN" dirty="0"/>
                        <a:t>Linked Lists</a:t>
                      </a:r>
                    </a:p>
                  </a:txBody>
                  <a:tcPr/>
                </a:tc>
                <a:extLst>
                  <a:ext uri="{0D108BD9-81ED-4DB2-BD59-A6C34878D82A}">
                    <a16:rowId xmlns:a16="http://schemas.microsoft.com/office/drawing/2014/main" val="144109511"/>
                  </a:ext>
                </a:extLst>
              </a:tr>
              <a:tr h="626869">
                <a:tc>
                  <a:txBody>
                    <a:bodyPr/>
                    <a:lstStyle/>
                    <a:p>
                      <a:r>
                        <a:rPr lang="en-IN" dirty="0"/>
                        <a:t>Fixed size: Resizing is expensive</a:t>
                      </a:r>
                    </a:p>
                  </a:txBody>
                  <a:tcPr/>
                </a:tc>
                <a:tc>
                  <a:txBody>
                    <a:bodyPr/>
                    <a:lstStyle/>
                    <a:p>
                      <a:r>
                        <a:rPr lang="en-IN" dirty="0"/>
                        <a:t>Dynamic Size</a:t>
                      </a:r>
                    </a:p>
                  </a:txBody>
                  <a:tcPr/>
                </a:tc>
                <a:extLst>
                  <a:ext uri="{0D108BD9-81ED-4DB2-BD59-A6C34878D82A}">
                    <a16:rowId xmlns:a16="http://schemas.microsoft.com/office/drawing/2014/main" val="804945957"/>
                  </a:ext>
                </a:extLst>
              </a:tr>
              <a:tr h="727127">
                <a:tc>
                  <a:txBody>
                    <a:bodyPr/>
                    <a:lstStyle/>
                    <a:p>
                      <a:r>
                        <a:rPr lang="en-IN" dirty="0"/>
                        <a:t>Insertions and deletions are inefficient: Elements are usually shifted</a:t>
                      </a:r>
                    </a:p>
                  </a:txBody>
                  <a:tcPr/>
                </a:tc>
                <a:tc>
                  <a:txBody>
                    <a:bodyPr/>
                    <a:lstStyle/>
                    <a:p>
                      <a:r>
                        <a:rPr lang="en-IN" dirty="0"/>
                        <a:t>Insertions and Deletions are efficient: No shifting</a:t>
                      </a:r>
                    </a:p>
                  </a:txBody>
                  <a:tcPr/>
                </a:tc>
                <a:extLst>
                  <a:ext uri="{0D108BD9-81ED-4DB2-BD59-A6C34878D82A}">
                    <a16:rowId xmlns:a16="http://schemas.microsoft.com/office/drawing/2014/main" val="4074958886"/>
                  </a:ext>
                </a:extLst>
              </a:tr>
              <a:tr h="525979">
                <a:tc>
                  <a:txBody>
                    <a:bodyPr/>
                    <a:lstStyle/>
                    <a:p>
                      <a:r>
                        <a:rPr lang="en-IN" dirty="0"/>
                        <a:t>Random Access i.e., efficient indexing</a:t>
                      </a:r>
                    </a:p>
                  </a:txBody>
                  <a:tcPr/>
                </a:tc>
                <a:tc>
                  <a:txBody>
                    <a:bodyPr/>
                    <a:lstStyle/>
                    <a:p>
                      <a:r>
                        <a:rPr lang="en-IN" dirty="0"/>
                        <a:t>No random access</a:t>
                      </a:r>
                    </a:p>
                    <a:p>
                      <a:r>
                        <a:rPr lang="en-IN" dirty="0"/>
                        <a:t>* Not suitable for operations requiring accessing elements by index</a:t>
                      </a:r>
                    </a:p>
                  </a:txBody>
                  <a:tcPr/>
                </a:tc>
                <a:extLst>
                  <a:ext uri="{0D108BD9-81ED-4DB2-BD59-A6C34878D82A}">
                    <a16:rowId xmlns:a16="http://schemas.microsoft.com/office/drawing/2014/main" val="1464146428"/>
                  </a:ext>
                </a:extLst>
              </a:tr>
              <a:tr h="525979">
                <a:tc>
                  <a:txBody>
                    <a:bodyPr/>
                    <a:lstStyle/>
                    <a:p>
                      <a:r>
                        <a:rPr lang="en-IN" dirty="0"/>
                        <a:t>Wastage of memory if array is not full</a:t>
                      </a:r>
                    </a:p>
                  </a:txBody>
                  <a:tcPr/>
                </a:tc>
                <a:tc>
                  <a:txBody>
                    <a:bodyPr/>
                    <a:lstStyle/>
                    <a:p>
                      <a:r>
                        <a:rPr lang="en-IN" dirty="0"/>
                        <a:t>Since memory is allocated dynamically, there is no waste of memory</a:t>
                      </a:r>
                    </a:p>
                  </a:txBody>
                  <a:tcPr/>
                </a:tc>
                <a:extLst>
                  <a:ext uri="{0D108BD9-81ED-4DB2-BD59-A6C34878D82A}">
                    <a16:rowId xmlns:a16="http://schemas.microsoft.com/office/drawing/2014/main" val="1392830211"/>
                  </a:ext>
                </a:extLst>
              </a:tr>
            </a:tbl>
          </a:graphicData>
        </a:graphic>
      </p:graphicFrame>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33603"/>
            <a:ext cx="9144001" cy="1084912"/>
          </a:xfrm>
        </p:spPr>
        <p:txBody>
          <a:bodyPr/>
          <a:lstStyle/>
          <a:p>
            <a:r>
              <a:rPr lang="en-US" dirty="0"/>
              <a:t>Doubly Circular Linked List</a:t>
            </a:r>
          </a:p>
        </p:txBody>
      </p:sp>
      <p:pic>
        <p:nvPicPr>
          <p:cNvPr id="3" name="Content Placeholder 2">
            <a:extLst>
              <a:ext uri="{FF2B5EF4-FFF2-40B4-BE49-F238E27FC236}">
                <a16:creationId xmlns:a16="http://schemas.microsoft.com/office/drawing/2014/main" id="{852AF850-EE97-4C81-BBCC-AE87032BE0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972" y="4754760"/>
            <a:ext cx="7659169" cy="1800476"/>
          </a:xfrm>
        </p:spPr>
      </p:pic>
      <p:sp>
        <p:nvSpPr>
          <p:cNvPr id="5" name="TextBox 4">
            <a:extLst>
              <a:ext uri="{FF2B5EF4-FFF2-40B4-BE49-F238E27FC236}">
                <a16:creationId xmlns:a16="http://schemas.microsoft.com/office/drawing/2014/main" id="{559B0D08-67BE-4AC1-9843-15940EF7F1A5}"/>
              </a:ext>
            </a:extLst>
          </p:cNvPr>
          <p:cNvSpPr txBox="1"/>
          <p:nvPr/>
        </p:nvSpPr>
        <p:spPr>
          <a:xfrm>
            <a:off x="2133972" y="1340768"/>
            <a:ext cx="7659169" cy="3170099"/>
          </a:xfrm>
          <a:prstGeom prst="rect">
            <a:avLst/>
          </a:prstGeom>
          <a:noFill/>
          <a:ln>
            <a:solidFill>
              <a:schemeClr val="bg2"/>
            </a:solidFill>
          </a:ln>
        </p:spPr>
        <p:txBody>
          <a:bodyPr wrap="square" rtlCol="0" anchor="ctr" anchorCtr="1">
            <a:spAutoFit/>
          </a:bodyPr>
          <a:lstStyle/>
          <a:p>
            <a:r>
              <a:rPr lang="en-IN" sz="2000" dirty="0"/>
              <a:t>Doubly linked lists are the ones in which each node stores the address of the previous node along with the next node. In a Doubly Circular Linked List, the last node stores the address of the first node and vice-versa.</a:t>
            </a:r>
          </a:p>
          <a:p>
            <a:endParaRPr lang="en-IN" sz="2000" dirty="0"/>
          </a:p>
          <a:p>
            <a:r>
              <a:rPr lang="en-IN" sz="2000" dirty="0"/>
              <a:t>Advantages of this form of lists will be covered later in this presentation</a:t>
            </a:r>
          </a:p>
          <a:p>
            <a:endParaRPr lang="en-IN" sz="2000" dirty="0"/>
          </a:p>
          <a:p>
            <a:r>
              <a:rPr lang="en-IN" sz="2000" dirty="0"/>
              <a:t>The working of such lists can be understood via the image attached below</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C25-6D7C-458E-9A5E-C459945408E7}"/>
              </a:ext>
            </a:extLst>
          </p:cNvPr>
          <p:cNvSpPr>
            <a:spLocks noGrp="1"/>
          </p:cNvSpPr>
          <p:nvPr>
            <p:ph type="title"/>
          </p:nvPr>
        </p:nvSpPr>
        <p:spPr/>
        <p:txBody>
          <a:bodyPr/>
          <a:lstStyle/>
          <a:p>
            <a:r>
              <a:rPr lang="en-IN" dirty="0"/>
              <a:t>Some Linked List Operations covered in this project</a:t>
            </a:r>
          </a:p>
        </p:txBody>
      </p:sp>
      <p:sp>
        <p:nvSpPr>
          <p:cNvPr id="3" name="Content Placeholder 2">
            <a:extLst>
              <a:ext uri="{FF2B5EF4-FFF2-40B4-BE49-F238E27FC236}">
                <a16:creationId xmlns:a16="http://schemas.microsoft.com/office/drawing/2014/main" id="{CBC0D5FD-A832-46B3-9BF9-9C9E8F531218}"/>
              </a:ext>
            </a:extLst>
          </p:cNvPr>
          <p:cNvSpPr>
            <a:spLocks noGrp="1"/>
          </p:cNvSpPr>
          <p:nvPr>
            <p:ph idx="1"/>
          </p:nvPr>
        </p:nvSpPr>
        <p:spPr/>
        <p:txBody>
          <a:bodyPr/>
          <a:lstStyle/>
          <a:p>
            <a:r>
              <a:rPr lang="en-IN" dirty="0"/>
              <a:t>Adding nodes</a:t>
            </a:r>
          </a:p>
          <a:p>
            <a:r>
              <a:rPr lang="en-IN" dirty="0"/>
              <a:t>Deleting nodes</a:t>
            </a:r>
          </a:p>
          <a:p>
            <a:r>
              <a:rPr lang="en-IN" dirty="0"/>
              <a:t>Accessing Nodes via position or value</a:t>
            </a:r>
          </a:p>
          <a:p>
            <a:r>
              <a:rPr lang="en-IN" dirty="0"/>
              <a:t>Searching for values</a:t>
            </a:r>
          </a:p>
          <a:p>
            <a:r>
              <a:rPr lang="en-IN" dirty="0"/>
              <a:t>Changing values at nodes</a:t>
            </a:r>
          </a:p>
          <a:p>
            <a:r>
              <a:rPr lang="en-IN" dirty="0"/>
              <a:t>Working with files</a:t>
            </a:r>
          </a:p>
          <a:p>
            <a:r>
              <a:rPr lang="en-IN" dirty="0"/>
              <a:t>Removing duplicates, sorting, reversing, counting etc.</a:t>
            </a:r>
          </a:p>
        </p:txBody>
      </p:sp>
    </p:spTree>
    <p:extLst>
      <p:ext uri="{BB962C8B-B14F-4D97-AF65-F5344CB8AC3E}">
        <p14:creationId xmlns:p14="http://schemas.microsoft.com/office/powerpoint/2010/main" val="2897641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2199-5B5D-4541-878D-ECDAEA25CFB0}"/>
              </a:ext>
            </a:extLst>
          </p:cNvPr>
          <p:cNvSpPr>
            <a:spLocks noGrp="1"/>
          </p:cNvSpPr>
          <p:nvPr>
            <p:ph type="title"/>
          </p:nvPr>
        </p:nvSpPr>
        <p:spPr/>
        <p:txBody>
          <a:bodyPr/>
          <a:lstStyle/>
          <a:p>
            <a:r>
              <a:rPr lang="en-IN" dirty="0"/>
              <a:t>Adding a Node</a:t>
            </a:r>
          </a:p>
        </p:txBody>
      </p:sp>
      <p:sp>
        <p:nvSpPr>
          <p:cNvPr id="3" name="Content Placeholder 2">
            <a:extLst>
              <a:ext uri="{FF2B5EF4-FFF2-40B4-BE49-F238E27FC236}">
                <a16:creationId xmlns:a16="http://schemas.microsoft.com/office/drawing/2014/main" id="{42E40288-E88E-47EA-A0A8-7C61EE16856F}"/>
              </a:ext>
            </a:extLst>
          </p:cNvPr>
          <p:cNvSpPr>
            <a:spLocks noGrp="1"/>
          </p:cNvSpPr>
          <p:nvPr>
            <p:ph idx="1"/>
          </p:nvPr>
        </p:nvSpPr>
        <p:spPr/>
        <p:txBody>
          <a:bodyPr/>
          <a:lstStyle/>
          <a:p>
            <a:r>
              <a:rPr lang="en-IN" dirty="0"/>
              <a:t>This linked list application allows you to add nodes at the beginning, the end or at any other position desired.</a:t>
            </a:r>
          </a:p>
          <a:p>
            <a:pPr marL="0" indent="0">
              <a:buNone/>
            </a:pPr>
            <a:endParaRPr lang="en-IN" dirty="0"/>
          </a:p>
          <a:p>
            <a:pPr marL="0" indent="0">
              <a:buNone/>
            </a:pPr>
            <a:r>
              <a:rPr lang="en-IN" dirty="0">
                <a:latin typeface="HP Simplified Light" panose="020B0406020204020204" pitchFamily="34" charset="0"/>
              </a:rPr>
              <a:t>* Instead of making different functions for each type of addition, we chose to make a single add function and used it to implement all kinds of insertions. This allows our code to be more readable and also prevents crashing of the application in certain scenarios.</a:t>
            </a:r>
          </a:p>
        </p:txBody>
      </p:sp>
    </p:spTree>
    <p:extLst>
      <p:ext uri="{BB962C8B-B14F-4D97-AF65-F5344CB8AC3E}">
        <p14:creationId xmlns:p14="http://schemas.microsoft.com/office/powerpoint/2010/main" val="41543626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100B-9135-4C47-B05A-A408D7955F5F}"/>
              </a:ext>
            </a:extLst>
          </p:cNvPr>
          <p:cNvSpPr>
            <a:spLocks noGrp="1"/>
          </p:cNvSpPr>
          <p:nvPr>
            <p:ph type="title"/>
          </p:nvPr>
        </p:nvSpPr>
        <p:spPr/>
        <p:txBody>
          <a:bodyPr/>
          <a:lstStyle/>
          <a:p>
            <a:r>
              <a:rPr lang="en-IN" dirty="0"/>
              <a:t>Deleting a node</a:t>
            </a:r>
          </a:p>
        </p:txBody>
      </p:sp>
      <p:sp>
        <p:nvSpPr>
          <p:cNvPr id="3" name="Content Placeholder 2">
            <a:extLst>
              <a:ext uri="{FF2B5EF4-FFF2-40B4-BE49-F238E27FC236}">
                <a16:creationId xmlns:a16="http://schemas.microsoft.com/office/drawing/2014/main" id="{08681BFF-8367-4FF3-B193-757568C666DB}"/>
              </a:ext>
            </a:extLst>
          </p:cNvPr>
          <p:cNvSpPr>
            <a:spLocks noGrp="1"/>
          </p:cNvSpPr>
          <p:nvPr>
            <p:ph idx="1"/>
          </p:nvPr>
        </p:nvSpPr>
        <p:spPr/>
        <p:txBody>
          <a:bodyPr/>
          <a:lstStyle/>
          <a:p>
            <a:r>
              <a:rPr lang="en-IN" dirty="0"/>
              <a:t>This linked list application allows you to delete nodes from the beginning, the end or from any other position desired.</a:t>
            </a:r>
          </a:p>
          <a:p>
            <a:r>
              <a:rPr lang="en-IN" dirty="0"/>
              <a:t>In addition, it also allows you to delete nodes on basis of the data stored in them.</a:t>
            </a:r>
          </a:p>
          <a:p>
            <a:pPr marL="0" indent="0">
              <a:buNone/>
            </a:pPr>
            <a:endParaRPr lang="en-IN" dirty="0"/>
          </a:p>
          <a:p>
            <a:pPr marL="0" indent="0">
              <a:buNone/>
            </a:pPr>
            <a:r>
              <a:rPr lang="en-IN" dirty="0">
                <a:latin typeface="HP Simplified Light" panose="020B0406020204020204" pitchFamily="34" charset="0"/>
              </a:rPr>
              <a:t>* Similar to the add function for insertion, we decided to use a single function for all kinds of delete operations.</a:t>
            </a:r>
          </a:p>
        </p:txBody>
      </p:sp>
    </p:spTree>
    <p:extLst>
      <p:ext uri="{BB962C8B-B14F-4D97-AF65-F5344CB8AC3E}">
        <p14:creationId xmlns:p14="http://schemas.microsoft.com/office/powerpoint/2010/main" val="41428936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7969-BAE1-4133-9BC0-9784F8557101}"/>
              </a:ext>
            </a:extLst>
          </p:cNvPr>
          <p:cNvSpPr>
            <a:spLocks noGrp="1"/>
          </p:cNvSpPr>
          <p:nvPr>
            <p:ph type="title"/>
          </p:nvPr>
        </p:nvSpPr>
        <p:spPr/>
        <p:txBody>
          <a:bodyPr/>
          <a:lstStyle/>
          <a:p>
            <a:r>
              <a:rPr lang="en-IN" dirty="0"/>
              <a:t>Accessing elements</a:t>
            </a:r>
          </a:p>
        </p:txBody>
      </p:sp>
      <p:sp>
        <p:nvSpPr>
          <p:cNvPr id="3" name="Content Placeholder 2">
            <a:extLst>
              <a:ext uri="{FF2B5EF4-FFF2-40B4-BE49-F238E27FC236}">
                <a16:creationId xmlns:a16="http://schemas.microsoft.com/office/drawing/2014/main" id="{684B2824-C0E0-49EA-B121-C2539F096EA4}"/>
              </a:ext>
            </a:extLst>
          </p:cNvPr>
          <p:cNvSpPr>
            <a:spLocks noGrp="1"/>
          </p:cNvSpPr>
          <p:nvPr>
            <p:ph idx="1"/>
          </p:nvPr>
        </p:nvSpPr>
        <p:spPr>
          <a:xfrm>
            <a:off x="1522413" y="1904999"/>
            <a:ext cx="9134391" cy="4572001"/>
          </a:xfrm>
        </p:spPr>
        <p:txBody>
          <a:bodyPr/>
          <a:lstStyle/>
          <a:p>
            <a:r>
              <a:rPr lang="en-IN" dirty="0"/>
              <a:t>Linked lists do not allow us to randomly access our data, therefore it isn’t suitable for tasks where a lot of random access of elements is needed.</a:t>
            </a:r>
          </a:p>
          <a:p>
            <a:r>
              <a:rPr lang="en-IN" dirty="0"/>
              <a:t>Even though the operation is costly, we may still want to access or work with data at a certain position.</a:t>
            </a:r>
          </a:p>
          <a:p>
            <a:r>
              <a:rPr lang="en-IN" dirty="0"/>
              <a:t>This is where the get and set functions come in.</a:t>
            </a:r>
          </a:p>
          <a:p>
            <a:pPr marL="0" indent="0">
              <a:buNone/>
            </a:pPr>
            <a:r>
              <a:rPr lang="en-IN" dirty="0"/>
              <a:t>	-	The get function allows you to retrieve the data 		at a certain position</a:t>
            </a:r>
          </a:p>
          <a:p>
            <a:pPr marL="0" indent="0">
              <a:buNone/>
            </a:pPr>
            <a:r>
              <a:rPr lang="en-IN" dirty="0"/>
              <a:t>	-	The set function allows you to modify the data 		stored at the desired position</a:t>
            </a:r>
          </a:p>
        </p:txBody>
      </p:sp>
    </p:spTree>
    <p:extLst>
      <p:ext uri="{BB962C8B-B14F-4D97-AF65-F5344CB8AC3E}">
        <p14:creationId xmlns:p14="http://schemas.microsoft.com/office/powerpoint/2010/main" val="34738282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F8D3-41B1-40FF-B399-D44E0BDC1E4D}"/>
              </a:ext>
            </a:extLst>
          </p:cNvPr>
          <p:cNvSpPr>
            <a:spLocks noGrp="1"/>
          </p:cNvSpPr>
          <p:nvPr>
            <p:ph type="title"/>
          </p:nvPr>
        </p:nvSpPr>
        <p:spPr/>
        <p:txBody>
          <a:bodyPr/>
          <a:lstStyle/>
          <a:p>
            <a:r>
              <a:rPr lang="en-IN" dirty="0"/>
              <a:t>Searching</a:t>
            </a:r>
          </a:p>
        </p:txBody>
      </p:sp>
      <p:sp>
        <p:nvSpPr>
          <p:cNvPr id="3" name="Content Placeholder 2">
            <a:extLst>
              <a:ext uri="{FF2B5EF4-FFF2-40B4-BE49-F238E27FC236}">
                <a16:creationId xmlns:a16="http://schemas.microsoft.com/office/drawing/2014/main" id="{5D59D4A8-14B4-4585-9098-837D27B0A25C}"/>
              </a:ext>
            </a:extLst>
          </p:cNvPr>
          <p:cNvSpPr>
            <a:spLocks noGrp="1"/>
          </p:cNvSpPr>
          <p:nvPr>
            <p:ph idx="1"/>
          </p:nvPr>
        </p:nvSpPr>
        <p:spPr/>
        <p:txBody>
          <a:bodyPr/>
          <a:lstStyle/>
          <a:p>
            <a:r>
              <a:rPr lang="en-IN" dirty="0"/>
              <a:t>One of the biggest advantages of using arrays is the facility of using binary search to search elements.</a:t>
            </a:r>
          </a:p>
          <a:p>
            <a:r>
              <a:rPr lang="en-IN" dirty="0"/>
              <a:t>Since random access of data is not possible in a linked list, linear search is the only option we are left with.</a:t>
            </a:r>
          </a:p>
          <a:p>
            <a:r>
              <a:rPr lang="en-IN" dirty="0"/>
              <a:t>The search function in this application makes use of it to give you the position of the desired element, if found.</a:t>
            </a:r>
          </a:p>
        </p:txBody>
      </p:sp>
    </p:spTree>
    <p:extLst>
      <p:ext uri="{BB962C8B-B14F-4D97-AF65-F5344CB8AC3E}">
        <p14:creationId xmlns:p14="http://schemas.microsoft.com/office/powerpoint/2010/main" val="411087781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49C11C-71DC-49B6-ACD8-27E3AE088D14}">
  <ds:schemaRefs>
    <ds:schemaRef ds:uri="http://purl.org/dc/terms/"/>
    <ds:schemaRef ds:uri="http://purl.org/dc/elements/1.1/"/>
    <ds:schemaRef ds:uri="http://schemas.microsoft.com/office/infopath/2007/PartnerControls"/>
    <ds:schemaRef ds:uri="a4f35948-e619-41b3-aa29-22878b09cfd2"/>
    <ds:schemaRef ds:uri="http://purl.org/dc/dcmitype/"/>
    <ds:schemaRef ds:uri="http://www.w3.org/XML/1998/namespace"/>
    <ds:schemaRef ds:uri="http://schemas.microsoft.com/office/2006/documentManagement/types"/>
    <ds:schemaRef ds:uri="http://schemas.openxmlformats.org/package/2006/metadata/core-properties"/>
    <ds:schemaRef ds:uri="40262f94-9f35-4ac3-9a90-690165a166b7"/>
    <ds:schemaRef ds:uri="http://schemas.microsoft.com/office/2006/metadata/properties"/>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421</TotalTime>
  <Words>1270</Words>
  <Application>Microsoft Office PowerPoint</Application>
  <PresentationFormat>Custom</PresentationFormat>
  <Paragraphs>100</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HP Simplified Light</vt:lpstr>
      <vt:lpstr>Blue atom design template</vt:lpstr>
      <vt:lpstr>Mini Project – Linked List &amp; Applications</vt:lpstr>
      <vt:lpstr>What are Linked Lists?</vt:lpstr>
      <vt:lpstr>Why use Linked Lists when we have arrays?</vt:lpstr>
      <vt:lpstr>Doubly Circular Linked List</vt:lpstr>
      <vt:lpstr>Some Linked List Operations covered in this project</vt:lpstr>
      <vt:lpstr>Adding a Node</vt:lpstr>
      <vt:lpstr>Deleting a node</vt:lpstr>
      <vt:lpstr>Accessing elements</vt:lpstr>
      <vt:lpstr>Searching</vt:lpstr>
      <vt:lpstr>Sorting</vt:lpstr>
      <vt:lpstr>Deduplication</vt:lpstr>
      <vt:lpstr>Working with files</vt:lpstr>
      <vt:lpstr>Why did we use a Doubly Circular list?</vt:lpstr>
      <vt:lpstr>Some additional features</vt:lpstr>
      <vt:lpstr>SET Theory</vt:lpstr>
      <vt:lpstr>Why would anyone use a Linked List for SET operations, aren’t arrays faster?</vt:lpstr>
      <vt:lpstr>Java</vt:lpstr>
      <vt:lpstr>Swing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Linked List &amp; Applications</dc:title>
  <dc:creator>Parvinder Singh Saini</dc:creator>
  <cp:lastModifiedBy>Parvinder Singh Saini</cp:lastModifiedBy>
  <cp:revision>100</cp:revision>
  <dcterms:created xsi:type="dcterms:W3CDTF">2018-10-25T14:03:20Z</dcterms:created>
  <dcterms:modified xsi:type="dcterms:W3CDTF">2020-09-01T03:52:05Z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