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640" r:id="rId2"/>
    <p:sldId id="3694" r:id="rId3"/>
    <p:sldId id="3697" r:id="rId4"/>
    <p:sldId id="3708" r:id="rId5"/>
    <p:sldId id="3701" r:id="rId6"/>
    <p:sldId id="3707" r:id="rId7"/>
    <p:sldId id="3712" r:id="rId8"/>
    <p:sldId id="3711" r:id="rId9"/>
    <p:sldId id="3709" r:id="rId10"/>
    <p:sldId id="3706" r:id="rId11"/>
    <p:sldId id="3641" r:id="rId12"/>
    <p:sldId id="3713" r:id="rId13"/>
    <p:sldId id="3714" r:id="rId14"/>
    <p:sldId id="3715" r:id="rId15"/>
    <p:sldId id="3716" r:id="rId16"/>
    <p:sldId id="3717" r:id="rId17"/>
    <p:sldId id="3718" r:id="rId18"/>
    <p:sldId id="3719" r:id="rId19"/>
    <p:sldId id="372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EFC"/>
    <a:srgbClr val="AE36FF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3923E-4B09-451E-8584-9F3C5FB480D7}" v="10" dt="2025-02-11T17:16:39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A8CF-95A7-924D-878B-183116A25D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151E67-6219-46BD-B7F7-8C621FA0BFF2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35CA64-0E4E-40E2-A62D-001EFBCD3477}" type="datetime1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207" y="340886"/>
            <a:ext cx="4213586" cy="1474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5375" y="1607317"/>
            <a:ext cx="6701245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4400" dirty="0">
                <a:latin typeface="Times New Roman"/>
                <a:cs typeface="Times New Roman"/>
              </a:rPr>
              <a:t>Minor Project - 2</a:t>
            </a:r>
            <a:endParaRPr lang="en-IN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1719" y="2390297"/>
            <a:ext cx="99485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800" b="1" dirty="0">
                <a:latin typeface="Times New Roman"/>
                <a:ea typeface="Calibri"/>
                <a:cs typeface="Times New Roman"/>
              </a:rPr>
              <a:t>CUR Decomposition on Air Quality Prediction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97116" y="3267569"/>
            <a:ext cx="31158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dirty="0">
                <a:latin typeface="Times New Roman"/>
                <a:cs typeface="Times New Roman"/>
              </a:rPr>
              <a:t>Presented by: Group 34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12952" y="5824859"/>
            <a:ext cx="35176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Mentored By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Nayanatara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Kotoky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79BA93-3DEA-9E04-E89F-05FCC591D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21189"/>
              </p:ext>
            </p:extLst>
          </p:nvPr>
        </p:nvGraphicFramePr>
        <p:xfrm>
          <a:off x="2806091" y="3763520"/>
          <a:ext cx="7046320" cy="193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1927">
                  <a:extLst>
                    <a:ext uri="{9D8B030D-6E8A-4147-A177-3AD203B41FA5}">
                      <a16:colId xmlns:a16="http://schemas.microsoft.com/office/drawing/2014/main" val="341932900"/>
                    </a:ext>
                  </a:extLst>
                </a:gridCol>
                <a:gridCol w="1106230">
                  <a:extLst>
                    <a:ext uri="{9D8B030D-6E8A-4147-A177-3AD203B41FA5}">
                      <a16:colId xmlns:a16="http://schemas.microsoft.com/office/drawing/2014/main" val="4003793110"/>
                    </a:ext>
                  </a:extLst>
                </a:gridCol>
                <a:gridCol w="1318661">
                  <a:extLst>
                    <a:ext uri="{9D8B030D-6E8A-4147-A177-3AD203B41FA5}">
                      <a16:colId xmlns:a16="http://schemas.microsoft.com/office/drawing/2014/main" val="2069738641"/>
                    </a:ext>
                  </a:extLst>
                </a:gridCol>
                <a:gridCol w="2709502">
                  <a:extLst>
                    <a:ext uri="{9D8B030D-6E8A-4147-A177-3AD203B41FA5}">
                      <a16:colId xmlns:a16="http://schemas.microsoft.com/office/drawing/2014/main" val="2601196895"/>
                    </a:ext>
                  </a:extLst>
                </a:gridCol>
              </a:tblGrid>
              <a:tr h="378584">
                <a:tc>
                  <a:txBody>
                    <a:bodyPr/>
                    <a:lstStyle/>
                    <a:p>
                      <a:pPr algn="ctr"/>
                      <a:r>
                        <a:rPr lang="en-US" b="1" u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b="1" u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Sap Id</a:t>
                      </a:r>
                      <a:endParaRPr lang="en-IN" b="1" u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No.</a:t>
                      </a:r>
                      <a:endParaRPr lang="en-IN" b="1" u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  <a:endParaRPr lang="en-IN" b="1" u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06842"/>
                  </a:ext>
                </a:extLst>
              </a:tr>
              <a:tr h="41046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Ratish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Khandelwal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500105448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R2142220611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 AI&amp;ML (B-4 Non-Hons)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154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Abhinav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500105549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R2142220008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CSE AI&amp;ML (B-3 Non-Hons)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417168"/>
                  </a:ext>
                </a:extLst>
              </a:tr>
              <a:tr h="3465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Parv Narang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500107381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R2142220590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CSE AI&amp;ML (B-3Non-Hons)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916976"/>
                  </a:ext>
                </a:extLst>
              </a:tr>
              <a:tr h="4334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Ramit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500105029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R2142220610</a:t>
                      </a: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CSE AI&amp;ML (B-4 Non-Hons)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749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014689" y="4433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84B78-F1EC-467E-D307-032ABEB51690}"/>
              </a:ext>
            </a:extLst>
          </p:cNvPr>
          <p:cNvSpPr txBox="1"/>
          <p:nvPr/>
        </p:nvSpPr>
        <p:spPr>
          <a:xfrm>
            <a:off x="197428" y="1184563"/>
            <a:ext cx="11461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Yang and W. Chen, "Spatial Correlation, Influencing Factors and Environmental Supervision on Mechanism Construction of Atmospheric Pollution: An Empirical Study on SO2 Emissions in China," Article, Mar. 2019.</a:t>
            </a:r>
          </a:p>
          <a:p>
            <a:pPr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S. Jung, J. Moon, and E. Hwang, "Cluster-Based Analysis of Infectious Disease Occurrences Using Tensor Decomposition: A Case Study of South Korea," Int. J. Environ. Res. Public Health, vol. 17, no. 13, Jul. 2020.</a:t>
            </a:r>
          </a:p>
          <a:p>
            <a:pPr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Y. Liu, E. Jun, Q. Li, and J. Heer, "Latent Space Cartography: Visual Analysis of Vector Space Embeddings,"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Graph. Forum, vol. 38, no. 3, Jul. 2019.</a:t>
            </a:r>
          </a:p>
          <a:p>
            <a:pPr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Y. Zhou, K. Gu, and T. Huang, "Unsupervised Representation Adversarial Learning Network: from Reconstruction to Generation," Article, Apr. 2018.</a:t>
            </a:r>
          </a:p>
          <a:p>
            <a:pPr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Istirokhatun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 T.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Agustini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S.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Sudarno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Investigasi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Pengaruh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Kondisi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Lalu Lintas dan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Aspek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Meteorologi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Konsentrasi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Pencemar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SO2 di Kota Semarang," Article, Mar. 2016.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08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2000225" y="3203589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7200" b="1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IN" sz="7200" b="1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39" y="1076540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73FDD1-0B00-CAD5-B78F-A29876E5F317}"/>
              </a:ext>
            </a:extLst>
          </p:cNvPr>
          <p:cNvSpPr txBox="1"/>
          <p:nvPr/>
        </p:nvSpPr>
        <p:spPr>
          <a:xfrm>
            <a:off x="1080654" y="675409"/>
            <a:ext cx="9580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4AAEFC"/>
                </a:solidFill>
              </a:rPr>
              <a:t>Model’s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FA093-42F2-97F8-D0FA-12DE0CF4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90" y="1762881"/>
            <a:ext cx="7226027" cy="48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9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56">
            <a:extLst>
              <a:ext uri="{FF2B5EF4-FFF2-40B4-BE49-F238E27FC236}">
                <a16:creationId xmlns:a16="http://schemas.microsoft.com/office/drawing/2014/main" id="{1D563D34-F2E5-CB52-84B8-3EA93F3F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12" y="2082887"/>
            <a:ext cx="7008669" cy="434749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C680CF-B715-C06E-6876-85D90D075945}"/>
              </a:ext>
            </a:extLst>
          </p:cNvPr>
          <p:cNvSpPr txBox="1"/>
          <p:nvPr/>
        </p:nvSpPr>
        <p:spPr>
          <a:xfrm>
            <a:off x="762102" y="550468"/>
            <a:ext cx="476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4AAEFC"/>
                </a:solidFill>
              </a:rPr>
              <a:t>Graphical Representation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F9D13-0798-ECB8-98FD-EE7175B8AF10}"/>
              </a:ext>
            </a:extLst>
          </p:cNvPr>
          <p:cNvSpPr txBox="1"/>
          <p:nvPr/>
        </p:nvSpPr>
        <p:spPr>
          <a:xfrm>
            <a:off x="685800" y="1621389"/>
            <a:ext cx="348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 Raw data +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16219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56">
            <a:extLst>
              <a:ext uri="{FF2B5EF4-FFF2-40B4-BE49-F238E27FC236}">
                <a16:creationId xmlns:a16="http://schemas.microsoft.com/office/drawing/2014/main" id="{472AF49C-4E63-39F6-7BD5-C5E975EB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17" y="1355605"/>
            <a:ext cx="6151130" cy="484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4E96F1-5C74-1862-4AE6-1BD8663C533D}"/>
              </a:ext>
            </a:extLst>
          </p:cNvPr>
          <p:cNvSpPr txBox="1"/>
          <p:nvPr/>
        </p:nvSpPr>
        <p:spPr>
          <a:xfrm>
            <a:off x="862445" y="519545"/>
            <a:ext cx="360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 Raw + CUR + GBR</a:t>
            </a:r>
          </a:p>
        </p:txBody>
      </p:sp>
    </p:spTree>
    <p:extLst>
      <p:ext uri="{BB962C8B-B14F-4D97-AF65-F5344CB8AC3E}">
        <p14:creationId xmlns:p14="http://schemas.microsoft.com/office/powerpoint/2010/main" val="293765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56">
            <a:extLst>
              <a:ext uri="{FF2B5EF4-FFF2-40B4-BE49-F238E27FC236}">
                <a16:creationId xmlns:a16="http://schemas.microsoft.com/office/drawing/2014/main" id="{A3BD44D0-A221-5B0E-D9A3-96C765E25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6" y="1715077"/>
            <a:ext cx="4806315" cy="3594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IMG_256">
            <a:extLst>
              <a:ext uri="{FF2B5EF4-FFF2-40B4-BE49-F238E27FC236}">
                <a16:creationId xmlns:a16="http://schemas.microsoft.com/office/drawing/2014/main" id="{16255431-F97B-84B1-F6C9-12919226B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748" y="1776672"/>
            <a:ext cx="4718685" cy="3532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03B027-C9B2-C9E6-9162-634D3D5E1055}"/>
              </a:ext>
            </a:extLst>
          </p:cNvPr>
          <p:cNvSpPr txBox="1"/>
          <p:nvPr/>
        </p:nvSpPr>
        <p:spPr>
          <a:xfrm>
            <a:off x="904009" y="602673"/>
            <a:ext cx="3158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 CUR + basic preprocessing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3800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56">
            <a:extLst>
              <a:ext uri="{FF2B5EF4-FFF2-40B4-BE49-F238E27FC236}">
                <a16:creationId xmlns:a16="http://schemas.microsoft.com/office/drawing/2014/main" id="{AAC5CCA4-A877-9DA7-9660-DBF246D4C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2001433"/>
            <a:ext cx="4451350" cy="33331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IMG_256">
            <a:extLst>
              <a:ext uri="{FF2B5EF4-FFF2-40B4-BE49-F238E27FC236}">
                <a16:creationId xmlns:a16="http://schemas.microsoft.com/office/drawing/2014/main" id="{B5DFA42C-332A-BB67-9CFF-24AF6E7E0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033" y="2001433"/>
            <a:ext cx="4483100" cy="335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1CD30-E632-A171-0B43-97C367171D5B}"/>
              </a:ext>
            </a:extLst>
          </p:cNvPr>
          <p:cNvSpPr txBox="1"/>
          <p:nvPr/>
        </p:nvSpPr>
        <p:spPr>
          <a:xfrm>
            <a:off x="1012825" y="800100"/>
            <a:ext cx="4858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 + filtered (removed sparse/bad features)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5935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DCAF2-AECA-5AD9-508B-F079D333B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BD72AF-CAC1-2A08-5ACE-F95058AC677D}"/>
              </a:ext>
            </a:extLst>
          </p:cNvPr>
          <p:cNvSpPr txBox="1"/>
          <p:nvPr/>
        </p:nvSpPr>
        <p:spPr>
          <a:xfrm>
            <a:off x="789709" y="774577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5. CUR + full preprocessing + tuned GBR</a:t>
            </a:r>
          </a:p>
        </p:txBody>
      </p:sp>
      <p:pic>
        <p:nvPicPr>
          <p:cNvPr id="5" name="Picture 4" descr="IMG_256">
            <a:extLst>
              <a:ext uri="{FF2B5EF4-FFF2-40B4-BE49-F238E27FC236}">
                <a16:creationId xmlns:a16="http://schemas.microsoft.com/office/drawing/2014/main" id="{D56B48CC-F245-B6EB-A4E7-006701B3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89" y="1980651"/>
            <a:ext cx="4451350" cy="33331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IMG_256">
            <a:extLst>
              <a:ext uri="{FF2B5EF4-FFF2-40B4-BE49-F238E27FC236}">
                <a16:creationId xmlns:a16="http://schemas.microsoft.com/office/drawing/2014/main" id="{9689BE36-2738-8610-A39B-6E93F626C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911" y="2064327"/>
            <a:ext cx="4483100" cy="33528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89284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E6E56-1067-B12F-BCD5-30A1C380CC9D}"/>
              </a:ext>
            </a:extLst>
          </p:cNvPr>
          <p:cNvSpPr txBox="1"/>
          <p:nvPr/>
        </p:nvSpPr>
        <p:spPr>
          <a:xfrm>
            <a:off x="1278082" y="602673"/>
            <a:ext cx="3667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6. PCA + GBR (</a:t>
            </a:r>
            <a:r>
              <a:rPr lang="en-IN" b="1" dirty="0" err="1"/>
              <a:t>preprocessed</a:t>
            </a:r>
            <a:r>
              <a:rPr lang="en-IN" b="1" dirty="0"/>
              <a:t>)</a:t>
            </a:r>
          </a:p>
          <a:p>
            <a:endParaRPr lang="en-IN" b="1" dirty="0"/>
          </a:p>
        </p:txBody>
      </p:sp>
      <p:pic>
        <p:nvPicPr>
          <p:cNvPr id="8" name="Picture 7" descr="IMG_256">
            <a:extLst>
              <a:ext uri="{FF2B5EF4-FFF2-40B4-BE49-F238E27FC236}">
                <a16:creationId xmlns:a16="http://schemas.microsoft.com/office/drawing/2014/main" id="{132265DB-DF59-A371-5830-4F7C0CC18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5" y="1500824"/>
            <a:ext cx="5373802" cy="401867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8" descr="IMG_256">
            <a:extLst>
              <a:ext uri="{FF2B5EF4-FFF2-40B4-BE49-F238E27FC236}">
                <a16:creationId xmlns:a16="http://schemas.microsoft.com/office/drawing/2014/main" id="{18955256-D332-AFF2-D43C-E1B71D20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020" y="1500825"/>
            <a:ext cx="5380825" cy="401867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55298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56">
            <a:extLst>
              <a:ext uri="{FF2B5EF4-FFF2-40B4-BE49-F238E27FC236}">
                <a16:creationId xmlns:a16="http://schemas.microsoft.com/office/drawing/2014/main" id="{39AD29BA-BBA5-0ADA-664D-C972DFF2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82" y="1575147"/>
            <a:ext cx="5224404" cy="390682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IMG_256">
            <a:extLst>
              <a:ext uri="{FF2B5EF4-FFF2-40B4-BE49-F238E27FC236}">
                <a16:creationId xmlns:a16="http://schemas.microsoft.com/office/drawing/2014/main" id="{AA062CC2-9BFF-FD98-464B-1D1002247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360" y="1668895"/>
            <a:ext cx="5224404" cy="390720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B6924A-932F-5686-94B0-E6C6AFB51A72}"/>
              </a:ext>
            </a:extLst>
          </p:cNvPr>
          <p:cNvSpPr txBox="1"/>
          <p:nvPr/>
        </p:nvSpPr>
        <p:spPr>
          <a:xfrm>
            <a:off x="1039091" y="519545"/>
            <a:ext cx="505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7. SVM (</a:t>
            </a:r>
            <a:r>
              <a:rPr lang="en-IN" b="1" dirty="0" err="1"/>
              <a:t>preprocessed</a:t>
            </a:r>
            <a:r>
              <a:rPr lang="en-IN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34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640720" y="473478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3200" b="1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71154" y="1247350"/>
            <a:ext cx="465037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09BF0FA-A2E8-8831-334C-35396897E9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406509"/>
              </p:ext>
            </p:extLst>
          </p:nvPr>
        </p:nvGraphicFramePr>
        <p:xfrm>
          <a:off x="8512175" y="6708775"/>
          <a:ext cx="1647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647655" imgH="514350" progId="Package">
                  <p:embed/>
                </p:oleObj>
              </mc:Choice>
              <mc:Fallback>
                <p:oleObj name="Packager Shell Object" showAsIcon="1" r:id="rId2" imgW="1647655" imgH="514350" progId="Packag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09BF0FA-A2E8-8831-334C-35396897E9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12175" y="6708775"/>
                        <a:ext cx="16478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7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19530" y="810429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53A49-ED55-064D-812D-78E2D45CF7DC}"/>
              </a:ext>
            </a:extLst>
          </p:cNvPr>
          <p:cNvSpPr txBox="1"/>
          <p:nvPr/>
        </p:nvSpPr>
        <p:spPr>
          <a:xfrm rot="10800000" flipV="1">
            <a:off x="719531" y="2117079"/>
            <a:ext cx="10127151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Air pollution is a significant global challenge affecting public health and the environment.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Predicting air quality accurately is crucial for implementing effective control measures and reducing health risks.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Traditional models rely on complex machine learning approaches that may lack interpretability and require high computational resources.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CUR decomposition provides a more efficient and interpretable method for air quality prediction by selecting representative data points while reducing dimensionality.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CF00EB9-0E35-463B-8B03-AD0A97E12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3" y="410537"/>
            <a:ext cx="10196679" cy="6229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/>
                <a:cs typeface="Times New Roman"/>
              </a:rPr>
              <a:t>Problem Statement</a:t>
            </a:r>
            <a:endParaRPr lang="en-IN" sz="3200" b="1" dirty="0">
              <a:solidFill>
                <a:srgbClr val="46B0FA"/>
              </a:solidFill>
              <a:latin typeface="Times New Roman"/>
              <a:cs typeface="Times New Roman"/>
            </a:endParaRPr>
          </a:p>
          <a:p>
            <a:endParaRPr lang="en-US" sz="3200" b="1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 dirty="0">
              <a:solidFill>
                <a:srgbClr val="FF0000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/>
              <a:t>Accurate AQI prediction is essential for environmental monitoring and public health. However, existing models face several challenges:</a:t>
            </a:r>
          </a:p>
          <a:p>
            <a:pPr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High-dimensional data</a:t>
            </a:r>
            <a:r>
              <a:rPr lang="en-US" sz="2000" dirty="0"/>
              <a:t> with many pollutants often contains noise and redundancy.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Missing and inconsistent values</a:t>
            </a:r>
            <a:r>
              <a:rPr lang="en-US" sz="2000" dirty="0"/>
              <a:t> make modeling difficult.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Techniques like </a:t>
            </a:r>
            <a:r>
              <a:rPr lang="en-US" sz="2000" b="1" dirty="0"/>
              <a:t>PCA reduce dimensionality</a:t>
            </a:r>
            <a:r>
              <a:rPr lang="en-US" sz="2000" dirty="0"/>
              <a:t> but lose interpretability, as they transform real pollutant features into abstract components.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Most models predict only AQI, without breaking down contributions of individual pollutants.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</a:t>
            </a:r>
            <a:endParaRPr lang="en-US" altLang="en-US" sz="16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185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549675" y="730889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200" b="1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07168" y="4706027"/>
            <a:ext cx="10539663" cy="18569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ct val="11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IN" sz="2000" kern="100" dirty="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SzPct val="11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29DEDB-7E73-8CD6-02EC-67C8A9A80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2" y="2700592"/>
            <a:ext cx="114196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8026C5-2406-8380-A273-8DB5912D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2" y="28525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DFF0985-68D0-8C31-3D73-4C2D011D6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559931"/>
            <a:ext cx="852348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machine learning models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CUR-reduced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 CUR decomposition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extract key pollutant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CUR with raw, PCA, and SVM-based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predictions and evaluate using RMSE &amp; MAE.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the model to predict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 pollutant concentrations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(future scope).</a:t>
            </a:r>
          </a:p>
        </p:txBody>
      </p:sp>
    </p:spTree>
    <p:extLst>
      <p:ext uri="{BB962C8B-B14F-4D97-AF65-F5344CB8AC3E}">
        <p14:creationId xmlns:p14="http://schemas.microsoft.com/office/powerpoint/2010/main" val="231400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8FC559-C7D4-CBE7-55D2-29D08F798C80}"/>
              </a:ext>
            </a:extLst>
          </p:cNvPr>
          <p:cNvSpPr txBox="1"/>
          <p:nvPr/>
        </p:nvSpPr>
        <p:spPr>
          <a:xfrm>
            <a:off x="331830" y="655034"/>
            <a:ext cx="11758411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/>
                <a:cs typeface="Times New Roman"/>
              </a:rPr>
              <a:t>Methodology</a:t>
            </a:r>
            <a:endParaRPr lang="en-IN" sz="3200" b="1" dirty="0">
              <a:solidFill>
                <a:srgbClr val="46B0FA"/>
              </a:solidFill>
              <a:latin typeface="Times New Roman"/>
              <a:cs typeface="Times New Roman"/>
            </a:endParaRPr>
          </a:p>
          <a:p>
            <a:endParaRPr lang="en-US" sz="2000" b="1" dirty="0">
              <a:latin typeface="Calibri"/>
              <a:ea typeface="Calibri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BC6E111-F514-89D4-1CDF-51451BB0A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30" y="3055692"/>
            <a:ext cx="106947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CB0307A-8888-8636-E0F0-D832BA66A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C6BD766-D3A0-2D8C-9487-A5EF6C552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8D0D3A-44B6-5DCE-88D2-8A6CCE9FB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30" y="1523415"/>
            <a:ext cx="822436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Merge datasets 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city_day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city_hour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station_hour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station_day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Clean data (impute missing values, drop sparse/irrelevant features).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Apply CUR decomposition: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top-k columns (C), top-k rows (R)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 U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pinv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(C) × A ×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pinv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Approximate A ≈ C × U × 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 model on reduced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Evaluate performance using RMSE, MAE</a:t>
            </a:r>
          </a:p>
        </p:txBody>
      </p:sp>
    </p:spTree>
    <p:extLst>
      <p:ext uri="{BB962C8B-B14F-4D97-AF65-F5344CB8AC3E}">
        <p14:creationId xmlns:p14="http://schemas.microsoft.com/office/powerpoint/2010/main" val="23735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BC17B-3C76-89B7-8B8B-6165CDA70798}"/>
              </a:ext>
            </a:extLst>
          </p:cNvPr>
          <p:cNvSpPr txBox="1"/>
          <p:nvPr/>
        </p:nvSpPr>
        <p:spPr>
          <a:xfrm>
            <a:off x="765463" y="600303"/>
            <a:ext cx="3335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4AAE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used: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5CF43-3181-9820-C34E-B337CE7B2DBC}"/>
              </a:ext>
            </a:extLst>
          </p:cNvPr>
          <p:cNvSpPr txBox="1"/>
          <p:nvPr/>
        </p:nvSpPr>
        <p:spPr>
          <a:xfrm>
            <a:off x="9455727" y="78662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B6CEFF-5867-D725-C44B-09D75CBF3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84208"/>
              </p:ext>
            </p:extLst>
          </p:nvPr>
        </p:nvGraphicFramePr>
        <p:xfrm>
          <a:off x="838200" y="2787174"/>
          <a:ext cx="10515600" cy="29260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153590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381347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Experiment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057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Exp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Raw data + Gradient Boosting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849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Exp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Raw + CUR + GBR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333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Exp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 + basic preprocessing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889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Exp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 + filtered (removed sparse/bad features)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018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Exp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CUR + full preprocessing + tuned GBR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97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Exp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PCA + GBR (</a:t>
                      </a:r>
                      <a:r>
                        <a:rPr lang="en-IN" dirty="0" err="1"/>
                        <a:t>preprocessed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214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Exp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SVM (</a:t>
                      </a:r>
                      <a:r>
                        <a:rPr lang="en-IN" dirty="0" err="1"/>
                        <a:t>preprocessed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22544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3DB3CBF-6BA5-3CEE-0AFF-DFB271468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3" y="19534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tested 7 different setups: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73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7C55F-32FD-BC28-9DD3-99A38EA41509}"/>
              </a:ext>
            </a:extLst>
          </p:cNvPr>
          <p:cNvSpPr txBox="1"/>
          <p:nvPr/>
        </p:nvSpPr>
        <p:spPr>
          <a:xfrm>
            <a:off x="1203157" y="547234"/>
            <a:ext cx="1079575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</a:t>
            </a:r>
            <a:endParaRPr lang="en-IN" sz="3200" b="1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56CEC-DEDC-F549-8E98-DD83E65D8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822612"/>
              </p:ext>
            </p:extLst>
          </p:nvPr>
        </p:nvGraphicFramePr>
        <p:xfrm>
          <a:off x="2074333" y="1333500"/>
          <a:ext cx="8283215" cy="26161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21666">
                  <a:extLst>
                    <a:ext uri="{9D8B030D-6E8A-4147-A177-3AD203B41FA5}">
                      <a16:colId xmlns:a16="http://schemas.microsoft.com/office/drawing/2014/main" val="762257493"/>
                    </a:ext>
                  </a:extLst>
                </a:gridCol>
                <a:gridCol w="4261549">
                  <a:extLst>
                    <a:ext uri="{9D8B030D-6E8A-4147-A177-3AD203B41FA5}">
                      <a16:colId xmlns:a16="http://schemas.microsoft.com/office/drawing/2014/main" val="2779117263"/>
                    </a:ext>
                  </a:extLst>
                </a:gridCol>
              </a:tblGrid>
              <a:tr h="452085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>
                          <a:latin typeface="Times New Roman"/>
                          <a:cs typeface="Times New Roman"/>
                        </a:rPr>
                        <a:t>Strengths</a:t>
                      </a:r>
                      <a:endParaRPr lang="en-US" sz="2400" u="none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>
                          <a:latin typeface="Times New Roman"/>
                          <a:cs typeface="Times New Roman"/>
                        </a:rPr>
                        <a:t>Weakness</a:t>
                      </a:r>
                      <a:endParaRPr lang="en-US" sz="2400" u="none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059369"/>
                  </a:ext>
                </a:extLst>
              </a:tr>
              <a:tr h="104422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CUR retains real pollutant columns, making feature importance explainable.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Performance heavily depends on quality and completeness of the input datasets.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08499"/>
                  </a:ext>
                </a:extLst>
              </a:tr>
              <a:tr h="111477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Reduces computational complexity while maintaining predictive performance.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current implementation focuses only on AQI, not yet on pollutant-specific predictions.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7055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D4FDDC-814C-9E42-A04D-43E27AA0D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02201"/>
              </p:ext>
            </p:extLst>
          </p:nvPr>
        </p:nvGraphicFramePr>
        <p:xfrm>
          <a:off x="2081388" y="3951111"/>
          <a:ext cx="8254997" cy="243839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07553">
                  <a:extLst>
                    <a:ext uri="{9D8B030D-6E8A-4147-A177-3AD203B41FA5}">
                      <a16:colId xmlns:a16="http://schemas.microsoft.com/office/drawing/2014/main" val="2416695123"/>
                    </a:ext>
                  </a:extLst>
                </a:gridCol>
                <a:gridCol w="4247444">
                  <a:extLst>
                    <a:ext uri="{9D8B030D-6E8A-4147-A177-3AD203B41FA5}">
                      <a16:colId xmlns:a16="http://schemas.microsoft.com/office/drawing/2014/main" val="3775673342"/>
                    </a:ext>
                  </a:extLst>
                </a:gridCol>
              </a:tblGrid>
              <a:tr h="493888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>
                          <a:latin typeface="Times New Roman"/>
                          <a:cs typeface="Times New Roman"/>
                        </a:rPr>
                        <a:t>Opportunities</a:t>
                      </a:r>
                      <a:endParaRPr lang="en-US" sz="2400" u="none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dirty="0">
                          <a:latin typeface="Times New Roman"/>
                          <a:cs typeface="Times New Roman"/>
                        </a:rPr>
                        <a:t>Threats</a:t>
                      </a:r>
                      <a:endParaRPr lang="en-US" sz="2400" u="none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98843"/>
                  </a:ext>
                </a:extLst>
              </a:tr>
              <a:tr h="42233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Can be extended to predict individual pollutant levels (PM2.5, NO₂, etc.).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Deep learning approaches may outperform traditional models if data scale increases.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23826"/>
                  </a:ext>
                </a:extLst>
              </a:tr>
              <a:tr h="1030111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dirty="0"/>
                        <a:t>Can be deployed as a web app (Flask/</a:t>
                      </a:r>
                      <a:r>
                        <a:rPr lang="en-US" dirty="0" err="1"/>
                        <a:t>Streamlit</a:t>
                      </a:r>
                      <a:r>
                        <a:rPr lang="en-US" dirty="0"/>
                        <a:t>) or integrated into smart city infrastructure.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Sudden weather changes or unrecorded events (e.g., fire, construction) may affect accuracy.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74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57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380E0-FB1C-B646-A09F-17B955B3D813}"/>
              </a:ext>
            </a:extLst>
          </p:cNvPr>
          <p:cNvSpPr txBox="1"/>
          <p:nvPr/>
        </p:nvSpPr>
        <p:spPr>
          <a:xfrm>
            <a:off x="997690" y="764865"/>
            <a:ext cx="6105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Areas of Application</a:t>
            </a:r>
            <a:endParaRPr lang="en-IN" sz="3200" b="1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149F0-9ACA-C839-C619-5D6233EE22ED}"/>
              </a:ext>
            </a:extLst>
          </p:cNvPr>
          <p:cNvSpPr txBox="1"/>
          <p:nvPr/>
        </p:nvSpPr>
        <p:spPr>
          <a:xfrm>
            <a:off x="1091045" y="4482544"/>
            <a:ext cx="9663546" cy="161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2B3993-75DE-C619-AA67-A443F527F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36" y="1349640"/>
            <a:ext cx="1096587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Urban Air Quality Monitoring: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policymakers take proactive measures against pollution and design better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Cities: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 with IoT for real-time air quality tracking and automated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Sector: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early warning systems for respiratory disease prevention, helping vulnerable populations.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Research: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Offers interpretable insights for ecological studies and long-term climate change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Industrial Emission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Assists industries in monitoring their pollution levels and optimizing emission reduction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49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936</Words>
  <Application>Microsoft Office PowerPoint</Application>
  <PresentationFormat>Widescreen</PresentationFormat>
  <Paragraphs>157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Parv Narang</cp:lastModifiedBy>
  <cp:revision>136</cp:revision>
  <dcterms:created xsi:type="dcterms:W3CDTF">2021-05-06T09:42:21Z</dcterms:created>
  <dcterms:modified xsi:type="dcterms:W3CDTF">2025-07-14T19:01:14Z</dcterms:modified>
</cp:coreProperties>
</file>