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Roboto Thin"/>
      <p:regular r:id="rId17"/>
      <p:bold r:id="rId18"/>
      <p:italic r:id="rId19"/>
      <p:boldItalic r:id="rId20"/>
    </p:embeddedFont>
    <p:embeddedFont>
      <p:font typeface="Proxima Nova"/>
      <p:regular r:id="rId21"/>
      <p:bold r:id="rId22"/>
      <p:italic r:id="rId23"/>
      <p:boldItalic r:id="rId24"/>
    </p:embeddedFont>
    <p:embeddedFont>
      <p:font typeface="Roboto"/>
      <p:regular r:id="rId25"/>
      <p:bold r:id="rId26"/>
      <p:italic r:id="rId27"/>
      <p:boldItalic r:id="rId28"/>
    </p:embeddedFont>
    <p:embeddedFont>
      <p:font typeface="Alfa Slab One"/>
      <p:regular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4FD6188-22E1-4B0D-AE8E-5820463F5306}">
  <a:tblStyle styleId="{F4FD6188-22E1-4B0D-AE8E-5820463F5306}" styleName="Table_0">
    <a:wholeTbl>
      <a:tcTxStyle b="off" i="off">
        <a:font>
          <a:latin typeface="Gill Sans MT"/>
          <a:ea typeface="Gill Sans MT"/>
          <a:cs typeface="Gill Sans MT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3E7E8"/>
          </a:solidFill>
        </a:fill>
      </a:tcStyle>
    </a:wholeTbl>
    <a:band1H>
      <a:tcTxStyle/>
      <a:tcStyle>
        <a:fill>
          <a:solidFill>
            <a:srgbClr val="E5CBCD"/>
          </a:solidFill>
        </a:fill>
      </a:tcStyle>
    </a:band1H>
    <a:band2H>
      <a:tcTxStyle/>
    </a:band2H>
    <a:band1V>
      <a:tcTxStyle/>
      <a:tcStyle>
        <a:fill>
          <a:solidFill>
            <a:srgbClr val="E5CBCD"/>
          </a:solidFill>
        </a:fill>
      </a:tcStyle>
    </a:band1V>
    <a:band2V>
      <a:tcTxStyle/>
    </a:band2V>
    <a:la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Thin-boldItalic.fntdata"/><Relationship Id="rId22" Type="http://schemas.openxmlformats.org/officeDocument/2006/relationships/font" Target="fonts/ProximaNova-bold.fntdata"/><Relationship Id="rId21" Type="http://schemas.openxmlformats.org/officeDocument/2006/relationships/font" Target="fonts/ProximaNova-regular.fntdata"/><Relationship Id="rId24" Type="http://schemas.openxmlformats.org/officeDocument/2006/relationships/font" Target="fonts/ProximaNova-boldItalic.fntdata"/><Relationship Id="rId23" Type="http://schemas.openxmlformats.org/officeDocument/2006/relationships/font" Target="fonts/ProximaNova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AlfaSlabOne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obotoThin-regular.fntdata"/><Relationship Id="rId16" Type="http://schemas.openxmlformats.org/officeDocument/2006/relationships/slide" Target="slides/slide10.xml"/><Relationship Id="rId19" Type="http://schemas.openxmlformats.org/officeDocument/2006/relationships/font" Target="fonts/RobotoThin-italic.fntdata"/><Relationship Id="rId18" Type="http://schemas.openxmlformats.org/officeDocument/2006/relationships/font" Target="fonts/RobotoThin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b4603d73ab_2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g1b4603d73ab_2_9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b4603d73ab_2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1b4603d73ab_2_1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b4603d73ab_2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g1b4603d73ab_2_9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b4603d73a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g1b4603d73ab_0_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b4603d73ab_2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1b4603d73ab_2_10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b4603d73ab_2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g1b4603d73ab_2_10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b4603d73ab_6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g1b4603d73ab_6_19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b4603d73ab_2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1b4603d73ab_2_1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b4603d73ab_2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1b4603d73ab_2_1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b4603d73ab_2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1b4603d73ab_2_1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type="title"/>
          </p:nvPr>
        </p:nvSpPr>
        <p:spPr>
          <a:xfrm>
            <a:off x="1088684" y="603389"/>
            <a:ext cx="7202400" cy="7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1088684" y="1511799"/>
            <a:ext cx="7202400" cy="25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0" type="dt"/>
          </p:nvPr>
        </p:nvSpPr>
        <p:spPr>
          <a:xfrm>
            <a:off x="5665604" y="247778"/>
            <a:ext cx="26256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1" type="ftr"/>
          </p:nvPr>
        </p:nvSpPr>
        <p:spPr>
          <a:xfrm>
            <a:off x="1088684" y="246980"/>
            <a:ext cx="44541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360045" y="599230"/>
            <a:ext cx="6084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8" name="Google Shape;58;p13"/>
          <p:cNvCxnSpPr/>
          <p:nvPr/>
        </p:nvCxnSpPr>
        <p:spPr>
          <a:xfrm>
            <a:off x="1090422" y="1385316"/>
            <a:ext cx="7205700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scikit-learn.org/stable/modules/generated/sklearn.linear_model.LogisticRegressionCV.html" TargetMode="External"/><Relationship Id="rId4" Type="http://schemas.openxmlformats.org/officeDocument/2006/relationships/hyperlink" Target="https://scikit-learn.org/stable/modules/generated/sklearn.ensemble.RandomForestClassifier.html" TargetMode="External"/><Relationship Id="rId5" Type="http://schemas.openxmlformats.org/officeDocument/2006/relationships/hyperlink" Target="https://scikit-learn.org/stable/modules/generated/sklearn.feature_extraction.text.TfidfVectorizer.html" TargetMode="External"/><Relationship Id="rId6" Type="http://schemas.openxmlformats.org/officeDocument/2006/relationships/hyperlink" Target="https://medium.com/@cmukesh8688/tf-idf-vectorizer-scikit-learn-dbc0244a911a" TargetMode="External"/><Relationship Id="rId7" Type="http://schemas.openxmlformats.org/officeDocument/2006/relationships/hyperlink" Target="https://scikit-learn.org/stable/modules/generated/sklearn.linear_model.RidgeClassifier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ctrTitle"/>
          </p:nvPr>
        </p:nvSpPr>
        <p:spPr>
          <a:xfrm>
            <a:off x="311700" y="1167525"/>
            <a:ext cx="8520600" cy="1283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Gill Sans"/>
              <a:buNone/>
            </a:pPr>
            <a:r>
              <a:rPr lang="en"/>
              <a:t>WHY SO HARSH?</a:t>
            </a:r>
            <a:endParaRPr/>
          </a:p>
        </p:txBody>
      </p:sp>
      <p:sp>
        <p:nvSpPr>
          <p:cNvPr id="64" name="Google Shape;64;p14"/>
          <p:cNvSpPr txBox="1"/>
          <p:nvPr>
            <p:ph idx="1" type="subTitle"/>
          </p:nvPr>
        </p:nvSpPr>
        <p:spPr>
          <a:xfrm>
            <a:off x="311700" y="2903075"/>
            <a:ext cx="4337400" cy="19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 sz="2300"/>
              <a:t>TEAM :</a:t>
            </a:r>
            <a:r>
              <a:rPr lang="en" sz="2300"/>
              <a:t> PP OUTLIERS</a:t>
            </a:r>
            <a:endParaRPr sz="2300"/>
          </a:p>
          <a:p>
            <a:pPr indent="0" lvl="0" marL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n" sz="2300"/>
              <a:t>MT2022069 PARUL GHOTIKAR</a:t>
            </a:r>
            <a:endParaRPr sz="2300"/>
          </a:p>
          <a:p>
            <a:pPr indent="0" lvl="0" marL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n" sz="2300"/>
              <a:t>MT2022071 PARV PARIKH</a:t>
            </a:r>
            <a:endParaRPr sz="23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3"/>
          <p:cNvSpPr txBox="1"/>
          <p:nvPr>
            <p:ph type="title"/>
          </p:nvPr>
        </p:nvSpPr>
        <p:spPr>
          <a:xfrm>
            <a:off x="1088684" y="603389"/>
            <a:ext cx="7202456" cy="78692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181" name="Google Shape;181;p23"/>
          <p:cNvSpPr txBox="1"/>
          <p:nvPr>
            <p:ph idx="1" type="body"/>
          </p:nvPr>
        </p:nvSpPr>
        <p:spPr>
          <a:xfrm>
            <a:off x="1088684" y="1511799"/>
            <a:ext cx="7202456" cy="258796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70000" lnSpcReduction="20000"/>
          </a:bodyPr>
          <a:lstStyle/>
          <a:p>
            <a:pPr indent="-168275" lvl="0" marL="177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83333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https://scikit-learn.org/stable/modules/generated/sklearn.linear_model.LogisticRegressionCV.html</a:t>
            </a:r>
            <a:endParaRPr/>
          </a:p>
          <a:p>
            <a:pPr indent="-168275" lvl="0" marL="177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ct val="83333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https://scikit-learn.org/stable/modules/generated/sklearn.ensemble.RandomForestClassifier.html</a:t>
            </a:r>
            <a:endParaRPr/>
          </a:p>
          <a:p>
            <a:pPr indent="-168275" lvl="0" marL="177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ct val="83333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https://scikit-learn.org/stable/modules/generated/sklearn.feature_extraction.text.TfidfVectorizer.html</a:t>
            </a:r>
            <a:endParaRPr/>
          </a:p>
          <a:p>
            <a:pPr indent="-168275" lvl="0" marL="177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ct val="83333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https://medium.com/@cmukesh8688/tf-idf-vectorizer-scikit-learn-dbc0244a911a</a:t>
            </a:r>
            <a:endParaRPr/>
          </a:p>
          <a:p>
            <a:pPr indent="-168275" lvl="0" marL="177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ct val="83333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https://scikit-learn.org/stable/modules/generated/sklearn.linear_model.RidgeClassifier.html</a:t>
            </a:r>
            <a:endParaRPr/>
          </a:p>
          <a:p>
            <a:pPr indent="-174625" lvl="0" marL="177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ct val="84558"/>
              <a:buChar char="●"/>
            </a:pPr>
            <a:r>
              <a:rPr lang="en" sz="1942"/>
              <a:t>Articles</a:t>
            </a:r>
            <a:endParaRPr sz="1942"/>
          </a:p>
          <a:p>
            <a:pPr indent="-170180" lvl="1" marL="5207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ct val="100000"/>
              <a:buChar char="○"/>
            </a:pPr>
            <a:r>
              <a:rPr lang="en" sz="1542"/>
              <a:t>GeeksForGeeks</a:t>
            </a:r>
            <a:endParaRPr sz="1542"/>
          </a:p>
          <a:p>
            <a:pPr indent="-170180" lvl="1" marL="5207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ct val="100000"/>
              <a:buChar char="○"/>
            </a:pPr>
            <a:r>
              <a:rPr lang="en" sz="1542"/>
              <a:t>Towards Data science</a:t>
            </a:r>
            <a:endParaRPr sz="1542"/>
          </a:p>
          <a:p>
            <a:pPr indent="-170180" lvl="1" marL="520700" rtl="0" algn="l">
              <a:lnSpc>
                <a:spcPct val="120000"/>
              </a:lnSpc>
              <a:spcBef>
                <a:spcPts val="400"/>
              </a:spcBef>
              <a:spcAft>
                <a:spcPts val="1200"/>
              </a:spcAft>
              <a:buSzPct val="100000"/>
              <a:buChar char="○"/>
            </a:pPr>
            <a:r>
              <a:rPr lang="en" sz="1542"/>
              <a:t>Medium</a:t>
            </a:r>
            <a:endParaRPr sz="1542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/>
          <p:nvPr/>
        </p:nvSpPr>
        <p:spPr>
          <a:xfrm>
            <a:off x="1841775" y="2431588"/>
            <a:ext cx="594300" cy="369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0" name="Google Shape;70;p15"/>
          <p:cNvGrpSpPr/>
          <p:nvPr/>
        </p:nvGrpSpPr>
        <p:grpSpPr>
          <a:xfrm>
            <a:off x="487538" y="2140625"/>
            <a:ext cx="1578300" cy="2173500"/>
            <a:chOff x="369675" y="1960450"/>
            <a:chExt cx="1578300" cy="2173500"/>
          </a:xfrm>
        </p:grpSpPr>
        <p:sp>
          <p:nvSpPr>
            <p:cNvPr id="71" name="Google Shape;71;p15"/>
            <p:cNvSpPr/>
            <p:nvPr/>
          </p:nvSpPr>
          <p:spPr>
            <a:xfrm>
              <a:off x="861672" y="196045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72" name="Google Shape;72;p15"/>
            <p:cNvSpPr txBox="1"/>
            <p:nvPr/>
          </p:nvSpPr>
          <p:spPr>
            <a:xfrm>
              <a:off x="369675" y="2554750"/>
              <a:ext cx="1578300" cy="54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latin typeface="Roboto"/>
                  <a:ea typeface="Roboto"/>
                  <a:cs typeface="Roboto"/>
                  <a:sym typeface="Roboto"/>
                </a:rPr>
                <a:t>Data Analysis</a:t>
              </a:r>
              <a:endParaRPr b="1"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3" name="Google Shape;73;p15"/>
            <p:cNvSpPr txBox="1"/>
            <p:nvPr/>
          </p:nvSpPr>
          <p:spPr>
            <a:xfrm>
              <a:off x="369675" y="3229150"/>
              <a:ext cx="1578300" cy="9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sz="9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4" name="Google Shape;74;p15"/>
          <p:cNvGrpSpPr/>
          <p:nvPr/>
        </p:nvGrpSpPr>
        <p:grpSpPr>
          <a:xfrm>
            <a:off x="2232575" y="2140625"/>
            <a:ext cx="1537206" cy="1897975"/>
            <a:chOff x="2114712" y="1960450"/>
            <a:chExt cx="1537206" cy="1897975"/>
          </a:xfrm>
        </p:grpSpPr>
        <p:sp>
          <p:nvSpPr>
            <p:cNvPr id="75" name="Google Shape;75;p15"/>
            <p:cNvSpPr/>
            <p:nvPr/>
          </p:nvSpPr>
          <p:spPr>
            <a:xfrm>
              <a:off x="2586168" y="196045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76" name="Google Shape;76;p15"/>
            <p:cNvSpPr txBox="1"/>
            <p:nvPr/>
          </p:nvSpPr>
          <p:spPr>
            <a:xfrm>
              <a:off x="2114712" y="2664225"/>
              <a:ext cx="15372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latin typeface="Roboto"/>
                  <a:ea typeface="Roboto"/>
                  <a:cs typeface="Roboto"/>
                  <a:sym typeface="Roboto"/>
                </a:rPr>
                <a:t>Text Preprocessing</a:t>
              </a:r>
              <a:endParaRPr b="1"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7" name="Google Shape;77;p15"/>
            <p:cNvSpPr txBox="1"/>
            <p:nvPr/>
          </p:nvSpPr>
          <p:spPr>
            <a:xfrm>
              <a:off x="2114718" y="3121025"/>
              <a:ext cx="15372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sz="9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8" name="Google Shape;78;p15"/>
          <p:cNvGrpSpPr/>
          <p:nvPr/>
        </p:nvGrpSpPr>
        <p:grpSpPr>
          <a:xfrm>
            <a:off x="3936512" y="2140625"/>
            <a:ext cx="1537202" cy="1897973"/>
            <a:chOff x="3818650" y="1960450"/>
            <a:chExt cx="1537202" cy="1897973"/>
          </a:xfrm>
        </p:grpSpPr>
        <p:sp>
          <p:nvSpPr>
            <p:cNvPr id="79" name="Google Shape;79;p15"/>
            <p:cNvSpPr/>
            <p:nvPr/>
          </p:nvSpPr>
          <p:spPr>
            <a:xfrm>
              <a:off x="4290102" y="196045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80" name="Google Shape;80;p15"/>
            <p:cNvSpPr txBox="1"/>
            <p:nvPr/>
          </p:nvSpPr>
          <p:spPr>
            <a:xfrm>
              <a:off x="3818650" y="2664225"/>
              <a:ext cx="15372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latin typeface="Roboto"/>
                  <a:ea typeface="Roboto"/>
                  <a:cs typeface="Roboto"/>
                  <a:sym typeface="Roboto"/>
                </a:rPr>
                <a:t>Vectorization</a:t>
              </a:r>
              <a:endParaRPr b="1"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1" name="Google Shape;81;p15"/>
            <p:cNvSpPr txBox="1"/>
            <p:nvPr/>
          </p:nvSpPr>
          <p:spPr>
            <a:xfrm>
              <a:off x="3818652" y="3121023"/>
              <a:ext cx="15372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b="1" sz="10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2" name="Google Shape;82;p15"/>
          <p:cNvGrpSpPr/>
          <p:nvPr/>
        </p:nvGrpSpPr>
        <p:grpSpPr>
          <a:xfrm>
            <a:off x="5645750" y="2140625"/>
            <a:ext cx="1537203" cy="1897975"/>
            <a:chOff x="5527887" y="1960450"/>
            <a:chExt cx="1537203" cy="1897975"/>
          </a:xfrm>
        </p:grpSpPr>
        <p:sp>
          <p:nvSpPr>
            <p:cNvPr id="83" name="Google Shape;83;p15"/>
            <p:cNvSpPr/>
            <p:nvPr/>
          </p:nvSpPr>
          <p:spPr>
            <a:xfrm>
              <a:off x="5999340" y="196045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84" name="Google Shape;84;p15"/>
            <p:cNvSpPr txBox="1"/>
            <p:nvPr/>
          </p:nvSpPr>
          <p:spPr>
            <a:xfrm>
              <a:off x="5527887" y="2664225"/>
              <a:ext cx="15372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latin typeface="Roboto"/>
                  <a:ea typeface="Roboto"/>
                  <a:cs typeface="Roboto"/>
                  <a:sym typeface="Roboto"/>
                </a:rPr>
                <a:t>Model Selection</a:t>
              </a:r>
              <a:endParaRPr b="1"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5" name="Google Shape;85;p15"/>
            <p:cNvSpPr txBox="1"/>
            <p:nvPr/>
          </p:nvSpPr>
          <p:spPr>
            <a:xfrm>
              <a:off x="5527890" y="3121025"/>
              <a:ext cx="15372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sz="9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6" name="Google Shape;86;p15"/>
          <p:cNvGrpSpPr/>
          <p:nvPr/>
        </p:nvGrpSpPr>
        <p:grpSpPr>
          <a:xfrm>
            <a:off x="7354988" y="2140625"/>
            <a:ext cx="1537225" cy="2131025"/>
            <a:chOff x="7237125" y="1960450"/>
            <a:chExt cx="1537225" cy="2131025"/>
          </a:xfrm>
        </p:grpSpPr>
        <p:sp>
          <p:nvSpPr>
            <p:cNvPr id="87" name="Google Shape;87;p15"/>
            <p:cNvSpPr/>
            <p:nvPr/>
          </p:nvSpPr>
          <p:spPr>
            <a:xfrm>
              <a:off x="7708593" y="196045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88" name="Google Shape;88;p15"/>
            <p:cNvSpPr txBox="1"/>
            <p:nvPr/>
          </p:nvSpPr>
          <p:spPr>
            <a:xfrm>
              <a:off x="7237125" y="2664225"/>
              <a:ext cx="1537200" cy="6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latin typeface="Roboto"/>
                  <a:ea typeface="Roboto"/>
                  <a:cs typeface="Roboto"/>
                  <a:sym typeface="Roboto"/>
                </a:rPr>
                <a:t>Performance Analysis</a:t>
              </a:r>
              <a:endParaRPr b="1"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9" name="Google Shape;89;p15"/>
            <p:cNvSpPr txBox="1"/>
            <p:nvPr/>
          </p:nvSpPr>
          <p:spPr>
            <a:xfrm>
              <a:off x="7237150" y="3113475"/>
              <a:ext cx="1537200" cy="97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sz="95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90" name="Google Shape;90;p15"/>
          <p:cNvSpPr/>
          <p:nvPr/>
        </p:nvSpPr>
        <p:spPr>
          <a:xfrm>
            <a:off x="3556000" y="2431588"/>
            <a:ext cx="594300" cy="369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5"/>
          <p:cNvSpPr/>
          <p:nvPr/>
        </p:nvSpPr>
        <p:spPr>
          <a:xfrm>
            <a:off x="5301950" y="2431588"/>
            <a:ext cx="594300" cy="369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5"/>
          <p:cNvSpPr/>
          <p:nvPr/>
        </p:nvSpPr>
        <p:spPr>
          <a:xfrm>
            <a:off x="6971825" y="2431588"/>
            <a:ext cx="594300" cy="369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5"/>
          <p:cNvSpPr txBox="1"/>
          <p:nvPr>
            <p:ph type="title"/>
          </p:nvPr>
        </p:nvSpPr>
        <p:spPr>
          <a:xfrm>
            <a:off x="1088684" y="603389"/>
            <a:ext cx="7202400" cy="7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None/>
            </a:pPr>
            <a:r>
              <a:rPr lang="en"/>
              <a:t>Approach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/>
          <p:nvPr>
            <p:ph type="title"/>
          </p:nvPr>
        </p:nvSpPr>
        <p:spPr>
          <a:xfrm>
            <a:off x="1088684" y="603389"/>
            <a:ext cx="7202400" cy="7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Gill Sans"/>
              <a:buNone/>
            </a:pPr>
            <a:r>
              <a:rPr lang="en"/>
              <a:t>DATA ANALYSIS &amp; PRE-PROCESSING</a:t>
            </a:r>
            <a:endParaRPr/>
          </a:p>
        </p:txBody>
      </p:sp>
      <p:sp>
        <p:nvSpPr>
          <p:cNvPr id="99" name="Google Shape;99;p16"/>
          <p:cNvSpPr txBox="1"/>
          <p:nvPr>
            <p:ph idx="1" type="body"/>
          </p:nvPr>
        </p:nvSpPr>
        <p:spPr>
          <a:xfrm>
            <a:off x="1030800" y="1511800"/>
            <a:ext cx="7510200" cy="28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-184150" lvl="0" marL="177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Lemmatization:</a:t>
            </a:r>
            <a:endParaRPr/>
          </a:p>
          <a:p>
            <a:pPr indent="-190500" lvl="1" marL="5207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Lemmatization is the process of grouping together different inflected forms of a word so that they can be analysed as a single item.</a:t>
            </a:r>
            <a:endParaRPr/>
          </a:p>
          <a:p>
            <a:pPr indent="-190500" lvl="1" marL="5207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Lemmatization of train and text data is done at the same time.</a:t>
            </a:r>
            <a:endParaRPr/>
          </a:p>
          <a:p>
            <a:pPr indent="-190500" lvl="1" marL="5207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Removal of stop words was taken care of while vectorization (TFIDF)</a:t>
            </a:r>
            <a:endParaRPr/>
          </a:p>
          <a:p>
            <a:pPr indent="-184150" lvl="0" marL="177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Why Lemmatization?</a:t>
            </a:r>
            <a:endParaRPr/>
          </a:p>
          <a:p>
            <a:pPr indent="-190500" lvl="1" marL="5207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With stemming words are reduced to their word stems. A word stem need not be the same root as dictionary based root.  Example:  history, historical – history</a:t>
            </a:r>
            <a:endParaRPr/>
          </a:p>
          <a:p>
            <a:pPr indent="-190500" lvl="1" marL="520700" rtl="0" algn="l">
              <a:lnSpc>
                <a:spcPct val="120000"/>
              </a:lnSpc>
              <a:spcBef>
                <a:spcPts val="400"/>
              </a:spcBef>
              <a:spcAft>
                <a:spcPts val="1200"/>
              </a:spcAft>
              <a:buSzPts val="1400"/>
              <a:buChar char="○"/>
            </a:pPr>
            <a:r>
              <a:rPr lang="en"/>
              <a:t>Lemmatization will group history and historical as a single group and common name would be history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/>
          <p:nvPr>
            <p:ph type="title"/>
          </p:nvPr>
        </p:nvSpPr>
        <p:spPr>
          <a:xfrm>
            <a:off x="1088684" y="603389"/>
            <a:ext cx="7202456" cy="78692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None/>
            </a:pPr>
            <a:r>
              <a:rPr lang="en"/>
              <a:t>MANUAL TEXT CLEANUP</a:t>
            </a:r>
            <a:endParaRPr/>
          </a:p>
        </p:txBody>
      </p:sp>
      <p:sp>
        <p:nvSpPr>
          <p:cNvPr id="105" name="Google Shape;105;p17"/>
          <p:cNvSpPr txBox="1"/>
          <p:nvPr>
            <p:ph idx="1" type="body"/>
          </p:nvPr>
        </p:nvSpPr>
        <p:spPr>
          <a:xfrm>
            <a:off x="1088684" y="1511799"/>
            <a:ext cx="7202456" cy="258796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85000" lnSpcReduction="20000"/>
          </a:bodyPr>
          <a:lstStyle/>
          <a:p>
            <a:pPr indent="-169862" lvl="0" marL="177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83333"/>
              <a:buChar char="●"/>
            </a:pPr>
            <a:r>
              <a:rPr lang="en"/>
              <a:t>Replacing words, symbols and emojis which are not making any sense with meaningful words for better vectorization results. </a:t>
            </a:r>
            <a:endParaRPr/>
          </a:p>
          <a:p>
            <a:pPr indent="-169862" lvl="0" marL="177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ct val="83333"/>
              <a:buChar char="●"/>
            </a:pPr>
            <a:r>
              <a:rPr lang="en"/>
              <a:t>Remove words like ‘http’, ‘www’ which contain Url. Only relevant part is retained.</a:t>
            </a:r>
            <a:endParaRPr/>
          </a:p>
          <a:p>
            <a:pPr indent="-169862" lvl="0" marL="177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ct val="83333"/>
              <a:buChar char="●"/>
            </a:pPr>
            <a:r>
              <a:rPr lang="en"/>
              <a:t>Removing all numeric values, and punctuation apart from ‘!’ And ‘?’ Because they showcase some sentiments.</a:t>
            </a:r>
            <a:endParaRPr/>
          </a:p>
          <a:p>
            <a:pPr indent="-169862" lvl="0" marL="177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ct val="83333"/>
              <a:buChar char="●"/>
            </a:pPr>
            <a:r>
              <a:rPr lang="en"/>
              <a:t>Upper case to lowercase was done previously but did not give better results , on not converting it was analysed that training and test data contained uppercase words which needs to be treat differently from lowercase.</a:t>
            </a:r>
            <a:endParaRPr/>
          </a:p>
          <a:p>
            <a:pPr indent="-169862" lvl="0" marL="177800" rtl="0" algn="l">
              <a:lnSpc>
                <a:spcPct val="120000"/>
              </a:lnSpc>
              <a:spcBef>
                <a:spcPts val="800"/>
              </a:spcBef>
              <a:spcAft>
                <a:spcPts val="1200"/>
              </a:spcAft>
              <a:buSzPct val="83333"/>
              <a:buChar char="●"/>
            </a:pPr>
            <a:r>
              <a:rPr lang="en"/>
              <a:t>At the end we update the text column of train and test data.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/>
          <p:nvPr>
            <p:ph type="title"/>
          </p:nvPr>
        </p:nvSpPr>
        <p:spPr>
          <a:xfrm>
            <a:off x="1088684" y="603389"/>
            <a:ext cx="7202456" cy="78692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None/>
            </a:pPr>
            <a:r>
              <a:rPr lang="en"/>
              <a:t>VECTORIZATION</a:t>
            </a:r>
            <a:endParaRPr/>
          </a:p>
        </p:txBody>
      </p:sp>
      <p:sp>
        <p:nvSpPr>
          <p:cNvPr id="111" name="Google Shape;111;p18"/>
          <p:cNvSpPr txBox="1"/>
          <p:nvPr>
            <p:ph idx="1" type="body"/>
          </p:nvPr>
        </p:nvSpPr>
        <p:spPr>
          <a:xfrm>
            <a:off x="1088684" y="1511799"/>
            <a:ext cx="7202456" cy="258796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-177800" lvl="0" marL="177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Word and character vectorization has been done separately.</a:t>
            </a:r>
            <a:endParaRPr sz="1600"/>
          </a:p>
          <a:p>
            <a:pPr indent="-177800" lvl="0" marL="177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After the TFIDF matrices of word and character were obtained they were merged column wise.</a:t>
            </a:r>
            <a:endParaRPr sz="1600"/>
          </a:p>
          <a:p>
            <a:pPr indent="-177800" lvl="0" marL="177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TFIDF is done on the train and test data together to achieve better fit.</a:t>
            </a:r>
            <a:endParaRPr sz="1600"/>
          </a:p>
          <a:p>
            <a:pPr indent="-177800" lvl="0" marL="177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Vectorization</a:t>
            </a:r>
            <a:endParaRPr sz="1600"/>
          </a:p>
          <a:p>
            <a:pPr indent="-177800" lvl="1" marL="5207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Word Embedding</a:t>
            </a:r>
            <a:endParaRPr/>
          </a:p>
          <a:p>
            <a:pPr indent="-177800" lvl="1" marL="5207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Character Embedding</a:t>
            </a:r>
            <a:endParaRPr/>
          </a:p>
          <a:p>
            <a:pPr indent="-88900" lvl="1" marL="520700" rtl="0" algn="l">
              <a:lnSpc>
                <a:spcPct val="120000"/>
              </a:lnSpc>
              <a:spcBef>
                <a:spcPts val="400"/>
              </a:spcBef>
              <a:spcAft>
                <a:spcPts val="120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type="title"/>
          </p:nvPr>
        </p:nvSpPr>
        <p:spPr>
          <a:xfrm>
            <a:off x="1088675" y="393025"/>
            <a:ext cx="7326000" cy="7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Gill Sans"/>
              <a:buNone/>
            </a:pPr>
            <a:r>
              <a:rPr lang="en"/>
              <a:t>CLASSIFICATION MODELS EXPERIMENTED</a:t>
            </a:r>
            <a:endParaRPr/>
          </a:p>
        </p:txBody>
      </p:sp>
      <p:grpSp>
        <p:nvGrpSpPr>
          <p:cNvPr id="117" name="Google Shape;117;p19"/>
          <p:cNvGrpSpPr/>
          <p:nvPr/>
        </p:nvGrpSpPr>
        <p:grpSpPr>
          <a:xfrm>
            <a:off x="1088790" y="4273251"/>
            <a:ext cx="7189488" cy="508558"/>
            <a:chOff x="1593000" y="2322568"/>
            <a:chExt cx="5957975" cy="643500"/>
          </a:xfrm>
        </p:grpSpPr>
        <p:sp>
          <p:nvSpPr>
            <p:cNvPr id="118" name="Google Shape;118;p19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9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9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9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Logistic Regression CV</a:t>
              </a:r>
              <a:endParaRPr b="1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2" name="Google Shape;122;p19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9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05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24" name="Google Shape;124;p19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921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1000"/>
                <a:buFont typeface="Roboto"/>
                <a:buChar char="●"/>
              </a:pPr>
              <a:r>
                <a:rPr lang="en" sz="10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Logistics</a:t>
              </a:r>
              <a:r>
                <a:rPr lang="en" sz="10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 Regression CV</a:t>
              </a:r>
              <a:endParaRPr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5" name="Google Shape;125;p19"/>
          <p:cNvGrpSpPr/>
          <p:nvPr/>
        </p:nvGrpSpPr>
        <p:grpSpPr>
          <a:xfrm>
            <a:off x="1088790" y="3764682"/>
            <a:ext cx="7189488" cy="508558"/>
            <a:chOff x="1593000" y="2322568"/>
            <a:chExt cx="5957975" cy="643500"/>
          </a:xfrm>
        </p:grpSpPr>
        <p:sp>
          <p:nvSpPr>
            <p:cNvPr id="126" name="Google Shape;126;p19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9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9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9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Ridge Classifier</a:t>
              </a:r>
              <a:endParaRPr b="1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0" name="Google Shape;130;p19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9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04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32" name="Google Shape;132;p19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921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1000"/>
                <a:buFont typeface="Roboto"/>
                <a:buChar char="●"/>
              </a:pPr>
              <a:r>
                <a:rPr lang="en" sz="10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Ridge Classifier</a:t>
              </a:r>
              <a:endParaRPr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3" name="Google Shape;133;p19"/>
          <p:cNvGrpSpPr/>
          <p:nvPr/>
        </p:nvGrpSpPr>
        <p:grpSpPr>
          <a:xfrm>
            <a:off x="1088790" y="3278518"/>
            <a:ext cx="7189488" cy="486164"/>
            <a:chOff x="1593000" y="2322568"/>
            <a:chExt cx="5957975" cy="643500"/>
          </a:xfrm>
        </p:grpSpPr>
        <p:sp>
          <p:nvSpPr>
            <p:cNvPr id="134" name="Google Shape;134;p19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9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9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9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Label Powerset</a:t>
              </a:r>
              <a:endParaRPr b="1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8" name="Google Shape;138;p19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9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03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40" name="Google Shape;140;p19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921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1000"/>
                <a:buFont typeface="Roboto"/>
                <a:buChar char="●"/>
              </a:pPr>
              <a:r>
                <a:rPr lang="en" sz="10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Support Vector </a:t>
              </a:r>
              <a:r>
                <a:rPr lang="en" sz="10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Classifier</a:t>
              </a:r>
              <a:endParaRPr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1" name="Google Shape;141;p19"/>
          <p:cNvGrpSpPr/>
          <p:nvPr/>
        </p:nvGrpSpPr>
        <p:grpSpPr>
          <a:xfrm>
            <a:off x="1088790" y="2345453"/>
            <a:ext cx="7189488" cy="932946"/>
            <a:chOff x="1593000" y="2322568"/>
            <a:chExt cx="5957975" cy="643500"/>
          </a:xfrm>
        </p:grpSpPr>
        <p:sp>
          <p:nvSpPr>
            <p:cNvPr id="142" name="Google Shape;142;p19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9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9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9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Chaining </a:t>
              </a:r>
              <a:r>
                <a:rPr b="1"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Classifier</a:t>
              </a:r>
              <a:endParaRPr b="1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6" name="Google Shape;146;p19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9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02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48" name="Google Shape;148;p19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921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1000"/>
                <a:buFont typeface="Roboto"/>
                <a:buChar char="●"/>
              </a:pPr>
              <a:r>
                <a:rPr lang="en" sz="10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Logistics Regression</a:t>
              </a:r>
              <a:endParaRPr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921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1000"/>
                <a:buFont typeface="Roboto"/>
                <a:buChar char="●"/>
              </a:pPr>
              <a:r>
                <a:rPr lang="en" sz="10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Multinomial</a:t>
              </a:r>
              <a:r>
                <a:rPr lang="en" sz="10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 Naive Bayes</a:t>
              </a:r>
              <a:endParaRPr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921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1000"/>
                <a:buFont typeface="Roboto"/>
                <a:buChar char="●"/>
              </a:pPr>
              <a:r>
                <a:rPr lang="en" sz="10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Random Forest</a:t>
              </a:r>
              <a:endParaRPr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921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1000"/>
                <a:buFont typeface="Roboto"/>
                <a:buChar char="●"/>
              </a:pPr>
              <a:r>
                <a:rPr lang="en" sz="10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Support Vector </a:t>
              </a:r>
              <a:r>
                <a:rPr lang="en" sz="10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Classifier</a:t>
              </a:r>
              <a:endParaRPr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9" name="Google Shape;149;p19"/>
          <p:cNvGrpSpPr/>
          <p:nvPr/>
        </p:nvGrpSpPr>
        <p:grpSpPr>
          <a:xfrm>
            <a:off x="1088790" y="1518655"/>
            <a:ext cx="7189488" cy="826833"/>
            <a:chOff x="1593000" y="2322568"/>
            <a:chExt cx="5957975" cy="643500"/>
          </a:xfrm>
        </p:grpSpPr>
        <p:sp>
          <p:nvSpPr>
            <p:cNvPr id="150" name="Google Shape;150;p19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9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9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9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One vs Rest</a:t>
              </a:r>
              <a:endParaRPr b="1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4" name="Google Shape;154;p19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9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01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56" name="Google Shape;156;p19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921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1000"/>
                <a:buFont typeface="Roboto"/>
                <a:buChar char="●"/>
              </a:pPr>
              <a:r>
                <a:rPr lang="en" sz="10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Logistics Regression</a:t>
              </a:r>
              <a:endParaRPr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921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1000"/>
                <a:buFont typeface="Roboto"/>
                <a:buChar char="●"/>
              </a:pPr>
              <a:r>
                <a:rPr lang="en" sz="10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MNB </a:t>
              </a:r>
              <a:r>
                <a:rPr lang="en" sz="10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Classifier</a:t>
              </a:r>
              <a:endParaRPr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921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1000"/>
                <a:buFont typeface="Roboto"/>
                <a:buChar char="●"/>
              </a:pPr>
              <a:r>
                <a:rPr lang="en" sz="10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Support Vector Classifier</a:t>
              </a:r>
              <a:endParaRPr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/>
          <p:nvPr>
            <p:ph type="title"/>
          </p:nvPr>
        </p:nvSpPr>
        <p:spPr>
          <a:xfrm>
            <a:off x="1088684" y="603389"/>
            <a:ext cx="7202456" cy="78692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None/>
            </a:pPr>
            <a:r>
              <a:rPr lang="en"/>
              <a:t>ONE VS REST METHOD</a:t>
            </a:r>
            <a:endParaRPr/>
          </a:p>
        </p:txBody>
      </p:sp>
      <p:sp>
        <p:nvSpPr>
          <p:cNvPr id="162" name="Google Shape;162;p20"/>
          <p:cNvSpPr txBox="1"/>
          <p:nvPr>
            <p:ph idx="1" type="body"/>
          </p:nvPr>
        </p:nvSpPr>
        <p:spPr>
          <a:xfrm>
            <a:off x="1088684" y="1511799"/>
            <a:ext cx="7202456" cy="258796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25000" lnSpcReduction="20000"/>
          </a:bodyPr>
          <a:lstStyle/>
          <a:p>
            <a:pPr indent="-171450" lvl="0" marL="177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6000"/>
              <a:t>Taking one label at a time and applying as if it is binary classifier.</a:t>
            </a:r>
            <a:endParaRPr sz="6000"/>
          </a:p>
          <a:p>
            <a:pPr indent="-76200" lvl="0" marL="177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375"/>
              <a:buNone/>
            </a:pPr>
            <a:r>
              <a:t/>
            </a:r>
            <a:endParaRPr sz="6000"/>
          </a:p>
          <a:p>
            <a:pPr indent="-171450" lvl="0" marL="177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ct val="100000"/>
              <a:buChar char="●"/>
            </a:pPr>
            <a:r>
              <a:rPr lang="en" sz="6000"/>
              <a:t>Harsh vs [extremely harsh, vulgar, threatening, disrespect, targeted hate] ,   </a:t>
            </a:r>
            <a:endParaRPr sz="6000"/>
          </a:p>
          <a:p>
            <a:pPr indent="0" lvl="0" marL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375"/>
              <a:buNone/>
            </a:pPr>
            <a:r>
              <a:rPr lang="en" sz="6000"/>
              <a:t>extremely harsh vs [harsh, vulgar, threatening, disrespect, targeted hate]  and so on</a:t>
            </a:r>
            <a:endParaRPr sz="6000"/>
          </a:p>
          <a:p>
            <a:pPr indent="-76200" lvl="0" marL="177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375"/>
              <a:buNone/>
            </a:pPr>
            <a:r>
              <a:t/>
            </a:r>
            <a:endParaRPr sz="6000"/>
          </a:p>
          <a:p>
            <a:pPr indent="-171450" lvl="0" marL="177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ct val="100000"/>
              <a:buChar char="●"/>
            </a:pPr>
            <a:r>
              <a:rPr lang="en" sz="6000"/>
              <a:t>Applied MultinomialNB, ….. , SVC</a:t>
            </a:r>
            <a:endParaRPr sz="6000"/>
          </a:p>
          <a:p>
            <a:pPr indent="0" lvl="0" marL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ct val="83333"/>
              <a:buNone/>
            </a:pPr>
            <a:r>
              <a:t/>
            </a:r>
            <a:endParaRPr/>
          </a:p>
          <a:p>
            <a:pPr indent="-76200" lvl="0" marL="177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ct val="83333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ct val="83333"/>
              <a:buNone/>
            </a:pPr>
            <a:r>
              <a:t/>
            </a:r>
            <a:endParaRPr/>
          </a:p>
          <a:p>
            <a:pPr indent="-76200" lvl="0" marL="177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ct val="83333"/>
              <a:buNone/>
            </a:pPr>
            <a:r>
              <a:t/>
            </a:r>
            <a:endParaRPr/>
          </a:p>
          <a:p>
            <a:pPr indent="-76200" lvl="0" marL="177800" rtl="0" algn="l">
              <a:lnSpc>
                <a:spcPct val="120000"/>
              </a:lnSpc>
              <a:spcBef>
                <a:spcPts val="800"/>
              </a:spcBef>
              <a:spcAft>
                <a:spcPts val="1200"/>
              </a:spcAft>
              <a:buSzPct val="83333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7" name="Google Shape;167;p21"/>
          <p:cNvGraphicFramePr/>
          <p:nvPr/>
        </p:nvGraphicFramePr>
        <p:xfrm>
          <a:off x="910450" y="165193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{F4FD6188-22E1-4B0D-AE8E-5820463F5306}</a:tableStyleId>
              </a:tblPr>
              <a:tblGrid>
                <a:gridCol w="3724650"/>
                <a:gridCol w="3724650"/>
              </a:tblGrid>
              <a:tr h="62457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 u="none" cap="none" strike="noStrike"/>
                        <a:t>Chaining Classifier</a:t>
                      </a:r>
                      <a:endParaRPr sz="2100" u="none" cap="none" strike="noStrike"/>
                    </a:p>
                  </a:txBody>
                  <a:tcPr marT="34300" marB="34300" marR="68600" marL="68600" anchor="ctr">
                    <a:solidFill>
                      <a:schemeClr val="accent3"/>
                    </a:solidFill>
                  </a:tcPr>
                </a:tc>
                <a:tc hMerge="1"/>
              </a:tr>
              <a:tr h="624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</a:rPr>
                        <a:t>Logistic</a:t>
                      </a:r>
                      <a:r>
                        <a:rPr lang="en" sz="1400" u="none" cap="none" strike="noStrike">
                          <a:solidFill>
                            <a:srgbClr val="000000"/>
                          </a:solidFill>
                        </a:rPr>
                        <a:t> Regression</a:t>
                      </a:r>
                      <a:endParaRPr sz="1400">
                        <a:solidFill>
                          <a:srgbClr val="000000"/>
                        </a:solidFill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0.7046</a:t>
                      </a:r>
                      <a:endParaRPr sz="1400">
                        <a:solidFill>
                          <a:srgbClr val="000000"/>
                        </a:solidFill>
                      </a:endParaRPr>
                    </a:p>
                  </a:txBody>
                  <a:tcPr marT="34300" marB="34300" marR="68600" marL="68600"/>
                </a:tc>
              </a:tr>
              <a:tr h="624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Multinomial Naïve Bayes</a:t>
                      </a:r>
                      <a:endParaRPr sz="1400">
                        <a:solidFill>
                          <a:srgbClr val="000000"/>
                        </a:solidFill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0.8299</a:t>
                      </a:r>
                      <a:endParaRPr sz="1400">
                        <a:solidFill>
                          <a:srgbClr val="000000"/>
                        </a:solidFill>
                      </a:endParaRPr>
                    </a:p>
                  </a:txBody>
                  <a:tcPr marT="34300" marB="34300" marR="68600" marL="68600"/>
                </a:tc>
              </a:tr>
              <a:tr h="624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Random</a:t>
                      </a: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 Forest</a:t>
                      </a:r>
                      <a:endParaRPr sz="1400">
                        <a:solidFill>
                          <a:srgbClr val="000000"/>
                        </a:solidFill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0.8667</a:t>
                      </a:r>
                      <a:endParaRPr sz="1400">
                        <a:solidFill>
                          <a:srgbClr val="000000"/>
                        </a:solidFill>
                      </a:endParaRPr>
                    </a:p>
                  </a:txBody>
                  <a:tcPr marT="34300" marB="34300" marR="68600" marL="68600"/>
                </a:tc>
              </a:tr>
              <a:tr h="624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Support</a:t>
                      </a: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 Vector Classifier</a:t>
                      </a:r>
                      <a:endParaRPr sz="1400">
                        <a:solidFill>
                          <a:srgbClr val="000000"/>
                        </a:solidFill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0.8966</a:t>
                      </a:r>
                      <a:endParaRPr sz="1100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rgbClr val="000000"/>
                        </a:solidFill>
                      </a:endParaRPr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  <p:sp>
        <p:nvSpPr>
          <p:cNvPr id="168" name="Google Shape;168;p21"/>
          <p:cNvSpPr txBox="1"/>
          <p:nvPr>
            <p:ph type="title"/>
          </p:nvPr>
        </p:nvSpPr>
        <p:spPr>
          <a:xfrm>
            <a:off x="1088684" y="603389"/>
            <a:ext cx="7202400" cy="7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None/>
            </a:pPr>
            <a:r>
              <a:rPr lang="en"/>
              <a:t>Model Performance Analysis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3" name="Google Shape;173;p22"/>
          <p:cNvGraphicFramePr/>
          <p:nvPr/>
        </p:nvGraphicFramePr>
        <p:xfrm>
          <a:off x="1019264" y="18111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{F4FD6188-22E1-4B0D-AE8E-5820463F5306}</a:tableStyleId>
              </a:tblPr>
              <a:tblGrid>
                <a:gridCol w="3686175"/>
                <a:gridCol w="3686175"/>
              </a:tblGrid>
              <a:tr h="62512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/>
                        <a:t>Label Power Set</a:t>
                      </a:r>
                      <a:endParaRPr sz="1800"/>
                    </a:p>
                  </a:txBody>
                  <a:tcPr marT="34300" marB="34300" marR="68600" marL="68600" anchor="ctr">
                    <a:solidFill>
                      <a:schemeClr val="accent3"/>
                    </a:solidFill>
                  </a:tcPr>
                </a:tc>
                <a:tc hMerge="1"/>
              </a:tr>
              <a:tr h="6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rgbClr val="191919"/>
                          </a:solidFill>
                        </a:rPr>
                        <a:t>Support</a:t>
                      </a:r>
                      <a:r>
                        <a:rPr lang="en" sz="1400">
                          <a:solidFill>
                            <a:srgbClr val="191919"/>
                          </a:solidFill>
                        </a:rPr>
                        <a:t> Vector Classifier</a:t>
                      </a:r>
                      <a:endParaRPr sz="1400">
                        <a:solidFill>
                          <a:srgbClr val="191919"/>
                        </a:solidFill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rgbClr val="191919"/>
                          </a:solidFill>
                        </a:rPr>
                        <a:t>0.6830</a:t>
                      </a:r>
                      <a:endParaRPr sz="1400">
                        <a:solidFill>
                          <a:srgbClr val="191919"/>
                        </a:solidFill>
                      </a:endParaRPr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  <p:graphicFrame>
        <p:nvGraphicFramePr>
          <p:cNvPr id="174" name="Google Shape;174;p22"/>
          <p:cNvGraphicFramePr/>
          <p:nvPr/>
        </p:nvGraphicFramePr>
        <p:xfrm>
          <a:off x="1019264" y="187504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{F4FD6188-22E1-4B0D-AE8E-5820463F5306}</a:tableStyleId>
              </a:tblPr>
              <a:tblGrid>
                <a:gridCol w="3686175"/>
                <a:gridCol w="3686175"/>
              </a:tblGrid>
              <a:tr h="4656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/>
                        <a:t>Ridge Classifier</a:t>
                      </a:r>
                      <a:endParaRPr sz="1800"/>
                    </a:p>
                  </a:txBody>
                  <a:tcPr marT="34300" marB="34300" marR="68600" marL="68600" anchor="ctr">
                    <a:solidFill>
                      <a:schemeClr val="accent3"/>
                    </a:solidFill>
                  </a:tcPr>
                </a:tc>
                <a:tc hMerge="1"/>
              </a:tr>
              <a:tr h="691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</a:rPr>
                        <a:t>Ridge Classifier</a:t>
                      </a:r>
                      <a:endParaRPr sz="1400">
                        <a:solidFill>
                          <a:srgbClr val="000000"/>
                        </a:solidFill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0.</a:t>
                      </a:r>
                      <a:r>
                        <a:rPr lang="en">
                          <a:solidFill>
                            <a:srgbClr val="000000"/>
                          </a:solidFill>
                        </a:rPr>
                        <a:t>9837</a:t>
                      </a:r>
                      <a:endParaRPr sz="1400">
                        <a:solidFill>
                          <a:srgbClr val="000000"/>
                        </a:solidFill>
                      </a:endParaRPr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  <p:graphicFrame>
        <p:nvGraphicFramePr>
          <p:cNvPr id="175" name="Google Shape;175;p22"/>
          <p:cNvGraphicFramePr/>
          <p:nvPr/>
        </p:nvGraphicFramePr>
        <p:xfrm>
          <a:off x="1019264" y="347631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{F4FD6188-22E1-4B0D-AE8E-5820463F5306}</a:tableStyleId>
              </a:tblPr>
              <a:tblGrid>
                <a:gridCol w="3686175"/>
                <a:gridCol w="3686175"/>
              </a:tblGrid>
              <a:tr h="6672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/>
                        <a:t>Logistic Regression CV</a:t>
                      </a:r>
                      <a:endParaRPr sz="1800"/>
                    </a:p>
                  </a:txBody>
                  <a:tcPr marT="34300" marB="34300" marR="68600" marL="68600" anchor="ctr">
                    <a:solidFill>
                      <a:schemeClr val="accent3"/>
                    </a:solidFill>
                  </a:tcPr>
                </a:tc>
                <a:tc hMerge="1"/>
              </a:tr>
              <a:tr h="66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191919"/>
                          </a:solidFill>
                        </a:rPr>
                        <a:t>Logistic Regression CV</a:t>
                      </a:r>
                      <a:endParaRPr sz="1400">
                        <a:solidFill>
                          <a:srgbClr val="191919"/>
                        </a:solidFill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rgbClr val="191919"/>
                          </a:solidFill>
                        </a:rPr>
                        <a:t>0.</a:t>
                      </a:r>
                      <a:r>
                        <a:rPr lang="en">
                          <a:solidFill>
                            <a:srgbClr val="191919"/>
                          </a:solidFill>
                        </a:rPr>
                        <a:t>92886</a:t>
                      </a:r>
                      <a:endParaRPr sz="1400">
                        <a:solidFill>
                          <a:srgbClr val="191919"/>
                        </a:solidFill>
                      </a:endParaRPr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