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Average"/>
      <p:regular r:id="rId43"/>
    </p:embeddedFont>
    <p:embeddedFont>
      <p:font typeface="Oswald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1BE05CD-4BC6-4EAF-B237-B60C7A3906D6}">
  <a:tblStyle styleId="{51BE05CD-4BC6-4EAF-B237-B60C7A3906D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4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6.xml"/><Relationship Id="rId44" Type="http://schemas.openxmlformats.org/officeDocument/2006/relationships/font" Target="fonts/Oswald-regular.fntdata"/><Relationship Id="rId21" Type="http://schemas.openxmlformats.org/officeDocument/2006/relationships/slide" Target="slides/slide15.xml"/><Relationship Id="rId43" Type="http://schemas.openxmlformats.org/officeDocument/2006/relationships/font" Target="fonts/Average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Oswald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italic.fntdata"/><Relationship Id="rId14" Type="http://schemas.openxmlformats.org/officeDocument/2006/relationships/slide" Target="slides/slide8.xml"/><Relationship Id="rId36" Type="http://schemas.openxmlformats.org/officeDocument/2006/relationships/font" Target="fonts/Raleway-bold.fntdata"/><Relationship Id="rId17" Type="http://schemas.openxmlformats.org/officeDocument/2006/relationships/slide" Target="slides/slide11.xml"/><Relationship Id="rId39" Type="http://schemas.openxmlformats.org/officeDocument/2006/relationships/font" Target="fonts/Roboto-regular.fntdata"/><Relationship Id="rId16" Type="http://schemas.openxmlformats.org/officeDocument/2006/relationships/slide" Target="slides/slide10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61" name="Shape 6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Shape 7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80" name="Shape 8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Shape 8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har char="●"/>
              <a:defRPr/>
            </a:lvl1pPr>
            <a:lvl2pPr lvl="1" rtl="0">
              <a:spcBef>
                <a:spcPts val="0"/>
              </a:spcBef>
              <a:buChar char="○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○"/>
              <a:defRPr/>
            </a:lvl5pPr>
            <a:lvl6pPr lvl="5" rtl="0">
              <a:spcBef>
                <a:spcPts val="0"/>
              </a:spcBef>
              <a:buChar char="■"/>
              <a:defRPr/>
            </a:lvl6pPr>
            <a:lvl7pPr lvl="6" rtl="0">
              <a:spcBef>
                <a:spcPts val="0"/>
              </a:spcBef>
              <a:buChar char="●"/>
              <a:defRPr/>
            </a:lvl7pPr>
            <a:lvl8pPr lvl="7" rtl="0">
              <a:spcBef>
                <a:spcPts val="0"/>
              </a:spcBef>
              <a:buChar char="○"/>
              <a:defRPr/>
            </a:lvl8pPr>
            <a:lvl9pPr lvl="8" rtl="0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02" name="Shape 10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Shape 10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1" name="Shape 11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Shape 11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Shape 1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21" name="Shape 1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Shape 12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1668125" y="419925"/>
            <a:ext cx="59223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latin typeface="Raleway"/>
                <a:ea typeface="Raleway"/>
                <a:cs typeface="Raleway"/>
                <a:sym typeface="Raleway"/>
              </a:rPr>
              <a:t>Doubly Convolutional Neural Networks</a:t>
            </a:r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1382375" y="3498000"/>
            <a:ext cx="6493800" cy="125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Akanksha Baranwal (201430015)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Parv Parkhiya (201430100)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Prachi Agrawal (201401014)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Tanmay Chaudhari (201430012)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Project Guide: Abhijeet Kumar         Faculty Guide: Dr. Naresh Manwani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1988825" y="2213175"/>
            <a:ext cx="50064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SMAI PROJECT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2068800" y="2984675"/>
            <a:ext cx="50064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The Muffin Stuffers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2639550" y="248600"/>
            <a:ext cx="3864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Double </a:t>
            </a:r>
            <a:r>
              <a:rPr b="1"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Convolution</a:t>
            </a:r>
          </a:p>
        </p:txBody>
      </p:sp>
      <p:sp>
        <p:nvSpPr>
          <p:cNvPr id="206" name="Shape 206"/>
          <p:cNvSpPr txBox="1"/>
          <p:nvPr>
            <p:ph idx="4294967295" type="body"/>
          </p:nvPr>
        </p:nvSpPr>
        <p:spPr>
          <a:xfrm>
            <a:off x="960300" y="1100450"/>
            <a:ext cx="7579800" cy="33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Input image: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Output image:  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Set of c</a:t>
            </a:r>
            <a:r>
              <a:rPr b="1" baseline="30000"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l+1 </a:t>
            </a:r>
            <a:r>
              <a:rPr b="1"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meta filters</a:t>
            </a:r>
            <a:r>
              <a:rPr b="1"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: 						</a:t>
            </a:r>
            <a:r>
              <a:rPr i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with filter size z’xz’, z’&gt;z</a:t>
            </a:r>
            <a:r>
              <a:rPr b="1" i="1"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Spatial pooling function with pooling size </a:t>
            </a:r>
            <a:r>
              <a:rPr b="1" i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i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 x s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Screenshot from 2017-04-28 17:41:12.png"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675" y="2499675"/>
            <a:ext cx="1460599" cy="28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7-04-28 18:06:27.png"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0675" y="2944937"/>
            <a:ext cx="2329789" cy="2520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7-04-28 18:10:40.png" id="209" name="Shape 209"/>
          <p:cNvPicPr preferRelativeResize="0"/>
          <p:nvPr/>
        </p:nvPicPr>
        <p:blipFill rotWithShape="1">
          <a:blip r:embed="rId5">
            <a:alphaModFix/>
          </a:blip>
          <a:srcRect b="0" l="0" r="999" t="0"/>
          <a:stretch/>
        </p:blipFill>
        <p:spPr>
          <a:xfrm>
            <a:off x="1781200" y="1011200"/>
            <a:ext cx="4948398" cy="1323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7-04-28 18:13:31.png" id="210" name="Shape 2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4150" y="3361996"/>
            <a:ext cx="2329799" cy="307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0" y="2168400"/>
            <a:ext cx="9144000" cy="8715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Working of DCNN </a:t>
            </a:r>
          </a:p>
        </p:txBody>
      </p:sp>
      <p:sp>
        <p:nvSpPr>
          <p:cNvPr id="216" name="Shape 216"/>
          <p:cNvSpPr txBox="1"/>
          <p:nvPr>
            <p:ph type="title"/>
          </p:nvPr>
        </p:nvSpPr>
        <p:spPr>
          <a:xfrm>
            <a:off x="4903850" y="173100"/>
            <a:ext cx="2860800" cy="7143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1C4587"/>
                </a:solidFill>
                <a:latin typeface="Raleway"/>
                <a:ea typeface="Raleway"/>
                <a:cs typeface="Raleway"/>
                <a:sym typeface="Raleway"/>
              </a:rPr>
              <a:t>Set of c</a:t>
            </a:r>
            <a:r>
              <a:rPr b="1" baseline="30000" lang="en" sz="1800">
                <a:solidFill>
                  <a:srgbClr val="1C4587"/>
                </a:solidFill>
                <a:latin typeface="Raleway"/>
                <a:ea typeface="Raleway"/>
                <a:cs typeface="Raleway"/>
                <a:sym typeface="Raleway"/>
              </a:rPr>
              <a:t>l+1</a:t>
            </a:r>
            <a:r>
              <a:rPr b="1" lang="en" sz="1800">
                <a:solidFill>
                  <a:srgbClr val="1C4587"/>
                </a:solidFill>
                <a:latin typeface="Raleway"/>
                <a:ea typeface="Raleway"/>
                <a:cs typeface="Raleway"/>
                <a:sym typeface="Raleway"/>
              </a:rPr>
              <a:t> meta filters size (z’ x z’)</a:t>
            </a:r>
          </a:p>
        </p:txBody>
      </p:sp>
      <p:sp>
        <p:nvSpPr>
          <p:cNvPr id="217" name="Shape 217"/>
          <p:cNvSpPr txBox="1"/>
          <p:nvPr>
            <p:ph type="title"/>
          </p:nvPr>
        </p:nvSpPr>
        <p:spPr>
          <a:xfrm>
            <a:off x="4464150" y="1037249"/>
            <a:ext cx="3738600" cy="659400"/>
          </a:xfrm>
          <a:prstGeom prst="rect">
            <a:avLst/>
          </a:prstGeom>
          <a:solidFill>
            <a:srgbClr val="3D85C6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Image patches size (z x z) convolved with each meta filter</a:t>
            </a:r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4325150" y="1888550"/>
            <a:ext cx="4018200" cy="5799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Output size (z’-z+1) x (z’-z+1)</a:t>
            </a:r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4587075" y="2660350"/>
            <a:ext cx="3511500" cy="659400"/>
          </a:xfrm>
          <a:prstGeom prst="rect">
            <a:avLst/>
          </a:prstGeom>
          <a:solidFill>
            <a:srgbClr val="3D85C6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Spatial pooling with size (s x s)</a:t>
            </a:r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x="4006125" y="3511650"/>
            <a:ext cx="4673400" cy="6594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1C4587"/>
                </a:solidFill>
                <a:latin typeface="Raleway"/>
                <a:ea typeface="Raleway"/>
                <a:cs typeface="Raleway"/>
                <a:sym typeface="Raleway"/>
              </a:rPr>
              <a:t>Output flattened to column vector</a:t>
            </a:r>
          </a:p>
        </p:txBody>
      </p:sp>
      <p:sp>
        <p:nvSpPr>
          <p:cNvPr id="221" name="Shape 221"/>
          <p:cNvSpPr txBox="1"/>
          <p:nvPr>
            <p:ph type="title"/>
          </p:nvPr>
        </p:nvSpPr>
        <p:spPr>
          <a:xfrm>
            <a:off x="5178200" y="4362950"/>
            <a:ext cx="2312100" cy="579900"/>
          </a:xfrm>
          <a:prstGeom prst="rect">
            <a:avLst/>
          </a:prstGeom>
          <a:solidFill>
            <a:srgbClr val="3D85C6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Feature map with nc</a:t>
            </a:r>
            <a:r>
              <a:rPr b="1" baseline="30000" lang="en" sz="1800">
                <a:latin typeface="Raleway"/>
                <a:ea typeface="Raleway"/>
                <a:cs typeface="Raleway"/>
                <a:sym typeface="Raleway"/>
              </a:rPr>
              <a:t>l+1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 channels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847787" y="110300"/>
            <a:ext cx="77154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Double Convolution: 2 step convolution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7" name="Shape 227"/>
          <p:cNvSpPr txBox="1"/>
          <p:nvPr>
            <p:ph idx="4294967295" type="body"/>
          </p:nvPr>
        </p:nvSpPr>
        <p:spPr>
          <a:xfrm>
            <a:off x="487800" y="4180525"/>
            <a:ext cx="8168400" cy="88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 u="sng">
                <a:solidFill>
                  <a:srgbClr val="37474F"/>
                </a:solidFill>
                <a:latin typeface="Raleway"/>
                <a:ea typeface="Raleway"/>
                <a:cs typeface="Raleway"/>
                <a:sym typeface="Raleway"/>
              </a:rPr>
              <a:t>STEP1: 	</a:t>
            </a:r>
            <a:r>
              <a:rPr b="1" lang="en" sz="1400">
                <a:solidFill>
                  <a:srgbClr val="37474F"/>
                </a:solidFill>
                <a:latin typeface="Raleway"/>
                <a:ea typeface="Raleway"/>
                <a:cs typeface="Raleway"/>
                <a:sym typeface="Raleway"/>
              </a:rPr>
              <a:t>An image patch is convolved with a metafilter.</a:t>
            </a: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 u="sng">
                <a:solidFill>
                  <a:srgbClr val="37474F"/>
                </a:solidFill>
                <a:latin typeface="Raleway"/>
                <a:ea typeface="Raleway"/>
                <a:cs typeface="Raleway"/>
                <a:sym typeface="Raleway"/>
              </a:rPr>
              <a:t>STEP2:	</a:t>
            </a:r>
            <a:r>
              <a:rPr b="1" lang="en" sz="1400">
                <a:solidFill>
                  <a:srgbClr val="37474F"/>
                </a:solidFill>
                <a:latin typeface="Raleway"/>
                <a:ea typeface="Raleway"/>
                <a:cs typeface="Raleway"/>
                <a:sym typeface="Raleway"/>
              </a:rPr>
              <a:t>Meta filters slide across to get different patches, i.e. convolved with the image.</a:t>
            </a:r>
          </a:p>
          <a:p>
            <a:pPr lvl="0" rtl="0" algn="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400">
              <a:solidFill>
                <a:srgbClr val="37474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2-step_convolution.png"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250" y="728600"/>
            <a:ext cx="6677475" cy="32026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566475" y="2015350"/>
            <a:ext cx="36480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ALGORITHM</a:t>
            </a: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CNN_Algorithm.png"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250" y="164225"/>
            <a:ext cx="6819900" cy="4724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239" name="Shape 239"/>
          <p:cNvCxnSpPr/>
          <p:nvPr/>
        </p:nvCxnSpPr>
        <p:spPr>
          <a:xfrm>
            <a:off x="987025" y="1732000"/>
            <a:ext cx="1026300" cy="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ep1_2.gif"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100" y="428625"/>
            <a:ext cx="7620000" cy="42862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CNN_Algorithm.png"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250" y="164225"/>
            <a:ext cx="6819900" cy="4724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250" name="Shape 250"/>
          <p:cNvCxnSpPr/>
          <p:nvPr/>
        </p:nvCxnSpPr>
        <p:spPr>
          <a:xfrm>
            <a:off x="875750" y="2449100"/>
            <a:ext cx="1026300" cy="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ep3.gif"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425" y="530112"/>
            <a:ext cx="7259150" cy="40832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CNN_Algorithm.png"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250" y="164225"/>
            <a:ext cx="6819900" cy="4724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261" name="Shape 261"/>
          <p:cNvCxnSpPr/>
          <p:nvPr/>
        </p:nvCxnSpPr>
        <p:spPr>
          <a:xfrm>
            <a:off x="875750" y="2807675"/>
            <a:ext cx="1026300" cy="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ep4.gif"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12" y="431950"/>
            <a:ext cx="7608173" cy="427959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4294967295" type="title"/>
          </p:nvPr>
        </p:nvSpPr>
        <p:spPr>
          <a:xfrm>
            <a:off x="535775" y="712150"/>
            <a:ext cx="5197199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latin typeface="Raleway"/>
                <a:ea typeface="Raleway"/>
                <a:cs typeface="Raleway"/>
                <a:sym typeface="Raleway"/>
              </a:rPr>
              <a:t>AIM</a:t>
            </a:r>
          </a:p>
        </p:txBody>
      </p:sp>
      <p:sp>
        <p:nvSpPr>
          <p:cNvPr id="144" name="Shape 144"/>
          <p:cNvSpPr txBox="1"/>
          <p:nvPr>
            <p:ph idx="4294967295" type="title"/>
          </p:nvPr>
        </p:nvSpPr>
        <p:spPr>
          <a:xfrm>
            <a:off x="535775" y="1480150"/>
            <a:ext cx="5197200" cy="238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Parameter sharing is the major reason of success of building large models for deep  neural networks. This paper introduces the idea of 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Doubly Convolutional Neural Networks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, which significantly improves the performance of CNN with the same number of parameters.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CNN_Algorithm.png"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250" y="164225"/>
            <a:ext cx="6819900" cy="4724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272" name="Shape 272"/>
          <p:cNvCxnSpPr/>
          <p:nvPr/>
        </p:nvCxnSpPr>
        <p:spPr>
          <a:xfrm>
            <a:off x="607875" y="3885950"/>
            <a:ext cx="1026300" cy="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73" name="Shape 273"/>
          <p:cNvSpPr/>
          <p:nvPr/>
        </p:nvSpPr>
        <p:spPr>
          <a:xfrm>
            <a:off x="1734600" y="3368725"/>
            <a:ext cx="341700" cy="1071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Implementation &amp; Results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nistdigits.gif" id="283" name="Shape 283"/>
          <p:cNvPicPr preferRelativeResize="0"/>
          <p:nvPr/>
        </p:nvPicPr>
        <p:blipFill rotWithShape="1">
          <a:blip r:embed="rId3">
            <a:alphaModFix/>
          </a:blip>
          <a:srcRect b="0" l="20576" r="20582" t="0"/>
          <a:stretch/>
        </p:blipFill>
        <p:spPr>
          <a:xfrm>
            <a:off x="0" y="0"/>
            <a:ext cx="456719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>
            <p:ph idx="1" type="body"/>
          </p:nvPr>
        </p:nvSpPr>
        <p:spPr>
          <a:xfrm>
            <a:off x="4725600" y="940200"/>
            <a:ext cx="4033800" cy="318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MNIST DATASET</a:t>
            </a:r>
            <a:r>
              <a:rPr b="1" lang="en" sz="3000">
                <a:solidFill>
                  <a:srgbClr val="FFFFFF"/>
                </a:solidFill>
              </a:rPr>
              <a:t> </a:t>
            </a:r>
          </a:p>
          <a:p>
            <a:pPr lvl="0" rtl="0" algn="ctr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FFFFFF"/>
                </a:solidFill>
              </a:rPr>
              <a:t>Input: 1x28x28 (GrayScale Image)</a:t>
            </a:r>
          </a:p>
          <a:p>
            <a:pPr lvl="0" rtl="0" algn="ctr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FFFFFF"/>
                </a:solidFill>
              </a:rPr>
              <a:t>Class: 10 (0,1,2, … , 9)</a:t>
            </a:r>
          </a:p>
          <a:p>
            <a:pPr lvl="0" rtl="0" algn="ctr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FFFFFF"/>
                </a:solidFill>
              </a:rPr>
              <a:t>Train Samples: 60,000	</a:t>
            </a:r>
          </a:p>
          <a:p>
            <a:pPr lvl="0" rtl="0" algn="ctr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FFFFFF"/>
                </a:solidFill>
              </a:rPr>
              <a:t>Test Samples: 10,000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E9E9E">
            <a:alpha val="0"/>
          </a:srgbClr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chitecture.png"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9" y="118925"/>
            <a:ext cx="77888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_result.png"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75" y="672125"/>
            <a:ext cx="6976175" cy="41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 txBox="1"/>
          <p:nvPr>
            <p:ph idx="4294967295" type="subTitle"/>
          </p:nvPr>
        </p:nvSpPr>
        <p:spPr>
          <a:xfrm>
            <a:off x="2763375" y="-65725"/>
            <a:ext cx="4406700" cy="1068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Batch Size: 200 Epochs: 100 Dropout: Yes</a:t>
            </a:r>
          </a:p>
        </p:txBody>
      </p:sp>
      <p:sp>
        <p:nvSpPr>
          <p:cNvPr id="296" name="Shape 296"/>
          <p:cNvSpPr txBox="1"/>
          <p:nvPr>
            <p:ph idx="4294967295" type="subTitle"/>
          </p:nvPr>
        </p:nvSpPr>
        <p:spPr>
          <a:xfrm>
            <a:off x="7111250" y="1417125"/>
            <a:ext cx="2095200" cy="1784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Minimum Error Values: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DCNN Train: 0.032 at 97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DCNN Test: 0.01 at 13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CNN Train: 0.025 at 97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CNN Test: 0.009 at 70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2705450" y="159250"/>
            <a:ext cx="3863100" cy="133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latin typeface="Raleway"/>
                <a:ea typeface="Raleway"/>
                <a:cs typeface="Raleway"/>
                <a:sym typeface="Raleway"/>
              </a:rPr>
              <a:t>DCNN vs CNN</a:t>
            </a:r>
          </a:p>
        </p:txBody>
      </p:sp>
      <p:graphicFrame>
        <p:nvGraphicFramePr>
          <p:cNvPr id="302" name="Shape 302"/>
          <p:cNvGraphicFramePr/>
          <p:nvPr/>
        </p:nvGraphicFramePr>
        <p:xfrm>
          <a:off x="2656700" y="136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{51BE05CD-4BC6-4EAF-B237-B60C7A3906D6}</a:tableStyleId>
              </a:tblPr>
              <a:tblGrid>
                <a:gridCol w="660100"/>
                <a:gridCol w="660100"/>
                <a:gridCol w="660100"/>
                <a:gridCol w="660100"/>
                <a:gridCol w="660100"/>
                <a:gridCol w="660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Epochs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Pool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Batch Size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Dropout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Test Error DCNN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Test Error CNN</a:t>
                      </a:r>
                    </a:p>
                  </a:txBody>
                  <a:tcPr marT="19050" marB="19050" marR="28575" marL="2857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200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00FF00"/>
                          </a:solidFill>
                        </a:rPr>
                        <a:t>0.0137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0.019</a:t>
                      </a:r>
                    </a:p>
                  </a:txBody>
                  <a:tcPr marT="19050" marB="19050" marR="28575" marL="2857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0.018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00FF00"/>
                          </a:solidFill>
                        </a:rPr>
                        <a:t>0.017</a:t>
                      </a:r>
                    </a:p>
                  </a:txBody>
                  <a:tcPr marT="19050" marB="19050" marR="28575" marL="2857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200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00FF00"/>
                          </a:solidFill>
                        </a:rPr>
                        <a:t>0.0153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0.0171</a:t>
                      </a:r>
                    </a:p>
                  </a:txBody>
                  <a:tcPr marT="19050" marB="19050" marR="28575" marL="28575" anchor="ctr"/>
                </a:tc>
              </a:tr>
            </a:tbl>
          </a:graphicData>
        </a:graphic>
      </p:graphicFrame>
      <p:sp>
        <p:nvSpPr>
          <p:cNvPr id="303" name="Shape 303"/>
          <p:cNvSpPr/>
          <p:nvPr/>
        </p:nvSpPr>
        <p:spPr>
          <a:xfrm>
            <a:off x="266150" y="3451475"/>
            <a:ext cx="8741700" cy="1100400"/>
          </a:xfrm>
          <a:prstGeom prst="wedgeRectCallout">
            <a:avLst>
              <a:gd fmla="val -21053" name="adj1"/>
              <a:gd fmla="val 62767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type="title"/>
          </p:nvPr>
        </p:nvSpPr>
        <p:spPr>
          <a:xfrm>
            <a:off x="297290" y="3559788"/>
            <a:ext cx="8661300" cy="785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Conclusion: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Even though DCNN has 360 params compare to CNN which as 1650 params, Test Error is almost comparable.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 Forward Pass Run is Faster in DCNN.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Convergence for DCNN is much faster and after that overfitting happens quickly compare to CNN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283100" y="712150"/>
            <a:ext cx="8620500" cy="63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Raleway"/>
                <a:ea typeface="Raleway"/>
                <a:cs typeface="Raleway"/>
                <a:sym typeface="Raleway"/>
              </a:rPr>
              <a:t>Variants of DCNN </a:t>
            </a:r>
          </a:p>
        </p:txBody>
      </p:sp>
      <p:sp>
        <p:nvSpPr>
          <p:cNvPr id="310" name="Shape 310"/>
          <p:cNvSpPr/>
          <p:nvPr/>
        </p:nvSpPr>
        <p:spPr>
          <a:xfrm>
            <a:off x="418575" y="1671650"/>
            <a:ext cx="2629500" cy="2688300"/>
          </a:xfrm>
          <a:prstGeom prst="wedgeRectCallout">
            <a:avLst>
              <a:gd fmla="val -21053" name="adj1"/>
              <a:gd fmla="val 62767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3257225" y="1671650"/>
            <a:ext cx="2629500" cy="2688300"/>
          </a:xfrm>
          <a:prstGeom prst="wedgeRectCallout">
            <a:avLst>
              <a:gd fmla="val -20001" name="adj1"/>
              <a:gd fmla="val 63271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6095900" y="1671650"/>
            <a:ext cx="2629500" cy="26883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 txBox="1"/>
          <p:nvPr>
            <p:ph type="title"/>
          </p:nvPr>
        </p:nvSpPr>
        <p:spPr>
          <a:xfrm>
            <a:off x="6172075" y="1744650"/>
            <a:ext cx="2481600" cy="20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latin typeface="Raleway"/>
                <a:ea typeface="Raleway"/>
                <a:cs typeface="Raleway"/>
                <a:sym typeface="Raleway"/>
              </a:rPr>
              <a:t>Maxout DCNN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latin typeface="Raleway"/>
                <a:ea typeface="Raleway"/>
                <a:cs typeface="Raleway"/>
                <a:sym typeface="Raleway"/>
              </a:rPr>
              <a:t>s=z’-z+1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Output image channel size equal to the number of meta filters. 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Yields a parameter efficient implementation of maxout network. </a:t>
            </a:r>
          </a:p>
        </p:txBody>
      </p:sp>
      <p:sp>
        <p:nvSpPr>
          <p:cNvPr id="314" name="Shape 314"/>
          <p:cNvSpPr txBox="1"/>
          <p:nvPr>
            <p:ph type="title"/>
          </p:nvPr>
        </p:nvSpPr>
        <p:spPr>
          <a:xfrm>
            <a:off x="494775" y="1744650"/>
            <a:ext cx="2481600" cy="20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latin typeface="Raleway"/>
                <a:ea typeface="Raleway"/>
                <a:cs typeface="Raleway"/>
                <a:sym typeface="Raleway"/>
              </a:rPr>
              <a:t>Standard CNN 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latin typeface="Raleway"/>
                <a:ea typeface="Raleway"/>
                <a:cs typeface="Raleway"/>
                <a:sym typeface="Raleway"/>
              </a:rPr>
              <a:t>z’=z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DCNN is generalisation of CNN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5" name="Shape 315"/>
          <p:cNvSpPr txBox="1"/>
          <p:nvPr>
            <p:ph type="title"/>
          </p:nvPr>
        </p:nvSpPr>
        <p:spPr>
          <a:xfrm>
            <a:off x="3333425" y="1744650"/>
            <a:ext cx="2629500" cy="224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latin typeface="Raleway"/>
                <a:ea typeface="Raleway"/>
                <a:cs typeface="Raleway"/>
                <a:sym typeface="Raleway"/>
              </a:rPr>
              <a:t>Concat DCNN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latin typeface="Raleway"/>
                <a:ea typeface="Raleway"/>
                <a:cs typeface="Raleway"/>
                <a:sym typeface="Raleway"/>
              </a:rPr>
              <a:t>s=1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Maximally parameter efficient</a:t>
            </a:r>
          </a:p>
          <a:p>
            <a:pPr lvl="0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With the same amount of parameters produces  (z’-z+1)</a:t>
            </a:r>
            <a:r>
              <a:rPr baseline="30000" lang="en" sz="1200"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z</a:t>
            </a:r>
            <a:r>
              <a:rPr baseline="30000" lang="en" sz="1200">
                <a:latin typeface="Raleway"/>
                <a:ea typeface="Raleway"/>
                <a:cs typeface="Raleway"/>
                <a:sym typeface="Raleway"/>
              </a:rPr>
              <a:t>2</a:t>
            </a:r>
          </a:p>
          <a:p>
            <a:pPr indent="457200" lvl="0" marL="1371600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z’</a:t>
            </a:r>
            <a:r>
              <a:rPr baseline="30000" lang="en" sz="1200">
                <a:latin typeface="Raleway"/>
                <a:ea typeface="Raleway"/>
                <a:cs typeface="Raleway"/>
                <a:sym typeface="Raleway"/>
              </a:rPr>
              <a:t>2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indent="0" lvl="0" marL="0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times more channels for a single layer.</a:t>
            </a:r>
          </a:p>
          <a:p>
            <a:pPr indent="457200" lvl="0" marL="137160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      </a:t>
            </a:r>
          </a:p>
        </p:txBody>
      </p:sp>
      <p:cxnSp>
        <p:nvCxnSpPr>
          <p:cNvPr id="316" name="Shape 316"/>
          <p:cNvCxnSpPr/>
          <p:nvPr/>
        </p:nvCxnSpPr>
        <p:spPr>
          <a:xfrm>
            <a:off x="4987975" y="3507825"/>
            <a:ext cx="623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What’s Next?</a:t>
            </a:r>
          </a:p>
        </p:txBody>
      </p:sp>
      <p:sp>
        <p:nvSpPr>
          <p:cNvPr id="322" name="Shape 322"/>
          <p:cNvSpPr txBox="1"/>
          <p:nvPr>
            <p:ph idx="4294967295" type="subTitle"/>
          </p:nvPr>
        </p:nvSpPr>
        <p:spPr>
          <a:xfrm>
            <a:off x="311700" y="1768075"/>
            <a:ext cx="8394000" cy="196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aleway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Instead of translational correlation modeling for Rotational Correlation. 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Mechanism to decide number of meta filters and its size</a:t>
            </a:r>
            <a:r>
              <a:rPr lang="en" sz="2400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References</a:t>
            </a:r>
          </a:p>
        </p:txBody>
      </p:sp>
      <p:sp>
        <p:nvSpPr>
          <p:cNvPr id="328" name="Shape 328"/>
          <p:cNvSpPr txBox="1"/>
          <p:nvPr>
            <p:ph idx="4294967295" type="subTitle"/>
          </p:nvPr>
        </p:nvSpPr>
        <p:spPr>
          <a:xfrm>
            <a:off x="311700" y="1232300"/>
            <a:ext cx="8394000" cy="304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aleway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Our Github Repo: https://github.com/tanmayc25/SMAI-Project---DCNN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aleway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Doubly Convolutional Neural Networks (NIPS 2016) by Shuangfei Zhai, Yu Cheng, Weining Lu and Zhongfei (Mark) Zhang</a:t>
            </a:r>
          </a:p>
          <a:p>
            <a:pPr indent="457200"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https://papers.nips.cc/paper/6340-doubly-convolutional-neural-networks.pdf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aleway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Getting Started with Lasagne: http://luizgh.github.io/libraries/2015/12/08/getting-started-with-lasagne/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aleway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Lasagne Docs: https://lasagne.readthedocs.io/en/latest/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aleway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Theano Docs: http://deeplearning.net/software/theano/library/index.html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ural_net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00" y="944325"/>
            <a:ext cx="7639050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2833500" y="234925"/>
            <a:ext cx="34770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Neural Network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1734449" y="328825"/>
            <a:ext cx="5675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Convolutional Neural network</a:t>
            </a:r>
          </a:p>
        </p:txBody>
      </p:sp>
      <p:sp>
        <p:nvSpPr>
          <p:cNvPr id="156" name="Shape 156"/>
          <p:cNvSpPr txBox="1"/>
          <p:nvPr>
            <p:ph idx="4294967295" type="body"/>
          </p:nvPr>
        </p:nvSpPr>
        <p:spPr>
          <a:xfrm>
            <a:off x="606900" y="1154925"/>
            <a:ext cx="7930200" cy="68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CNNs are extremely parameter efficient due to exploring the translation invariant property of images, which is the key to training very deep models without severe overfitting.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cnn.pn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00" y="2040050"/>
            <a:ext cx="8285575" cy="268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2206050" y="248600"/>
            <a:ext cx="6302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K-Translation Correlation</a:t>
            </a:r>
          </a:p>
        </p:txBody>
      </p:sp>
      <p:sp>
        <p:nvSpPr>
          <p:cNvPr id="163" name="Shape 163"/>
          <p:cNvSpPr txBox="1"/>
          <p:nvPr>
            <p:ph idx="4294967295" type="body"/>
          </p:nvPr>
        </p:nvSpPr>
        <p:spPr>
          <a:xfrm>
            <a:off x="1036500" y="1011200"/>
            <a:ext cx="7579800" cy="33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In well trained CNNs, many of the learned filters are slightly translated versions of each other. 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K-translation correlation between two convolutional filters within same layer W</a:t>
            </a:r>
            <a:r>
              <a:rPr b="1" baseline="-25000"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b="1"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, W</a:t>
            </a:r>
            <a:r>
              <a:rPr b="1" baseline="-25000"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j  </a:t>
            </a:r>
            <a:r>
              <a:rPr b="1"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is defined as: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 algn="r"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Here, T(.,x,y) denotes the translation of the first operand by (x,y) along its spatial dimensions.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K-translation correlation between a pair of filters indicates the maximum correlation achieved by translating filters up to k steps along any spatial dimension.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For deeper models, averaged maximum k-translation correlation of a layer </a:t>
            </a: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</a:t>
            </a:r>
            <a:r>
              <a:rPr b="1"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is: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lvl="0" rtl="0" algn="r"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 is the number of filters</a:t>
            </a:r>
          </a:p>
        </p:txBody>
      </p:sp>
      <p:pic>
        <p:nvPicPr>
          <p:cNvPr descr="Screenshot from 2017-03-14 11:11:45.png" id="164" name="Shape 164"/>
          <p:cNvPicPr preferRelativeResize="0"/>
          <p:nvPr/>
        </p:nvPicPr>
        <p:blipFill rotWithShape="1">
          <a:blip r:embed="rId3">
            <a:alphaModFix/>
          </a:blip>
          <a:srcRect b="9509" l="2133" r="0" t="20973"/>
          <a:stretch/>
        </p:blipFill>
        <p:spPr>
          <a:xfrm>
            <a:off x="1792112" y="2240887"/>
            <a:ext cx="5559776" cy="530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7-03-14 11:12:41.png"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6062" y="4147351"/>
            <a:ext cx="4731899" cy="41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1694774" y="236225"/>
            <a:ext cx="57543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Correlation Results</a:t>
            </a:r>
          </a:p>
        </p:txBody>
      </p:sp>
      <p:sp>
        <p:nvSpPr>
          <p:cNvPr id="171" name="Shape 171"/>
          <p:cNvSpPr txBox="1"/>
          <p:nvPr>
            <p:ph idx="4294967295" type="body"/>
          </p:nvPr>
        </p:nvSpPr>
        <p:spPr>
          <a:xfrm>
            <a:off x="782100" y="907800"/>
            <a:ext cx="7579800" cy="33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The averaged maximum 1-translational correlation of each layer for AlexNet and VGG Net are as follows. As a comparison, a filter bank with same shape filled with random gaussian samples  has been generated.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 algn="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alex.png" id="172" name="Shape 172"/>
          <p:cNvPicPr preferRelativeResize="0"/>
          <p:nvPr/>
        </p:nvPicPr>
        <p:blipFill rotWithShape="1">
          <a:blip r:embed="rId3">
            <a:alphaModFix/>
          </a:blip>
          <a:srcRect b="0" l="3947" r="0" t="12334"/>
          <a:stretch/>
        </p:blipFill>
        <p:spPr>
          <a:xfrm>
            <a:off x="1694862" y="1790624"/>
            <a:ext cx="5754274" cy="32473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73" name="Shape 173"/>
          <p:cNvSpPr txBox="1"/>
          <p:nvPr/>
        </p:nvSpPr>
        <p:spPr>
          <a:xfrm>
            <a:off x="2131850" y="4598175"/>
            <a:ext cx="67791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ALEXNET LAYERS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4294967295" type="body"/>
          </p:nvPr>
        </p:nvSpPr>
        <p:spPr>
          <a:xfrm>
            <a:off x="1036500" y="1011200"/>
            <a:ext cx="7579800" cy="33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 algn="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vgg.pn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475" y="750162"/>
            <a:ext cx="6779050" cy="384997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80" name="Shape 180"/>
          <p:cNvSpPr txBox="1"/>
          <p:nvPr/>
        </p:nvSpPr>
        <p:spPr>
          <a:xfrm>
            <a:off x="1436850" y="4160325"/>
            <a:ext cx="67791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VGG-19 first nine layers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0" y="2290900"/>
            <a:ext cx="9144000" cy="8715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Idea of DCNN</a:t>
            </a:r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4775700" y="499100"/>
            <a:ext cx="3115500" cy="8211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1C4587"/>
                </a:solidFill>
                <a:latin typeface="Raleway"/>
                <a:ea typeface="Raleway"/>
                <a:cs typeface="Raleway"/>
                <a:sym typeface="Raleway"/>
              </a:rPr>
              <a:t>Group filters which are translated versions of each other.</a:t>
            </a:r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4649350" y="1702525"/>
            <a:ext cx="3738600" cy="821100"/>
          </a:xfrm>
          <a:prstGeom prst="rect">
            <a:avLst/>
          </a:prstGeom>
          <a:solidFill>
            <a:srgbClr val="3D85C6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DCNN allocates a set of meta filters</a:t>
            </a:r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3709250" y="2962350"/>
            <a:ext cx="5434800" cy="8211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Convolve meta filters with identity kernel</a:t>
            </a:r>
          </a:p>
        </p:txBody>
      </p:sp>
      <p:sp>
        <p:nvSpPr>
          <p:cNvPr id="189" name="Shape 189"/>
          <p:cNvSpPr txBox="1"/>
          <p:nvPr>
            <p:ph type="title"/>
          </p:nvPr>
        </p:nvSpPr>
        <p:spPr>
          <a:xfrm>
            <a:off x="4974000" y="4020325"/>
            <a:ext cx="2718900" cy="734400"/>
          </a:xfrm>
          <a:prstGeom prst="rect">
            <a:avLst/>
          </a:prstGeom>
          <a:solidFill>
            <a:srgbClr val="3D85C6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Effective filters extracted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3325787" y="223875"/>
            <a:ext cx="24924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Convolution</a:t>
            </a:r>
          </a:p>
        </p:txBody>
      </p:sp>
      <p:sp>
        <p:nvSpPr>
          <p:cNvPr id="195" name="Shape 195"/>
          <p:cNvSpPr txBox="1"/>
          <p:nvPr>
            <p:ph idx="4294967295" type="body"/>
          </p:nvPr>
        </p:nvSpPr>
        <p:spPr>
          <a:xfrm>
            <a:off x="600450" y="1181175"/>
            <a:ext cx="7579800" cy="33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Input image: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Set of c</a:t>
            </a:r>
            <a:r>
              <a:rPr b="1" baseline="-25000"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l+1 </a:t>
            </a:r>
            <a:r>
              <a:rPr b="1"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filters : 					</a:t>
            </a:r>
            <a:r>
              <a:rPr b="1" i="1"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each filter of shape: c</a:t>
            </a:r>
            <a:r>
              <a:rPr b="1" baseline="30000" i="1"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 </a:t>
            </a:r>
            <a:r>
              <a:rPr b="1" i="1"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x z x z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Output image:	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Screenshot from 2017-04-28 17:34:52.png"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875" y="1181175"/>
            <a:ext cx="5461225" cy="109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7-04-28 17:41:12.png"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4900" y="2580400"/>
            <a:ext cx="1460599" cy="28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7-04-28 17:45:34.png" id="198" name="Shape 1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4349" y="3034225"/>
            <a:ext cx="2032850" cy="280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7-04-28 17:57:12.png" id="199" name="Shape 1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58575" y="3442725"/>
            <a:ext cx="2384404" cy="280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utput_oGBUnU.gif" id="200" name="Shape 200"/>
          <p:cNvPicPr preferRelativeResize="0"/>
          <p:nvPr/>
        </p:nvPicPr>
        <p:blipFill rotWithShape="1">
          <a:blip r:embed="rId7">
            <a:alphaModFix/>
          </a:blip>
          <a:srcRect b="23039" l="31217" r="30960" t="23493"/>
          <a:stretch/>
        </p:blipFill>
        <p:spPr>
          <a:xfrm>
            <a:off x="6850000" y="1587512"/>
            <a:ext cx="1963325" cy="196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