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a:solidFill>
                  <a:schemeClr val="dk1"/>
                </a:solidFill>
                <a:sym typeface="+mn-ea"/>
              </a:rPr>
              <a:t>MALIGNANT COMMENTS</a:t>
            </a:r>
            <a:br>
              <a:rPr lang="en-US" b="1" u="sng">
                <a:solidFill>
                  <a:schemeClr val="dk1"/>
                </a:solidFill>
                <a:sym typeface="+mn-ea"/>
              </a:rPr>
            </a:br>
            <a:r>
              <a:rPr lang="en-US" b="1" u="sng">
                <a:solidFill>
                  <a:schemeClr val="dk1"/>
                </a:solidFill>
                <a:sym typeface="+mn-ea"/>
              </a:rPr>
              <a:t> CLASSIFICATION</a:t>
            </a:r>
            <a:endParaRPr lang="en-US" dirty="0"/>
          </a:p>
        </p:txBody>
      </p:sp>
      <p:sp>
        <p:nvSpPr>
          <p:cNvPr id="3" name="Subtitle 2"/>
          <p:cNvSpPr>
            <a:spLocks noGrp="1"/>
          </p:cNvSpPr>
          <p:nvPr>
            <p:ph type="subTitle" idx="1"/>
          </p:nvPr>
        </p:nvSpPr>
        <p:spPr/>
        <p:txBody>
          <a:bodyPr/>
          <a:lstStyle/>
          <a:p>
            <a:r>
              <a:rPr lang="en-US"/>
              <a:t>Submitted by :- Parv Sharda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USE CASE:</a:t>
            </a:r>
            <a:endParaRPr lang="en-US"/>
          </a:p>
        </p:txBody>
      </p:sp>
      <p:sp>
        <p:nvSpPr>
          <p:cNvPr id="3" name="Content Placeholder 2"/>
          <p:cNvSpPr>
            <a:spLocks noGrp="1"/>
          </p:cNvSpPr>
          <p:nvPr>
            <p:ph idx="1"/>
          </p:nvPr>
        </p:nvSpPr>
        <p:spPr/>
        <p:txBody>
          <a:bodyPr>
            <a:normAutofit fontScale="90000" lnSpcReduction="10000"/>
          </a:bodyPr>
          <a:p>
            <a:pPr marL="265430" lvl="1" indent="-137160" algn="l" rtl="0">
              <a:lnSpc>
                <a:spcPct val="90000"/>
              </a:lnSpc>
              <a:spcBef>
                <a:spcPts val="0"/>
              </a:spcBef>
              <a:spcAft>
                <a:spcPts val="0"/>
              </a:spcAft>
              <a:buSzPts val="2000"/>
              <a:buChar char="○"/>
            </a:pPr>
            <a:r>
              <a:rPr lang="en-US" sz="2800">
                <a:sym typeface="+mn-ea"/>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sz="2800"/>
          </a:p>
          <a:p>
            <a:pPr marL="265430" lvl="1" indent="-137160" algn="l" rtl="0">
              <a:lnSpc>
                <a:spcPct val="90000"/>
              </a:lnSpc>
              <a:spcBef>
                <a:spcPts val="600"/>
              </a:spcBef>
              <a:spcAft>
                <a:spcPts val="0"/>
              </a:spcAft>
              <a:buSzPts val="2000"/>
              <a:buChar char="○"/>
            </a:pPr>
            <a:r>
              <a:rPr lang="en-US" sz="2800">
                <a:sym typeface="+mn-ea"/>
              </a:rPr>
              <a:t>Online hate, described as abusive language, aggression, cyberbullying, hatefulness and many others has been identified as a major threat on online social media platforms. Social media platforms are the most prominent grounds for such toxic behaviour.   </a:t>
            </a:r>
            <a:endParaRPr sz="2800"/>
          </a:p>
          <a:p>
            <a:pPr marL="265430" lvl="1" indent="-137160" algn="l" rtl="0">
              <a:lnSpc>
                <a:spcPct val="90000"/>
              </a:lnSpc>
              <a:spcBef>
                <a:spcPts val="600"/>
              </a:spcBef>
              <a:spcAft>
                <a:spcPts val="0"/>
              </a:spcAft>
              <a:buSzPts val="2000"/>
              <a:buChar char="○"/>
            </a:pPr>
            <a:r>
              <a:rPr lang="en-US" sz="2800">
                <a:sym typeface="+mn-ea"/>
              </a:rPr>
              <a:t>Our goal is to build a prototype of online hate and abuse comment classifier which can used to classify hate and offensive comments so that it can be controlled and restricted from spreading hatred and cyberbullying. </a:t>
            </a:r>
            <a:endParaRPr sz="2800"/>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DATA DESCRIPTION :</a:t>
            </a:r>
            <a:br>
              <a:rPr lang="en-US"/>
            </a:br>
            <a:endParaRPr lang="en-US"/>
          </a:p>
        </p:txBody>
      </p:sp>
      <p:sp>
        <p:nvSpPr>
          <p:cNvPr id="3" name="Content Placeholder 2"/>
          <p:cNvSpPr>
            <a:spLocks noGrp="1"/>
          </p:cNvSpPr>
          <p:nvPr>
            <p:ph idx="1"/>
          </p:nvPr>
        </p:nvSpPr>
        <p:spPr/>
        <p:txBody>
          <a:bodyPr/>
          <a:p>
            <a:pPr marL="91440" lvl="0" indent="-127000" algn="l" rtl="0">
              <a:lnSpc>
                <a:spcPct val="90000"/>
              </a:lnSpc>
              <a:spcBef>
                <a:spcPts val="0"/>
              </a:spcBef>
              <a:spcAft>
                <a:spcPts val="0"/>
              </a:spcAft>
              <a:buSzPts val="2000"/>
              <a:buFont typeface="Arial" panose="020B0604020202020204"/>
              <a:buChar char="•"/>
            </a:pPr>
            <a:r>
              <a:rPr lang="en-US">
                <a:sym typeface="+mn-ea"/>
              </a:rPr>
              <a:t>Project contain train and test dataset.</a:t>
            </a:r>
          </a:p>
          <a:p>
            <a:pPr marL="91440" lvl="0" indent="-127000" algn="l" rtl="0">
              <a:lnSpc>
                <a:spcPct val="90000"/>
              </a:lnSpc>
              <a:spcBef>
                <a:spcPts val="1400"/>
              </a:spcBef>
              <a:spcAft>
                <a:spcPts val="0"/>
              </a:spcAft>
              <a:buSzPts val="2000"/>
              <a:buFont typeface="Arial" panose="020B0604020202020204"/>
              <a:buChar char="•"/>
            </a:pPr>
            <a:r>
              <a:rPr lang="en-US">
                <a:sym typeface="+mn-ea"/>
              </a:rPr>
              <a:t>In train data set there are 159,571 rows and 8 columns.</a:t>
            </a:r>
          </a:p>
          <a:p>
            <a:pPr marL="91440" lvl="0" indent="-127000" algn="l" rtl="0">
              <a:lnSpc>
                <a:spcPct val="90000"/>
              </a:lnSpc>
              <a:spcBef>
                <a:spcPts val="1400"/>
              </a:spcBef>
              <a:spcAft>
                <a:spcPts val="0"/>
              </a:spcAft>
              <a:buSzPts val="2000"/>
              <a:buFont typeface="Arial" panose="020B0604020202020204"/>
              <a:buChar char="•"/>
            </a:pPr>
            <a:r>
              <a:rPr lang="en-US">
                <a:sym typeface="+mn-ea"/>
              </a:rPr>
              <a:t>In test data set it is like 153,164 rows and 2 columns.</a:t>
            </a:r>
          </a:p>
          <a:p>
            <a:pPr marL="91440" lvl="0" indent="-127000" algn="l" rtl="0">
              <a:lnSpc>
                <a:spcPct val="90000"/>
              </a:lnSpc>
              <a:spcBef>
                <a:spcPts val="1400"/>
              </a:spcBef>
              <a:spcAft>
                <a:spcPts val="0"/>
              </a:spcAft>
              <a:buSzPts val="2000"/>
              <a:buFont typeface="Arial" panose="020B0604020202020204"/>
              <a:buChar char="•"/>
            </a:pPr>
            <a:r>
              <a:rPr lang="en-US">
                <a:sym typeface="+mn-ea"/>
              </a:rPr>
              <a:t>There are no null values in the dataset</a:t>
            </a:r>
          </a:p>
          <a:p>
            <a:pPr marL="91440" lvl="0" indent="-127000" algn="l" rtl="0">
              <a:lnSpc>
                <a:spcPct val="90000"/>
              </a:lnSpc>
              <a:spcBef>
                <a:spcPts val="1400"/>
              </a:spcBef>
              <a:spcAft>
                <a:spcPts val="0"/>
              </a:spcAft>
              <a:buSzPts val="2000"/>
              <a:buFont typeface="Arial" panose="020B0604020202020204"/>
              <a:buChar char="•"/>
            </a:pPr>
            <a:r>
              <a:rPr lang="en-US">
                <a:sym typeface="+mn-ea"/>
              </a:rPr>
              <a:t>Most of the data are numeric in nature which are binary.</a:t>
            </a:r>
          </a:p>
          <a:p>
            <a:pPr marL="91440" lvl="0" indent="-127000" algn="l" rtl="0">
              <a:lnSpc>
                <a:spcPct val="90000"/>
              </a:lnSpc>
              <a:spcBef>
                <a:spcPts val="1400"/>
              </a:spcBef>
              <a:spcAft>
                <a:spcPts val="0"/>
              </a:spcAft>
              <a:buSzPts val="2000"/>
              <a:buFont typeface="Arial" panose="020B0604020202020204"/>
              <a:buChar char="•"/>
            </a:pPr>
            <a:r>
              <a:rPr lang="en-US">
                <a:sym typeface="+mn-ea"/>
              </a:rPr>
              <a:t>Comments is object in nature and consist of text.</a:t>
            </a:r>
          </a:p>
          <a:p>
            <a:pPr marL="91440" lvl="0" indent="-127000" algn="l" rtl="0">
              <a:lnSpc>
                <a:spcPct val="90000"/>
              </a:lnSpc>
              <a:spcBef>
                <a:spcPts val="1400"/>
              </a:spcBef>
              <a:spcAft>
                <a:spcPts val="0"/>
              </a:spcAft>
              <a:buSzPts val="2000"/>
              <a:buFont typeface="Arial" panose="020B0604020202020204"/>
              <a:buChar char="•"/>
            </a:pPr>
            <a:r>
              <a:rPr lang="en-US">
                <a:sym typeface="+mn-ea"/>
              </a:rPr>
              <a:t>Overall memory usage for train and test is around 15MB.</a:t>
            </a: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DATA PRE-PROCESSING :</a:t>
            </a:r>
            <a:br>
              <a:rPr lang="en-US"/>
            </a:br>
            <a:endParaRPr lang="en-US"/>
          </a:p>
        </p:txBody>
      </p:sp>
      <p:sp>
        <p:nvSpPr>
          <p:cNvPr id="3" name="Content Placeholder 2"/>
          <p:cNvSpPr>
            <a:spLocks noGrp="1"/>
          </p:cNvSpPr>
          <p:nvPr>
            <p:ph sz="half" idx="1"/>
          </p:nvPr>
        </p:nvSpPr>
        <p:spPr>
          <a:xfrm>
            <a:off x="838200" y="1825625"/>
            <a:ext cx="2887345" cy="4351655"/>
          </a:xfrm>
        </p:spPr>
        <p:txBody>
          <a:bodyPr/>
          <a:p>
            <a:pPr marL="0" marR="0" lvl="0" indent="0" algn="l" rtl="0">
              <a:spcBef>
                <a:spcPts val="0"/>
              </a:spcBef>
              <a:spcAft>
                <a:spcPts val="0"/>
              </a:spcAft>
              <a:buNone/>
            </a:pPr>
            <a:r>
              <a:rPr lang="en-US">
                <a:solidFill>
                  <a:schemeClr val="dk1"/>
                </a:solidFill>
                <a:latin typeface="Twentieth Century"/>
                <a:ea typeface="Twentieth Century"/>
                <a:cs typeface="Twentieth Century"/>
                <a:sym typeface="Twentieth Century"/>
              </a:rPr>
              <a:t>#</a:t>
            </a:r>
            <a:r>
              <a:rPr lang="en-US" sz="2000">
                <a:solidFill>
                  <a:schemeClr val="dk1"/>
                </a:solidFill>
                <a:latin typeface="Twentieth Century"/>
                <a:ea typeface="Twentieth Century"/>
                <a:cs typeface="Twentieth Century"/>
                <a:sym typeface="Twentieth Century"/>
              </a:rPr>
              <a:t> AS THERE ARE NO NULL VALUES IN THE DATASET, BUT AS THE COMMENT COLUMN IN TEXT FORMAT SO THERE REQUIRE LOT OF TEXT PRE-PROCESSING.</a:t>
            </a:r>
            <a:endParaRPr lang="en-US" sz="2000"/>
          </a:p>
        </p:txBody>
      </p:sp>
      <p:pic>
        <p:nvPicPr>
          <p:cNvPr id="308" name="Google Shape;308;p18"/>
          <p:cNvPicPr preferRelativeResize="0">
            <a:picLocks noChangeAspect="1"/>
          </p:cNvPicPr>
          <p:nvPr>
            <p:ph sz="half" idx="2"/>
          </p:nvPr>
        </p:nvPicPr>
        <p:blipFill rotWithShape="1">
          <a:blip r:embed="rId1"/>
          <a:srcRect/>
          <a:stretch>
            <a:fillRect/>
          </a:stretch>
        </p:blipFill>
        <p:spPr>
          <a:xfrm>
            <a:off x="4156710" y="1098550"/>
            <a:ext cx="7058025" cy="50787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EDA</a:t>
            </a:r>
            <a:endParaRPr lang="en-US"/>
          </a:p>
        </p:txBody>
      </p:sp>
      <p:pic>
        <p:nvPicPr>
          <p:cNvPr id="315" name="Google Shape;315;p19"/>
          <p:cNvPicPr preferRelativeResize="0">
            <a:picLocks noChangeAspect="1"/>
          </p:cNvPicPr>
          <p:nvPr>
            <p:ph sz="half" idx="1"/>
          </p:nvPr>
        </p:nvPicPr>
        <p:blipFill rotWithShape="1">
          <a:blip r:embed="rId1"/>
          <a:srcRect/>
          <a:stretch>
            <a:fillRect/>
          </a:stretch>
        </p:blipFill>
        <p:spPr>
          <a:xfrm>
            <a:off x="838200" y="2259330"/>
            <a:ext cx="5181600" cy="3482975"/>
          </a:xfrm>
          <a:prstGeom prst="rect">
            <a:avLst/>
          </a:prstGeom>
          <a:noFill/>
          <a:ln>
            <a:noFill/>
          </a:ln>
        </p:spPr>
      </p:pic>
      <p:pic>
        <p:nvPicPr>
          <p:cNvPr id="316" name="Google Shape;316;p19"/>
          <p:cNvPicPr preferRelativeResize="0">
            <a:picLocks noChangeAspect="1"/>
          </p:cNvPicPr>
          <p:nvPr>
            <p:ph sz="half" idx="2"/>
          </p:nvPr>
        </p:nvPicPr>
        <p:blipFill rotWithShape="1">
          <a:blip r:embed="rId2"/>
          <a:srcRect/>
          <a:stretch>
            <a:fillRect/>
          </a:stretch>
        </p:blipFill>
        <p:spPr>
          <a:xfrm>
            <a:off x="6172200" y="2466975"/>
            <a:ext cx="5181600" cy="30683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MODEL BUILDING :</a:t>
            </a:r>
            <a:endParaRPr lang="en-US"/>
          </a:p>
        </p:txBody>
      </p:sp>
      <p:sp>
        <p:nvSpPr>
          <p:cNvPr id="3" name="Content Placeholder 2"/>
          <p:cNvSpPr>
            <a:spLocks noGrp="1"/>
          </p:cNvSpPr>
          <p:nvPr>
            <p:ph sz="half" idx="1"/>
          </p:nvPr>
        </p:nvSpPr>
        <p:spPr>
          <a:xfrm>
            <a:off x="838200" y="1825625"/>
            <a:ext cx="10749915" cy="4351655"/>
          </a:xfrm>
        </p:spPr>
        <p:txBody>
          <a:bodyPr>
            <a:normAutofit fontScale="70000"/>
          </a:bodyPr>
          <a:p>
            <a:pPr marL="91440" lvl="0" indent="-127000" algn="l" rtl="0">
              <a:lnSpc>
                <a:spcPct val="90000"/>
              </a:lnSpc>
              <a:spcBef>
                <a:spcPts val="0"/>
              </a:spcBef>
              <a:spcAft>
                <a:spcPts val="0"/>
              </a:spcAft>
              <a:buSzPts val="2000"/>
              <a:buChar char="●"/>
            </a:pPr>
            <a:r>
              <a:rPr lang="en-US" sz="2800">
                <a:sym typeface="+mn-ea"/>
              </a:rPr>
              <a:t>The </a:t>
            </a:r>
            <a:r>
              <a:rPr lang="en-US" sz="2800" b="1">
                <a:sym typeface="+mn-ea"/>
              </a:rPr>
              <a:t>model building</a:t>
            </a:r>
            <a:r>
              <a:rPr lang="en-US" sz="2800">
                <a:sym typeface="+mn-ea"/>
              </a:rPr>
              <a:t> process involves setting up ways of collecting </a:t>
            </a:r>
            <a:r>
              <a:rPr lang="en-US" sz="2800" b="1">
                <a:sym typeface="+mn-ea"/>
              </a:rPr>
              <a:t>data</a:t>
            </a:r>
            <a:r>
              <a:rPr lang="en-US" sz="2800">
                <a:sym typeface="+mn-ea"/>
              </a:rPr>
              <a:t>, understanding and paying attention to what is important in the </a:t>
            </a:r>
            <a:r>
              <a:rPr lang="en-US" sz="2800" b="1">
                <a:sym typeface="+mn-ea"/>
              </a:rPr>
              <a:t>data</a:t>
            </a:r>
            <a:r>
              <a:rPr lang="en-US" sz="2800">
                <a:sym typeface="+mn-ea"/>
              </a:rPr>
              <a:t> to answer the questions you are asking, finding a statistical, mathematical or a simulation </a:t>
            </a:r>
            <a:r>
              <a:rPr lang="en-US" sz="2800" b="1">
                <a:sym typeface="+mn-ea"/>
              </a:rPr>
              <a:t>model</a:t>
            </a:r>
            <a:r>
              <a:rPr lang="en-US" sz="2800">
                <a:sym typeface="+mn-ea"/>
              </a:rPr>
              <a:t> to gain understanding and make predictions.</a:t>
            </a:r>
            <a:endParaRPr lang="en-US" sz="2800"/>
          </a:p>
          <a:p>
            <a:pPr marL="0" lvl="0" indent="0" algn="l" rtl="0">
              <a:lnSpc>
                <a:spcPct val="90000"/>
              </a:lnSpc>
              <a:spcBef>
                <a:spcPts val="1400"/>
              </a:spcBef>
              <a:spcAft>
                <a:spcPts val="0"/>
              </a:spcAft>
              <a:buSzPts val="2000"/>
              <a:buNone/>
            </a:pPr>
            <a:r>
              <a:rPr lang="en-US" sz="2800" b="1">
                <a:sym typeface="+mn-ea"/>
              </a:rPr>
              <a:t>Evaluation Matrices:</a:t>
            </a:r>
            <a:endParaRPr lang="en-US" sz="2800" b="1"/>
          </a:p>
          <a:p>
            <a:pPr marL="265430" lvl="1" indent="-137160" algn="l" rtl="0">
              <a:lnSpc>
                <a:spcPct val="90000"/>
              </a:lnSpc>
              <a:spcBef>
                <a:spcPts val="400"/>
              </a:spcBef>
              <a:spcAft>
                <a:spcPts val="0"/>
              </a:spcAft>
              <a:buSzPts val="2000"/>
              <a:buChar char="○"/>
            </a:pPr>
            <a:r>
              <a:rPr lang="en-US" sz="2800" b="1">
                <a:sym typeface="+mn-ea"/>
              </a:rPr>
              <a:t>Accuracy </a:t>
            </a:r>
            <a:r>
              <a:rPr lang="en-US" sz="2800">
                <a:sym typeface="+mn-ea"/>
              </a:rPr>
              <a:t>- it determines how often a model predicts default and non default correctly.</a:t>
            </a:r>
            <a:endParaRPr lang="en-US" sz="2800"/>
          </a:p>
          <a:p>
            <a:pPr marL="265430" lvl="1" indent="-137160" algn="l" rtl="0">
              <a:lnSpc>
                <a:spcPct val="90000"/>
              </a:lnSpc>
              <a:spcBef>
                <a:spcPts val="600"/>
              </a:spcBef>
              <a:spcAft>
                <a:spcPts val="0"/>
              </a:spcAft>
              <a:buSzPts val="2000"/>
              <a:buChar char="○"/>
            </a:pPr>
            <a:r>
              <a:rPr lang="en-US" sz="2800" b="1">
                <a:sym typeface="+mn-ea"/>
              </a:rPr>
              <a:t>Precision</a:t>
            </a:r>
            <a:r>
              <a:rPr lang="en-US" sz="2800">
                <a:sym typeface="+mn-ea"/>
              </a:rPr>
              <a:t>-it calculates whenever our models predicts it is default how often it is correct.</a:t>
            </a:r>
            <a:endParaRPr lang="en-US" sz="2800"/>
          </a:p>
          <a:p>
            <a:pPr marL="265430" lvl="1" indent="-137160" algn="l" rtl="0">
              <a:lnSpc>
                <a:spcPct val="90000"/>
              </a:lnSpc>
              <a:spcBef>
                <a:spcPts val="600"/>
              </a:spcBef>
              <a:spcAft>
                <a:spcPts val="0"/>
              </a:spcAft>
              <a:buSzPts val="2000"/>
              <a:buChar char="○"/>
            </a:pPr>
            <a:r>
              <a:rPr lang="en-US" sz="2800" b="1">
                <a:sym typeface="+mn-ea"/>
              </a:rPr>
              <a:t>Recall</a:t>
            </a:r>
            <a:r>
              <a:rPr lang="en-US" sz="2800">
                <a:sym typeface="+mn-ea"/>
              </a:rPr>
              <a:t>- Recall regulate the actual default that the model is actually predict.</a:t>
            </a:r>
            <a:endParaRPr lang="en-US" sz="2800"/>
          </a:p>
          <a:p>
            <a:pPr marL="265430" lvl="1" indent="-137160" algn="l" rtl="0">
              <a:lnSpc>
                <a:spcPct val="90000"/>
              </a:lnSpc>
              <a:spcBef>
                <a:spcPts val="600"/>
              </a:spcBef>
              <a:spcAft>
                <a:spcPts val="0"/>
              </a:spcAft>
              <a:buSzPts val="2000"/>
              <a:buChar char="○"/>
            </a:pPr>
            <a:r>
              <a:rPr lang="en-US" sz="2800" b="1">
                <a:sym typeface="+mn-ea"/>
              </a:rPr>
              <a:t>Precision Recall Curve </a:t>
            </a:r>
            <a:r>
              <a:rPr lang="en-US" sz="2800">
                <a:sym typeface="+mn-ea"/>
              </a:rPr>
              <a:t>- PRC will display the tradeoff between Precision and Recall threshold.</a:t>
            </a:r>
            <a:endParaRPr lang="en-US" sz="2800"/>
          </a:p>
          <a:p>
            <a:pPr marL="265430" lvl="1" indent="-137160" algn="l" rtl="0">
              <a:lnSpc>
                <a:spcPct val="90000"/>
              </a:lnSpc>
              <a:spcBef>
                <a:spcPts val="600"/>
              </a:spcBef>
              <a:spcAft>
                <a:spcPts val="0"/>
              </a:spcAft>
              <a:buSzPts val="2000"/>
              <a:buChar char="○"/>
            </a:pPr>
            <a:r>
              <a:rPr lang="en-US" sz="2800" b="1">
                <a:sym typeface="+mn-ea"/>
              </a:rPr>
              <a:t>F1 score </a:t>
            </a:r>
            <a:r>
              <a:rPr lang="en-US" sz="2800">
                <a:sym typeface="+mn-ea"/>
              </a:rPr>
              <a:t>- the F1-score, is a measure of a model's accuracy on a dataset. It is used to evaluate binary classification systems, which classify examples into 'positive' or 'negative'.</a:t>
            </a:r>
            <a:endParaRPr lang="en-US" sz="2800"/>
          </a:p>
          <a:p>
            <a:pPr marL="265430" lvl="1" indent="0" algn="l" rtl="0">
              <a:lnSpc>
                <a:spcPct val="90000"/>
              </a:lnSpc>
              <a:spcBef>
                <a:spcPts val="600"/>
              </a:spcBef>
              <a:spcAft>
                <a:spcPts val="0"/>
              </a:spcAft>
              <a:buSzPts val="2000"/>
              <a:buNone/>
            </a:pPr>
            <a:r>
              <a:rPr lang="en-US" sz="2800" b="1">
                <a:sym typeface="+mn-ea"/>
              </a:rPr>
              <a:t>     Cross Validations:</a:t>
            </a:r>
            <a:endParaRPr lang="en-US" sz="2800" b="1"/>
          </a:p>
          <a:p>
            <a:pPr marL="265430" lvl="1" indent="-137160" algn="l" rtl="0">
              <a:lnSpc>
                <a:spcPct val="90000"/>
              </a:lnSpc>
              <a:spcBef>
                <a:spcPts val="600"/>
              </a:spcBef>
              <a:spcAft>
                <a:spcPts val="0"/>
              </a:spcAft>
              <a:buSzPts val="2000"/>
              <a:buChar char="○"/>
            </a:pPr>
            <a:r>
              <a:rPr lang="en-US" sz="2800">
                <a:sym typeface="+mn-ea"/>
              </a:rPr>
              <a:t>K Fold cross validations , K = 10</a:t>
            </a:r>
            <a:endParaRPr lang="en-US" sz="2800"/>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u="sng">
                <a:sym typeface="+mn-ea"/>
              </a:rPr>
              <a:t># RANDOM FOREST CLASSIFIER GIVING BEST RESULTS AMONGST ALL ALGORITHMS : </a:t>
            </a:r>
            <a:br>
              <a:rPr lang="en-US" b="1" u="sng">
                <a:sym typeface="+mn-ea"/>
              </a:rPr>
            </a:br>
            <a:endParaRPr lang="en-US"/>
          </a:p>
        </p:txBody>
      </p:sp>
      <p:pic>
        <p:nvPicPr>
          <p:cNvPr id="329" name="Google Shape;329;p21"/>
          <p:cNvPicPr preferRelativeResize="0">
            <a:picLocks noChangeAspect="1"/>
          </p:cNvPicPr>
          <p:nvPr>
            <p:ph sz="half" idx="1"/>
          </p:nvPr>
        </p:nvPicPr>
        <p:blipFill rotWithShape="1">
          <a:blip r:embed="rId1"/>
          <a:srcRect/>
          <a:stretch>
            <a:fillRect/>
          </a:stretch>
        </p:blipFill>
        <p:spPr>
          <a:xfrm>
            <a:off x="838200" y="2259965"/>
            <a:ext cx="8982075" cy="40709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2397</Words>
  <Application>WPS Presentation</Application>
  <PresentationFormat>Widescreen</PresentationFormat>
  <Paragraphs>43</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Calibri Light</vt:lpstr>
      <vt:lpstr>Calibri</vt:lpstr>
      <vt:lpstr>Microsoft YaHei</vt:lpstr>
      <vt:lpstr>Arial Unicode MS</vt:lpstr>
      <vt:lpstr>Arial</vt:lpstr>
      <vt:lpstr>Twentieth Century</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dc:creator/>
  <cp:lastModifiedBy>PARV SHARDA</cp:lastModifiedBy>
  <cp:revision>1</cp:revision>
  <dcterms:created xsi:type="dcterms:W3CDTF">2021-09-11T23:25:20Z</dcterms:created>
  <dcterms:modified xsi:type="dcterms:W3CDTF">2021-09-11T23:25:20Z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374844E95AA143828C99B4B6965FECC3</vt:lpwstr>
  </property>
  <property fmtid="{D5CDD505-2E9C-101B-9397-08002B2CF9AE}" pid="3" name="KSOProductBuildVer">
    <vt:lpwstr>1033-11.2.0.10296</vt:lpwstr>
  </property>
</Properties>
</file>