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3003-D288-46EA-8FA5-D6656324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FB96C-7BBF-4FE6-B89D-704BE01B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0A34-607A-49FC-A9AE-7F294BB0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EDA6-FE1E-45DD-905D-D1439EB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89BC-D8D1-482D-961C-64D5D736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5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C516-F01D-40B2-B70B-1C44AF08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9E73D-8922-4F19-8336-70F636F0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294D-942E-4851-9DA0-18F1BFE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9245-C173-4B7E-B2FD-04F974F0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4171-078E-478A-B235-9B10B1B1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5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AE455-152F-4D91-8684-95C3446BF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71D7-E4E5-4398-A739-17AEB92A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C636-7DBD-41D3-8C3F-A5FD8E48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F84E-F025-4CA9-9CF4-A612B3C6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DEB0-3778-4FAE-B322-8B6EA5B3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1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FBDC-4431-46BC-A9DD-89E2F1BE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7AC0-97D8-4EB7-8C9F-89F4505C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197-A375-47B4-989F-E1419BC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A79D-9576-4136-835C-2F5687E0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58A3-6750-4132-9E73-6CDB93EA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0801-3DF7-43AA-9362-2BFF366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C1C9-FF47-491B-B09D-F160387C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8430-5563-4813-9066-CAF2076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A55D-8DEE-4445-8850-30F5F007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1BA-AE13-4119-92F5-619D521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55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3433-5489-4F9A-A425-1E9A4680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47A2-3443-4DCC-87CE-083709EE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34C5-DDE6-4934-9D68-A83E6FCD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7293B-A653-4AF5-99FD-B6C13560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F404-22B0-4939-86AF-6B349995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C8EB-805B-4C9E-9A5F-C0DA37F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0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42DE-84EB-4C04-BB7C-B78DCF8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B5F5-2A92-4D7D-914C-51497DB75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09A0-6512-4A84-9287-80C069C8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DCDD5-C70B-4AA0-9FDA-66BF6852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CF32-AC6B-44FD-A777-3E3C6727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53746-5D4B-4FEC-8596-D5708453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78D7E-E4C5-4A5A-8C60-11D8AA59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9DD3-40F6-43C4-AA1D-65E432E5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5D7-3F46-4F5E-A4D4-DDE28FE6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1B4E5-A431-471F-B7EF-B7D3F87B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B2781-2EBE-4891-9FF7-F3172DDD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DFF4A-10E7-4DE7-8A84-BAA0514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7AA13-8216-43A1-AD67-B2FADE08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E29D3-89EC-409D-A34C-7E2CC812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0AC7-F97D-43D7-A595-BE6B94B8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8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EC61-2B5C-47FB-9179-79DF4635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61CB-4AC7-44C5-A95D-6BFDE3CA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0957-C079-4497-98DB-1D6A599C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34C7-C047-47D3-BDF2-51B7C4F7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57FC-AC42-45BB-BB06-19549A2C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7D9F-6F0B-4303-8E83-BDA89D18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5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B78B-E7B1-48CA-8E66-DCD8A091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99762-9796-4A26-8EEF-EF326EB22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4868-AA3C-4F0B-831B-B2DD54DE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6E41-C79D-4C63-904D-86F2C885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6C51-CE82-45E1-BF57-BDF9ABCE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0CEB3-9A96-41BD-AB88-9533CB47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99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8683-D7C7-4A91-8606-64856D4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6E7E9-43F9-490C-A6C3-FBE2C365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6476-48C9-4C9D-94D2-9BCEE1AE5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4701-027F-4CF6-8CF2-29ABFF66876C}" type="datetimeFigureOut">
              <a:rPr lang="en-IN" smtClean="0"/>
              <a:t>09-07-2021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CCBD-F5F7-4295-ACF5-CD83D80CD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0983-D6F9-44D8-BC64-4EDA230F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CBE2-9254-4576-9BE7-4C0E23FFD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1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027F-0C8A-4958-9599-F160A24AB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847"/>
            <a:ext cx="9144000" cy="994299"/>
          </a:xfrm>
        </p:spPr>
        <p:txBody>
          <a:bodyPr>
            <a:normAutofit/>
          </a:bodyPr>
          <a:lstStyle/>
          <a:p>
            <a:r>
              <a:rPr lang="en-IN" sz="4500" b="1" dirty="0"/>
              <a:t>HOUSING: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FF3BF-FEDB-46F0-BA37-6B1F80A2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• Which variables are important to predict the price of variable? </a:t>
            </a:r>
          </a:p>
          <a:p>
            <a:r>
              <a:rPr lang="en-US" sz="4000" dirty="0"/>
              <a:t>• How do these variables describe the price of the house?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7125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FC29-37E8-4DB4-A3A4-C98C37D7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5"/>
            <a:ext cx="9144000" cy="5521910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Handling Categorical Data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3000" b="1" i="0" dirty="0">
                <a:solidFill>
                  <a:srgbClr val="FF0000"/>
                </a:solidFill>
                <a:effectLst/>
              </a:rPr>
              <a:t># Here we are handling categorical data by converting it into numerical data through </a:t>
            </a:r>
            <a:r>
              <a:rPr lang="en-IN" sz="3000" b="1" i="0" dirty="0" err="1">
                <a:solidFill>
                  <a:srgbClr val="7030A0"/>
                </a:solidFill>
                <a:effectLst/>
              </a:rPr>
              <a:t>LabelEncoder</a:t>
            </a:r>
            <a:br>
              <a:rPr lang="en-IN" sz="3000" b="1" i="0" dirty="0">
                <a:solidFill>
                  <a:srgbClr val="7030A0"/>
                </a:solidFill>
                <a:effectLst/>
              </a:rPr>
            </a:br>
            <a:r>
              <a:rPr lang="en-IN" sz="3000" b="1" i="0" dirty="0">
                <a:solidFill>
                  <a:schemeClr val="accent6"/>
                </a:solidFill>
                <a:effectLst/>
              </a:rPr>
              <a:t>df["</a:t>
            </a:r>
            <a:r>
              <a:rPr lang="en-IN" sz="3000" b="1" i="0" dirty="0" err="1">
                <a:solidFill>
                  <a:schemeClr val="accent6"/>
                </a:solidFill>
                <a:effectLst/>
              </a:rPr>
              <a:t>MSZoning</a:t>
            </a:r>
            <a:r>
              <a:rPr lang="en-IN" sz="3000" b="1" i="0" dirty="0">
                <a:solidFill>
                  <a:schemeClr val="accent6"/>
                </a:solidFill>
                <a:effectLst/>
              </a:rPr>
              <a:t>"].</a:t>
            </a:r>
            <a:r>
              <a:rPr lang="en-IN" sz="3000" b="1" i="0" dirty="0" err="1">
                <a:solidFill>
                  <a:schemeClr val="accent6"/>
                </a:solidFill>
                <a:effectLst/>
              </a:rPr>
              <a:t>value_counts</a:t>
            </a:r>
            <a:r>
              <a:rPr lang="en-IN" sz="3000" b="1" i="0" dirty="0">
                <a:solidFill>
                  <a:schemeClr val="accent6"/>
                </a:solidFill>
                <a:effectLst/>
              </a:rPr>
              <a:t>()</a:t>
            </a:r>
            <a:br>
              <a:rPr lang="en-IN" sz="3000" b="1" i="0" dirty="0">
                <a:effectLst/>
              </a:rPr>
            </a:br>
            <a:r>
              <a:rPr lang="en-US" sz="3000" b="1" i="0" dirty="0">
                <a:effectLst/>
              </a:rPr>
              <a:t># As this is case of Ordinal Categorical type we perform </a:t>
            </a:r>
            <a:r>
              <a:rPr lang="en-US" sz="3000" b="1" i="0" dirty="0" err="1">
                <a:effectLst/>
              </a:rPr>
              <a:t>LabelEncoder</a:t>
            </a:r>
            <a:br>
              <a:rPr lang="en-US" sz="3000" b="1" i="0" dirty="0">
                <a:effectLst/>
              </a:rPr>
            </a:br>
            <a:r>
              <a:rPr lang="en-US" sz="3000" b="1" i="0" dirty="0">
                <a:effectLst/>
              </a:rPr>
              <a:t># Here Values are assigned with corresponding keys</a:t>
            </a:r>
            <a:br>
              <a:rPr lang="en-US" sz="3000" b="1" i="0" dirty="0">
                <a:effectLst/>
              </a:rPr>
            </a:br>
            <a:br>
              <a:rPr lang="en-US" sz="3000" b="1" i="0" dirty="0">
                <a:effectLst/>
              </a:rPr>
            </a:br>
            <a:r>
              <a:rPr lang="en-US" sz="3000" b="1" i="0" dirty="0" err="1">
                <a:solidFill>
                  <a:srgbClr val="FFC000"/>
                </a:solidFill>
                <a:effectLst/>
              </a:rPr>
              <a:t>df.replace</a:t>
            </a:r>
            <a:r>
              <a:rPr lang="en-US" sz="3000" b="1" i="0" dirty="0">
                <a:solidFill>
                  <a:srgbClr val="FFC000"/>
                </a:solidFill>
                <a:effectLst/>
              </a:rPr>
              <a:t>({"RL": 0, "RM":1,"FV":2,"RH":3,"C (all)":4}, </a:t>
            </a:r>
            <a:r>
              <a:rPr lang="en-US" sz="3000" b="1" i="0" dirty="0" err="1">
                <a:solidFill>
                  <a:srgbClr val="FFC000"/>
                </a:solidFill>
                <a:effectLst/>
              </a:rPr>
              <a:t>inplace</a:t>
            </a:r>
            <a:r>
              <a:rPr lang="en-US" sz="3000" b="1" i="0" dirty="0">
                <a:solidFill>
                  <a:srgbClr val="FFC000"/>
                </a:solidFill>
                <a:effectLst/>
              </a:rPr>
              <a:t> = True)</a:t>
            </a:r>
            <a:br>
              <a:rPr lang="en-IN" sz="3000" b="1" i="0" dirty="0">
                <a:solidFill>
                  <a:srgbClr val="FFC000"/>
                </a:solidFill>
                <a:effectLst/>
              </a:rPr>
            </a:br>
            <a:r>
              <a:rPr lang="en-IN" sz="3000" b="1" i="0" dirty="0">
                <a:effectLst/>
              </a:rPr>
              <a:t># Replacing categorical data in a column with numeric like 0,1,2,3,4,5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808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BD4F-CE83-495A-8687-27C520402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517"/>
            <a:ext cx="9144000" cy="1775533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# checked correlation after label encoder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err="1"/>
              <a:t>sns.color_palette</a:t>
            </a:r>
            <a:r>
              <a:rPr lang="en-IN" sz="2000" dirty="0"/>
              <a:t>?</a:t>
            </a:r>
            <a:br>
              <a:rPr lang="en-IN" sz="2000" dirty="0"/>
            </a:br>
            <a:r>
              <a:rPr lang="en-IN" sz="2000" dirty="0" err="1"/>
              <a:t>sns.heatmap</a:t>
            </a:r>
            <a:r>
              <a:rPr lang="en-IN" sz="2000" dirty="0"/>
              <a:t>?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err="1"/>
              <a:t>plt.figure</a:t>
            </a:r>
            <a:r>
              <a:rPr lang="en-IN" sz="2000" dirty="0"/>
              <a:t>(</a:t>
            </a:r>
            <a:r>
              <a:rPr lang="en-IN" sz="2000" dirty="0" err="1"/>
              <a:t>figsize</a:t>
            </a:r>
            <a:r>
              <a:rPr lang="en-IN" sz="2000" dirty="0"/>
              <a:t>=(18,22))</a:t>
            </a:r>
            <a:br>
              <a:rPr lang="en-IN" sz="2000" dirty="0"/>
            </a:br>
            <a:r>
              <a:rPr lang="en-IN" sz="2000" dirty="0" err="1"/>
              <a:t>sns.heatmap</a:t>
            </a:r>
            <a:r>
              <a:rPr lang="en-IN" sz="2000" dirty="0"/>
              <a:t>(</a:t>
            </a:r>
            <a:r>
              <a:rPr lang="en-IN" sz="2000" dirty="0" err="1"/>
              <a:t>dfcor,cmap</a:t>
            </a:r>
            <a:r>
              <a:rPr lang="en-IN" sz="2000" dirty="0"/>
              <a:t>='YlOrRd_r',</a:t>
            </a:r>
            <a:r>
              <a:rPr lang="en-IN" sz="2000" dirty="0" err="1"/>
              <a:t>annot</a:t>
            </a:r>
            <a:r>
              <a:rPr lang="en-IN" sz="2000" dirty="0"/>
              <a:t>=True)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CCCFC6-AA20-4A47-B3A7-29FBE2FF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7" y="2246050"/>
            <a:ext cx="10999433" cy="46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1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C1EE-F85D-4FBA-8265-46A8AA3E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72" y="186431"/>
            <a:ext cx="11301274" cy="6671569"/>
          </a:xfrm>
        </p:spPr>
        <p:txBody>
          <a:bodyPr>
            <a:normAutofit fontScale="90000"/>
          </a:bodyPr>
          <a:lstStyle/>
          <a:p>
            <a:r>
              <a:rPr lang="en-IN" sz="3000" b="1" i="0" dirty="0">
                <a:solidFill>
                  <a:srgbClr val="000000"/>
                </a:solidFill>
                <a:effectLst/>
              </a:rPr>
              <a:t>Treating Skewness</a:t>
            </a:r>
            <a:br>
              <a:rPr lang="en-IN" sz="3000" b="1" i="0" dirty="0">
                <a:solidFill>
                  <a:srgbClr val="000000"/>
                </a:solidFill>
                <a:effectLst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for col in df: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    print(col)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    print(skew(df[col]))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    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200" i="0" dirty="0" err="1">
                <a:solidFill>
                  <a:srgbClr val="000000"/>
                </a:solidFill>
                <a:effectLst/>
              </a:rPr>
              <a:t>plt.figure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()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000000"/>
                </a:solidFill>
                <a:effectLst/>
              </a:rPr>
              <a:t>    </a:t>
            </a:r>
            <a:r>
              <a:rPr lang="en-IN" sz="2200" i="0" dirty="0" err="1">
                <a:solidFill>
                  <a:srgbClr val="000000"/>
                </a:solidFill>
                <a:effectLst/>
              </a:rPr>
              <a:t>sns.distplot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(df[col])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000000"/>
                </a:solidFill>
                <a:effectLst/>
              </a:rPr>
              <a:t>    </a:t>
            </a:r>
            <a:r>
              <a:rPr lang="en-IN" sz="2200" i="0" dirty="0" err="1">
                <a:solidFill>
                  <a:srgbClr val="000000"/>
                </a:solidFill>
                <a:effectLst/>
              </a:rPr>
              <a:t>plt.show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()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FF0000"/>
                </a:solidFill>
                <a:effectLst/>
              </a:rPr>
              <a:t># distribution plot will help us to know skewness in all columns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000000"/>
                </a:solidFill>
                <a:effectLst/>
              </a:rPr>
              <a:t>x=</a:t>
            </a:r>
            <a:r>
              <a:rPr lang="en-IN" sz="2200" i="0" dirty="0" err="1">
                <a:solidFill>
                  <a:srgbClr val="000000"/>
                </a:solidFill>
                <a:effectLst/>
              </a:rPr>
              <a:t>df.drop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("</a:t>
            </a:r>
            <a:r>
              <a:rPr lang="en-IN" sz="2200" i="0" dirty="0" err="1">
                <a:solidFill>
                  <a:srgbClr val="000000"/>
                </a:solidFill>
                <a:effectLst/>
              </a:rPr>
              <a:t>SalePrice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",axis=1)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000000"/>
                </a:solidFill>
                <a:effectLst/>
              </a:rPr>
              <a:t>y=df["</a:t>
            </a:r>
            <a:r>
              <a:rPr lang="en-IN" sz="2200" i="0" dirty="0" err="1">
                <a:solidFill>
                  <a:srgbClr val="000000"/>
                </a:solidFill>
                <a:effectLst/>
              </a:rPr>
              <a:t>SalePrice</a:t>
            </a:r>
            <a:r>
              <a:rPr lang="en-IN" sz="2200" i="0" dirty="0">
                <a:solidFill>
                  <a:srgbClr val="000000"/>
                </a:solidFill>
                <a:effectLst/>
              </a:rPr>
              <a:t>"]</a:t>
            </a:r>
            <a:br>
              <a:rPr lang="en-IN" sz="2200" i="0" dirty="0">
                <a:solidFill>
                  <a:srgbClr val="000000"/>
                </a:solidFill>
                <a:effectLst/>
              </a:rPr>
            </a:br>
            <a:r>
              <a:rPr lang="en-IN" sz="2200" i="0" dirty="0">
                <a:solidFill>
                  <a:srgbClr val="7030A0"/>
                </a:solidFill>
                <a:effectLst/>
              </a:rPr>
              <a:t># Here we are dropping the target variable </a:t>
            </a:r>
            <a:r>
              <a:rPr lang="en-IN" sz="2200" i="0" dirty="0" err="1">
                <a:solidFill>
                  <a:srgbClr val="7030A0"/>
                </a:solidFill>
                <a:effectLst/>
              </a:rPr>
              <a:t>SalePrice</a:t>
            </a:r>
            <a:r>
              <a:rPr lang="en-IN" sz="2200" i="0" dirty="0">
                <a:solidFill>
                  <a:srgbClr val="7030A0"/>
                </a:solidFill>
                <a:effectLst/>
              </a:rPr>
              <a:t> and to find the skewness of rest of columns</a:t>
            </a:r>
            <a:br>
              <a:rPr lang="en-IN" sz="2200" i="0" dirty="0">
                <a:solidFill>
                  <a:srgbClr val="7030A0"/>
                </a:solidFill>
                <a:effectLst/>
              </a:rPr>
            </a:br>
            <a:br>
              <a:rPr lang="en-IN" sz="2200" i="0" dirty="0">
                <a:solidFill>
                  <a:srgbClr val="7030A0"/>
                </a:solidFill>
                <a:effectLst/>
              </a:rPr>
            </a:br>
            <a:r>
              <a:rPr lang="en-IN" sz="2200" i="0" dirty="0" err="1">
                <a:effectLst/>
              </a:rPr>
              <a:t>df.skew</a:t>
            </a:r>
            <a:r>
              <a:rPr lang="en-IN" sz="2200" i="0" dirty="0">
                <a:effectLst/>
              </a:rPr>
              <a:t>()</a:t>
            </a:r>
            <a:br>
              <a:rPr lang="en-IN" sz="2200" i="0" dirty="0">
                <a:solidFill>
                  <a:srgbClr val="7030A0"/>
                </a:solidFill>
                <a:effectLst/>
              </a:rPr>
            </a:br>
            <a:r>
              <a:rPr lang="en-IN" sz="2200" i="0" dirty="0">
                <a:solidFill>
                  <a:srgbClr val="00B0F0"/>
                </a:solidFill>
                <a:effectLst/>
              </a:rPr>
              <a:t># It shows skewness in each column in numeric form</a:t>
            </a:r>
            <a:br>
              <a:rPr lang="en-IN" sz="2200" i="0" dirty="0">
                <a:solidFill>
                  <a:srgbClr val="00B0F0"/>
                </a:solidFill>
                <a:effectLst/>
              </a:rPr>
            </a:br>
            <a:r>
              <a:rPr lang="en-IN" sz="2200" b="1" i="0" u="sng" dirty="0">
                <a:solidFill>
                  <a:schemeClr val="accent6">
                    <a:lumMod val="75000"/>
                  </a:schemeClr>
                </a:solidFill>
                <a:effectLst/>
              </a:rPr>
              <a:t>Power Transform Method</a:t>
            </a:r>
            <a:br>
              <a:rPr lang="en-IN" sz="2200" i="0" dirty="0">
                <a:solidFill>
                  <a:srgbClr val="00B0F0"/>
                </a:solidFill>
                <a:effectLst/>
              </a:rPr>
            </a:br>
            <a:r>
              <a:rPr lang="en-IN" sz="2200" i="0" dirty="0">
                <a:effectLst/>
              </a:rPr>
              <a:t>from </a:t>
            </a:r>
            <a:r>
              <a:rPr lang="en-IN" sz="2200" i="0" dirty="0" err="1">
                <a:effectLst/>
              </a:rPr>
              <a:t>sklearn.preprocessing</a:t>
            </a:r>
            <a:r>
              <a:rPr lang="en-IN" sz="2200" i="0" dirty="0">
                <a:effectLst/>
              </a:rPr>
              <a:t> import </a:t>
            </a:r>
            <a:r>
              <a:rPr lang="en-IN" sz="2200" i="0" dirty="0" err="1">
                <a:effectLst/>
              </a:rPr>
              <a:t>power_transform</a:t>
            </a:r>
            <a:br>
              <a:rPr lang="en-IN" sz="2200" i="0" dirty="0">
                <a:effectLst/>
              </a:rPr>
            </a:br>
            <a:r>
              <a:rPr lang="en-IN" sz="2200" i="0" dirty="0" err="1">
                <a:effectLst/>
              </a:rPr>
              <a:t>df_new</a:t>
            </a:r>
            <a:r>
              <a:rPr lang="en-IN" sz="2200" i="0" dirty="0">
                <a:effectLst/>
              </a:rPr>
              <a:t>=</a:t>
            </a:r>
            <a:r>
              <a:rPr lang="en-IN" sz="2200" i="0" dirty="0" err="1">
                <a:effectLst/>
              </a:rPr>
              <a:t>power_transform</a:t>
            </a:r>
            <a:r>
              <a:rPr lang="en-IN" sz="2200" i="0" dirty="0">
                <a:effectLst/>
              </a:rPr>
              <a:t>(x)</a:t>
            </a:r>
            <a:br>
              <a:rPr lang="en-IN" sz="2200" i="0" dirty="0">
                <a:effectLst/>
              </a:rPr>
            </a:br>
            <a:br>
              <a:rPr lang="en-IN" sz="2200" i="0" dirty="0">
                <a:effectLst/>
              </a:rPr>
            </a:br>
            <a:r>
              <a:rPr lang="en-IN" sz="2200" i="0" dirty="0" err="1">
                <a:effectLst/>
              </a:rPr>
              <a:t>df_new</a:t>
            </a:r>
            <a:r>
              <a:rPr lang="en-IN" sz="2200" i="0" dirty="0">
                <a:effectLst/>
              </a:rPr>
              <a:t>=</a:t>
            </a:r>
            <a:r>
              <a:rPr lang="en-IN" sz="2200" i="0" dirty="0" err="1">
                <a:effectLst/>
              </a:rPr>
              <a:t>pd.DataFrame</a:t>
            </a:r>
            <a:r>
              <a:rPr lang="en-IN" sz="2200" i="0" dirty="0">
                <a:effectLst/>
              </a:rPr>
              <a:t>(</a:t>
            </a:r>
            <a:r>
              <a:rPr lang="en-IN" sz="2200" i="0" dirty="0" err="1">
                <a:effectLst/>
              </a:rPr>
              <a:t>df_new,columns</a:t>
            </a:r>
            <a:r>
              <a:rPr lang="en-IN" sz="2200" i="0" dirty="0">
                <a:effectLst/>
              </a:rPr>
              <a:t>=</a:t>
            </a:r>
            <a:r>
              <a:rPr lang="en-IN" sz="2200" i="0" dirty="0" err="1">
                <a:effectLst/>
              </a:rPr>
              <a:t>x.columns</a:t>
            </a:r>
            <a:r>
              <a:rPr lang="en-IN" sz="2200" i="0" dirty="0">
                <a:effectLst/>
              </a:rPr>
              <a:t>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730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232D-E20A-4E5B-9498-E834285E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242" y="204187"/>
            <a:ext cx="7782757" cy="3879542"/>
          </a:xfrm>
        </p:spPr>
        <p:txBody>
          <a:bodyPr>
            <a:normAutofit/>
          </a:bodyPr>
          <a:lstStyle/>
          <a:p>
            <a:r>
              <a:rPr lang="en-IN" sz="4000" b="1" i="0" u="sng" dirty="0">
                <a:solidFill>
                  <a:srgbClr val="000000"/>
                </a:solidFill>
                <a:effectLst/>
              </a:rPr>
              <a:t>checking outliers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3300" b="1" i="0" dirty="0">
                <a:solidFill>
                  <a:srgbClr val="000000"/>
                </a:solidFill>
                <a:effectLst/>
              </a:rPr>
              <a:t># plotting box for first 25 rows</a:t>
            </a:r>
            <a:br>
              <a:rPr lang="en-IN" sz="3300" b="1" i="0" dirty="0">
                <a:solidFill>
                  <a:srgbClr val="000000"/>
                </a:solidFill>
                <a:effectLst/>
              </a:rPr>
            </a:br>
            <a:r>
              <a:rPr lang="en-IN" sz="3300" b="1" i="0" dirty="0" err="1">
                <a:solidFill>
                  <a:srgbClr val="000000"/>
                </a:solidFill>
                <a:effectLst/>
              </a:rPr>
              <a:t>x.iloc</a:t>
            </a:r>
            <a:r>
              <a:rPr lang="en-IN" sz="3300" b="1" i="0" dirty="0">
                <a:solidFill>
                  <a:srgbClr val="000000"/>
                </a:solidFill>
                <a:effectLst/>
              </a:rPr>
              <a:t>[:,0:25].boxplot(</a:t>
            </a:r>
            <a:r>
              <a:rPr lang="en-IN" sz="3300" b="1" i="0" dirty="0" err="1">
                <a:solidFill>
                  <a:srgbClr val="000000"/>
                </a:solidFill>
                <a:effectLst/>
              </a:rPr>
              <a:t>figsize</a:t>
            </a:r>
            <a:r>
              <a:rPr lang="en-IN" sz="3300" b="1" i="0" dirty="0">
                <a:solidFill>
                  <a:srgbClr val="000000"/>
                </a:solidFill>
                <a:effectLst/>
              </a:rPr>
              <a:t>=[20,8])</a:t>
            </a:r>
            <a:br>
              <a:rPr lang="en-IN" sz="3300" b="1" i="0" dirty="0">
                <a:solidFill>
                  <a:srgbClr val="000000"/>
                </a:solidFill>
                <a:effectLst/>
              </a:rPr>
            </a:br>
            <a:r>
              <a:rPr lang="en-IN" sz="3300" b="1" i="0" dirty="0" err="1">
                <a:solidFill>
                  <a:srgbClr val="000000"/>
                </a:solidFill>
                <a:effectLst/>
              </a:rPr>
              <a:t>plt.subplots_adjust</a:t>
            </a:r>
            <a:r>
              <a:rPr lang="en-IN" sz="3300" b="1" i="0" dirty="0">
                <a:solidFill>
                  <a:srgbClr val="000000"/>
                </a:solidFill>
                <a:effectLst/>
              </a:rPr>
              <a:t>(bottom=0.25)</a:t>
            </a:r>
            <a:br>
              <a:rPr lang="en-IN" sz="3300" b="1" i="0" dirty="0">
                <a:solidFill>
                  <a:srgbClr val="000000"/>
                </a:solidFill>
                <a:effectLst/>
              </a:rPr>
            </a:br>
            <a:r>
              <a:rPr lang="en-IN" sz="3300" b="1" i="0" dirty="0" err="1">
                <a:solidFill>
                  <a:srgbClr val="000000"/>
                </a:solidFill>
                <a:effectLst/>
              </a:rPr>
              <a:t>plt.show</a:t>
            </a:r>
            <a:r>
              <a:rPr lang="en-IN" sz="3300" b="1" i="0" dirty="0">
                <a:solidFill>
                  <a:srgbClr val="000000"/>
                </a:solidFill>
                <a:effectLst/>
              </a:rPr>
              <a:t>()</a:t>
            </a:r>
            <a:br>
              <a:rPr lang="en-IN" sz="3300" b="1" i="0" dirty="0">
                <a:solidFill>
                  <a:srgbClr val="000000"/>
                </a:solidFill>
                <a:effectLst/>
              </a:rPr>
            </a:br>
            <a:br>
              <a:rPr lang="en-IN" sz="3300" b="1" i="0" dirty="0">
                <a:solidFill>
                  <a:srgbClr val="000000"/>
                </a:solidFill>
                <a:effectLst/>
              </a:rPr>
            </a:br>
            <a:r>
              <a:rPr lang="en-IN" sz="3300" b="1" i="0" dirty="0">
                <a:solidFill>
                  <a:srgbClr val="FF0000"/>
                </a:solidFill>
                <a:effectLst/>
              </a:rPr>
              <a:t># Boxplot is used to check outliers</a:t>
            </a:r>
            <a:br>
              <a:rPr lang="en-IN" sz="3300" b="1" i="0" dirty="0">
                <a:solidFill>
                  <a:srgbClr val="FF0000"/>
                </a:solidFill>
                <a:effectLst/>
              </a:rPr>
            </a:br>
            <a:endParaRPr lang="en-IN" sz="3300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873302-963A-4FBC-A270-2BEF2AB5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9745"/>
            <a:ext cx="12118019" cy="31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4B4A-D894-4C9E-A2B5-97413BEF2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841"/>
            <a:ext cx="9144000" cy="5619565"/>
          </a:xfrm>
        </p:spPr>
        <p:txBody>
          <a:bodyPr>
            <a:normAutofit fontScale="90000"/>
          </a:bodyPr>
          <a:lstStyle/>
          <a:p>
            <a:r>
              <a:rPr lang="en-IN" sz="3300" b="1" i="0" u="sng" dirty="0">
                <a:solidFill>
                  <a:srgbClr val="000000"/>
                </a:solidFill>
                <a:effectLst/>
              </a:rPr>
              <a:t>Removing outliers and Z-score</a:t>
            </a:r>
            <a:br>
              <a:rPr lang="en-IN" sz="3300" b="1" i="0" u="sng" dirty="0">
                <a:solidFill>
                  <a:srgbClr val="000000"/>
                </a:solidFill>
                <a:effectLst/>
              </a:rPr>
            </a:br>
            <a:r>
              <a:rPr lang="en-IN" sz="3300" i="0" dirty="0">
                <a:solidFill>
                  <a:srgbClr val="FF0000"/>
                </a:solidFill>
                <a:effectLst/>
              </a:rPr>
              <a:t># finding </a:t>
            </a:r>
            <a:r>
              <a:rPr lang="en-IN" sz="3300" i="0" dirty="0" err="1">
                <a:solidFill>
                  <a:srgbClr val="FF0000"/>
                </a:solidFill>
                <a:effectLst/>
              </a:rPr>
              <a:t>Zscore</a:t>
            </a:r>
            <a:r>
              <a:rPr lang="en-IN" sz="3300" i="0" dirty="0">
                <a:solidFill>
                  <a:srgbClr val="FF0000"/>
                </a:solidFill>
                <a:effectLst/>
              </a:rPr>
              <a:t> value b/w +3 to -3</a:t>
            </a:r>
            <a:br>
              <a:rPr lang="en-IN" sz="3300" i="0" dirty="0">
                <a:solidFill>
                  <a:srgbClr val="FF0000"/>
                </a:solidFill>
                <a:effectLst/>
              </a:rPr>
            </a:br>
            <a:br>
              <a:rPr lang="en-IN" i="0" dirty="0">
                <a:solidFill>
                  <a:srgbClr val="FF0000"/>
                </a:solidFill>
                <a:effectLst/>
                <a:latin typeface="Helvetica Neue"/>
              </a:rPr>
            </a:br>
            <a:r>
              <a:rPr lang="pl-PL" sz="2800" b="1" i="0" dirty="0">
                <a:solidFill>
                  <a:srgbClr val="000000"/>
                </a:solidFill>
                <a:effectLst/>
              </a:rPr>
              <a:t>z=np.abs(zscore(df))</a:t>
            </a:r>
            <a:br>
              <a:rPr lang="pl-PL" sz="2800" b="1" i="0" dirty="0">
                <a:solidFill>
                  <a:srgbClr val="000000"/>
                </a:solidFill>
                <a:effectLst/>
              </a:rPr>
            </a:br>
            <a:r>
              <a:rPr lang="pl-PL" sz="2800" b="1" i="0" dirty="0">
                <a:solidFill>
                  <a:srgbClr val="000000"/>
                </a:solidFill>
                <a:effectLst/>
              </a:rPr>
              <a:t>z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threshold=3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1" i="0" dirty="0" err="1">
                <a:solidFill>
                  <a:srgbClr val="000000"/>
                </a:solidFill>
                <a:effectLst/>
              </a:rPr>
              <a:t>np.where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(z&gt;3))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z[1][8]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B050"/>
                </a:solidFill>
                <a:effectLst/>
              </a:rPr>
              <a:t># finding </a:t>
            </a:r>
            <a:r>
              <a:rPr lang="en-US" sz="2800" b="1" i="0" dirty="0" err="1">
                <a:solidFill>
                  <a:srgbClr val="00B050"/>
                </a:solidFill>
                <a:effectLst/>
              </a:rPr>
              <a:t>Interquantile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IQR=Q3-Q1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IQR</a:t>
            </a:r>
            <a:br>
              <a:rPr lang="en-US" sz="2800" b="1" i="0" dirty="0">
                <a:solidFill>
                  <a:srgbClr val="000000"/>
                </a:solidFill>
                <a:effectLst/>
              </a:rPr>
            </a:br>
            <a:r>
              <a:rPr lang="en-US" sz="2800" b="1" i="0" dirty="0">
                <a:solidFill>
                  <a:srgbClr val="7030A0"/>
                </a:solidFill>
                <a:effectLst/>
              </a:rPr>
              <a:t># True shows outliers are present &amp; False shows not</a:t>
            </a:r>
            <a:br>
              <a:rPr lang="en-US" sz="2800" b="1" i="0" dirty="0">
                <a:solidFill>
                  <a:srgbClr val="7030A0"/>
                </a:solidFill>
                <a:effectLst/>
              </a:rPr>
            </a:br>
            <a:br>
              <a:rPr lang="en-US" sz="2800" b="1" i="0" dirty="0">
                <a:solidFill>
                  <a:srgbClr val="7030A0"/>
                </a:solidFill>
                <a:effectLst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</a:rPr>
              <a:t>print((df&lt;(Q1-(1.5*IQR)))|(df&gt;(Q3+(1.5*IQR))))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56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1CA3-9924-4479-AF08-96479128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014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Importing Test Set</a:t>
            </a:r>
            <a:br>
              <a:rPr lang="en-US" sz="4000" b="1" u="sng" dirty="0"/>
            </a:br>
            <a:br>
              <a:rPr lang="en-US" sz="4000" b="1" u="sng" dirty="0"/>
            </a:br>
            <a:r>
              <a:rPr lang="en-US" sz="4000" b="1" u="sng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# We treat the test set data just like we did for training set till converting all categorical data to Numerical data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1FF-688B-44AA-821A-97F811E25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617"/>
            <a:ext cx="9144000" cy="6467383"/>
          </a:xfrm>
        </p:spPr>
        <p:txBody>
          <a:bodyPr>
            <a:normAutofit fontScale="90000"/>
          </a:bodyPr>
          <a:lstStyle/>
          <a:p>
            <a:r>
              <a:rPr lang="en-US" sz="4000" b="1" i="0" u="sng" dirty="0">
                <a:solidFill>
                  <a:srgbClr val="000000"/>
                </a:solidFill>
                <a:effectLst/>
              </a:rPr>
              <a:t>Split the data into training and testing sets</a:t>
            </a:r>
            <a:br>
              <a:rPr lang="en-US" sz="4000" b="1" i="0" u="sng" dirty="0">
                <a:solidFill>
                  <a:srgbClr val="000000"/>
                </a:solidFill>
                <a:effectLst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from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sklearn.model_selection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 import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train_test_split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# splits the training and test data set in 80% : 20%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# assign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random_state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 to any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value.This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 ensures consistency.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 err="1">
                <a:solidFill>
                  <a:srgbClr val="000000"/>
                </a:solidFill>
                <a:effectLst/>
              </a:rPr>
              <a:t>x_train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x_test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y_train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y_test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(x, y,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test_size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 = 0.2, 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random_state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=5)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x_train.shape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x_test.shape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y_train.shape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200" i="0" dirty="0" err="1">
                <a:solidFill>
                  <a:srgbClr val="000000"/>
                </a:solidFill>
                <a:effectLst/>
              </a:rPr>
              <a:t>y_test.shape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)</a:t>
            </a:r>
            <a:br>
              <a:rPr lang="en-US" sz="2200" i="0" dirty="0">
                <a:solidFill>
                  <a:srgbClr val="000000"/>
                </a:solidFill>
                <a:effectLst/>
              </a:rPr>
            </a:br>
            <a:r>
              <a:rPr lang="en-US" sz="2200" i="0" dirty="0">
                <a:solidFill>
                  <a:srgbClr val="00B050"/>
                </a:solidFill>
                <a:effectLst/>
              </a:rPr>
              <a:t># it will give us the shape (rows &amp; columns) for (</a:t>
            </a:r>
            <a:r>
              <a:rPr lang="en-US" sz="2200" i="0" dirty="0" err="1">
                <a:solidFill>
                  <a:srgbClr val="00B050"/>
                </a:solidFill>
                <a:effectLst/>
              </a:rPr>
              <a:t>x,y</a:t>
            </a:r>
            <a:r>
              <a:rPr lang="en-US" sz="2200" i="0" dirty="0">
                <a:solidFill>
                  <a:srgbClr val="00B050"/>
                </a:solidFill>
                <a:effectLst/>
              </a:rPr>
              <a:t>) for test and train</a:t>
            </a:r>
            <a:br>
              <a:rPr lang="en-US" sz="2200" i="0" dirty="0">
                <a:solidFill>
                  <a:srgbClr val="00B050"/>
                </a:solidFill>
                <a:effectLst/>
              </a:rPr>
            </a:br>
            <a:br>
              <a:rPr lang="en-US" sz="2200" i="0" dirty="0">
                <a:solidFill>
                  <a:srgbClr val="00B050"/>
                </a:solidFill>
                <a:effectLst/>
              </a:rPr>
            </a:br>
            <a:r>
              <a:rPr lang="en-US" sz="2200" b="1" i="0" dirty="0">
                <a:solidFill>
                  <a:srgbClr val="7030A0"/>
                </a:solidFill>
                <a:effectLst/>
              </a:rPr>
              <a:t>#Train the model using </a:t>
            </a:r>
            <a:r>
              <a:rPr lang="en-US" sz="2200" b="1" i="0" dirty="0" err="1">
                <a:solidFill>
                  <a:srgbClr val="7030A0"/>
                </a:solidFill>
                <a:effectLst/>
              </a:rPr>
              <a:t>sklearn</a:t>
            </a:r>
            <a:r>
              <a:rPr lang="en-US" sz="2200" b="1" i="0" dirty="0">
                <a:solidFill>
                  <a:srgbClr val="7030A0"/>
                </a:solidFill>
                <a:effectLst/>
              </a:rPr>
              <a:t> </a:t>
            </a:r>
            <a:r>
              <a:rPr lang="en-US" sz="2200" b="1" i="0" dirty="0" err="1">
                <a:solidFill>
                  <a:srgbClr val="7030A0"/>
                </a:solidFill>
                <a:effectLst/>
              </a:rPr>
              <a:t>LinearRegression</a:t>
            </a:r>
            <a:br>
              <a:rPr lang="en-US" sz="2200" i="0" dirty="0">
                <a:effectLst/>
              </a:rPr>
            </a:br>
            <a:br>
              <a:rPr lang="en-US" sz="2200" i="0" dirty="0">
                <a:effectLst/>
              </a:rPr>
            </a:br>
            <a:r>
              <a:rPr lang="en-US" sz="2200" i="0" dirty="0">
                <a:effectLst/>
              </a:rPr>
              <a:t>from </a:t>
            </a:r>
            <a:r>
              <a:rPr lang="en-US" sz="2200" i="0" dirty="0" err="1">
                <a:effectLst/>
              </a:rPr>
              <a:t>sklearn.linear_model</a:t>
            </a:r>
            <a:r>
              <a:rPr lang="en-US" sz="2200" i="0" dirty="0">
                <a:effectLst/>
              </a:rPr>
              <a:t> import </a:t>
            </a:r>
            <a:r>
              <a:rPr lang="en-US" sz="2200" i="0" dirty="0" err="1">
                <a:effectLst/>
              </a:rPr>
              <a:t>LinearRegression</a:t>
            </a:r>
            <a:br>
              <a:rPr lang="en-US" sz="2200" i="0" dirty="0">
                <a:effectLst/>
              </a:rPr>
            </a:br>
            <a:r>
              <a:rPr lang="en-US" sz="2200" i="0" dirty="0">
                <a:effectLst/>
              </a:rPr>
              <a:t>from </a:t>
            </a:r>
            <a:r>
              <a:rPr lang="en-US" sz="2200" i="0" dirty="0" err="1">
                <a:effectLst/>
              </a:rPr>
              <a:t>sklearn.metrics</a:t>
            </a:r>
            <a:r>
              <a:rPr lang="en-US" sz="2200" i="0" dirty="0">
                <a:effectLst/>
              </a:rPr>
              <a:t> import </a:t>
            </a:r>
            <a:r>
              <a:rPr lang="en-US" sz="2200" i="0" dirty="0" err="1">
                <a:effectLst/>
              </a:rPr>
              <a:t>mean_squared_error</a:t>
            </a:r>
            <a:r>
              <a:rPr lang="en-US" sz="2200" i="0" dirty="0">
                <a:effectLst/>
              </a:rPr>
              <a:t>, r2_score</a:t>
            </a:r>
            <a:br>
              <a:rPr lang="en-US" sz="2200" i="0" dirty="0">
                <a:effectLst/>
              </a:rPr>
            </a:br>
            <a:br>
              <a:rPr lang="en-US" sz="2200" i="0" dirty="0">
                <a:effectLst/>
              </a:rPr>
            </a:br>
            <a:r>
              <a:rPr lang="en-US" sz="2200" i="0" dirty="0" err="1">
                <a:effectLst/>
              </a:rPr>
              <a:t>lin_model</a:t>
            </a:r>
            <a:r>
              <a:rPr lang="en-US" sz="2200" i="0" dirty="0">
                <a:effectLst/>
              </a:rPr>
              <a:t> = </a:t>
            </a:r>
            <a:r>
              <a:rPr lang="en-US" sz="2200" i="0" dirty="0" err="1">
                <a:effectLst/>
              </a:rPr>
              <a:t>LinearRegression</a:t>
            </a:r>
            <a:r>
              <a:rPr lang="en-US" sz="2200" i="0" dirty="0">
                <a:effectLst/>
              </a:rPr>
              <a:t>()</a:t>
            </a:r>
            <a:br>
              <a:rPr lang="en-US" sz="2200" i="0" dirty="0">
                <a:effectLst/>
              </a:rPr>
            </a:br>
            <a:r>
              <a:rPr lang="en-US" sz="2200" i="0" dirty="0" err="1">
                <a:effectLst/>
              </a:rPr>
              <a:t>lin_model.fit</a:t>
            </a:r>
            <a:r>
              <a:rPr lang="en-US" sz="2200" i="0" dirty="0">
                <a:effectLst/>
              </a:rPr>
              <a:t>(</a:t>
            </a:r>
            <a:r>
              <a:rPr lang="en-US" sz="2200" i="0" dirty="0" err="1">
                <a:effectLst/>
              </a:rPr>
              <a:t>x_train</a:t>
            </a:r>
            <a:r>
              <a:rPr lang="en-US" sz="2200" i="0" dirty="0">
                <a:effectLst/>
              </a:rPr>
              <a:t>, </a:t>
            </a:r>
            <a:r>
              <a:rPr lang="en-US" sz="2200" i="0" dirty="0" err="1">
                <a:effectLst/>
              </a:rPr>
              <a:t>y_train</a:t>
            </a:r>
            <a:r>
              <a:rPr lang="en-US" sz="2200" i="0" dirty="0">
                <a:effectLst/>
              </a:rPr>
              <a:t>)</a:t>
            </a:r>
            <a:br>
              <a:rPr lang="en-US" sz="2200" i="0" dirty="0">
                <a:effectLst/>
              </a:rPr>
            </a:br>
            <a:r>
              <a:rPr lang="en-US" sz="2200" i="0" dirty="0">
                <a:solidFill>
                  <a:srgbClr val="FFC000"/>
                </a:solidFill>
                <a:effectLst/>
              </a:rPr>
              <a:t># We do model evaluation for test and train set</a:t>
            </a:r>
            <a:endParaRPr lang="en-IN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1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3E04-8468-4D7B-B986-8416079AC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8842160" cy="454159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</a:rPr>
              <a:t>from </a:t>
            </a:r>
            <a:r>
              <a:rPr lang="en-IN" sz="3000" dirty="0" err="1">
                <a:solidFill>
                  <a:srgbClr val="FF0000"/>
                </a:solidFill>
              </a:rPr>
              <a:t>sklearn.ensemble</a:t>
            </a:r>
            <a:r>
              <a:rPr lang="en-IN" sz="3000" dirty="0">
                <a:solidFill>
                  <a:srgbClr val="FF0000"/>
                </a:solidFill>
              </a:rPr>
              <a:t> import </a:t>
            </a:r>
            <a:r>
              <a:rPr lang="en-IN" sz="3000" dirty="0" err="1">
                <a:solidFill>
                  <a:srgbClr val="FF0000"/>
                </a:solidFill>
              </a:rPr>
              <a:t>RandomForestRegressor</a:t>
            </a:r>
            <a:br>
              <a:rPr lang="en-IN" sz="3000" dirty="0"/>
            </a:br>
            <a:r>
              <a:rPr lang="en-IN" sz="3000" dirty="0" err="1"/>
              <a:t>reg_rf</a:t>
            </a:r>
            <a:r>
              <a:rPr lang="en-IN" sz="3000" dirty="0"/>
              <a:t> = </a:t>
            </a:r>
            <a:r>
              <a:rPr lang="en-IN" sz="3000" dirty="0" err="1"/>
              <a:t>RandomForestRegressor</a:t>
            </a:r>
            <a:r>
              <a:rPr lang="en-IN" sz="3000" dirty="0"/>
              <a:t>()</a:t>
            </a:r>
            <a:br>
              <a:rPr lang="en-IN" sz="3000" dirty="0"/>
            </a:br>
            <a:r>
              <a:rPr lang="en-IN" sz="3000" dirty="0" err="1"/>
              <a:t>reg_rf.fit</a:t>
            </a:r>
            <a:r>
              <a:rPr lang="en-IN" sz="3000" dirty="0"/>
              <a:t>(</a:t>
            </a:r>
            <a:r>
              <a:rPr lang="en-IN" sz="3000" dirty="0" err="1"/>
              <a:t>x_train</a:t>
            </a:r>
            <a:r>
              <a:rPr lang="en-IN" sz="3000" dirty="0"/>
              <a:t>, </a:t>
            </a:r>
            <a:r>
              <a:rPr lang="en-IN" sz="3000" dirty="0" err="1"/>
              <a:t>y_train</a:t>
            </a:r>
            <a:r>
              <a:rPr lang="en-IN" sz="3000" dirty="0"/>
              <a:t>)</a:t>
            </a:r>
            <a:br>
              <a:rPr lang="en-IN" sz="3000" dirty="0"/>
            </a:br>
            <a:r>
              <a:rPr lang="en-US" sz="3200" i="0" dirty="0">
                <a:solidFill>
                  <a:srgbClr val="FFC000"/>
                </a:solidFill>
                <a:effectLst/>
              </a:rPr>
              <a:t># We do model evaluation for test and train set</a:t>
            </a:r>
            <a:br>
              <a:rPr lang="en-IN" sz="3000" dirty="0"/>
            </a:br>
            <a:r>
              <a:rPr lang="en-US" sz="3000" dirty="0"/>
              <a:t># We check root mean square error of the model and R2 score</a:t>
            </a:r>
            <a:br>
              <a:rPr lang="en-US" sz="3000" dirty="0"/>
            </a:br>
            <a:endParaRPr lang="en-IN" sz="3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E46B43-F1FB-4090-9DC0-FA17B179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6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FFBF-540F-44F5-A40B-D8498540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4" y="1122362"/>
            <a:ext cx="11656380" cy="386688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rgbClr val="00B050"/>
                </a:solidFill>
              </a:rPr>
              <a:t>from </a:t>
            </a:r>
            <a:r>
              <a:rPr lang="en-IN" sz="3000" b="1" dirty="0" err="1">
                <a:solidFill>
                  <a:srgbClr val="00B050"/>
                </a:solidFill>
              </a:rPr>
              <a:t>sklearn.tree</a:t>
            </a:r>
            <a:r>
              <a:rPr lang="en-IN" sz="3000" b="1" dirty="0">
                <a:solidFill>
                  <a:srgbClr val="00B050"/>
                </a:solidFill>
              </a:rPr>
              <a:t> import </a:t>
            </a:r>
            <a:r>
              <a:rPr lang="en-IN" sz="3000" b="1" dirty="0" err="1">
                <a:solidFill>
                  <a:srgbClr val="00B050"/>
                </a:solidFill>
              </a:rPr>
              <a:t>DecisionTreeRegressor</a:t>
            </a:r>
            <a:br>
              <a:rPr lang="en-IN" sz="3000" dirty="0"/>
            </a:br>
            <a:r>
              <a:rPr lang="en-IN" sz="3000" dirty="0" err="1"/>
              <a:t>dtr</a:t>
            </a:r>
            <a:r>
              <a:rPr lang="en-IN" sz="3000" dirty="0"/>
              <a:t>=</a:t>
            </a:r>
            <a:r>
              <a:rPr lang="en-IN" sz="3000" dirty="0" err="1"/>
              <a:t>DecisionTreeRegressor</a:t>
            </a:r>
            <a:r>
              <a:rPr lang="en-IN" sz="3000" dirty="0"/>
              <a:t>()</a:t>
            </a:r>
            <a:br>
              <a:rPr lang="en-IN" sz="3000" dirty="0"/>
            </a:br>
            <a:r>
              <a:rPr lang="en-IN" sz="3000" dirty="0" err="1"/>
              <a:t>dtr.fit</a:t>
            </a:r>
            <a:r>
              <a:rPr lang="en-IN" sz="3000" dirty="0"/>
              <a:t>(</a:t>
            </a:r>
            <a:r>
              <a:rPr lang="en-IN" sz="3000" dirty="0" err="1"/>
              <a:t>x_train</a:t>
            </a:r>
            <a:r>
              <a:rPr lang="en-IN" sz="3000" dirty="0"/>
              <a:t>, </a:t>
            </a:r>
            <a:r>
              <a:rPr lang="en-IN" sz="3000" dirty="0" err="1"/>
              <a:t>y_train</a:t>
            </a:r>
            <a:r>
              <a:rPr lang="en-IN" sz="3000" dirty="0"/>
              <a:t>)</a:t>
            </a:r>
            <a:br>
              <a:rPr lang="en-IN" sz="3000" dirty="0"/>
            </a:br>
            <a:r>
              <a:rPr lang="en-US" sz="3200" i="0" dirty="0">
                <a:solidFill>
                  <a:srgbClr val="FFC000"/>
                </a:solidFill>
                <a:effectLst/>
              </a:rPr>
              <a:t># We do model evaluation for test and train set</a:t>
            </a:r>
            <a:br>
              <a:rPr lang="en-IN" sz="3000" dirty="0"/>
            </a:br>
            <a:r>
              <a:rPr lang="en-US" sz="3000" dirty="0"/>
              <a:t># We check root mean square error of the model and R2 score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38986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0A5F-1A70-441C-9523-6B88C177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4542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Considering the Values in all three model building methods the perfect score comes of </a:t>
            </a:r>
            <a:r>
              <a:rPr lang="en-IN" sz="6000" b="1">
                <a:solidFill>
                  <a:srgbClr val="00B050"/>
                </a:solidFill>
              </a:rPr>
              <a:t>DecisionTreeRegressor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CC21-1453-40CE-8F7F-367D8271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06028"/>
            <a:ext cx="10515600" cy="2681055"/>
          </a:xfrm>
        </p:spPr>
        <p:txBody>
          <a:bodyPr>
            <a:normAutofit/>
          </a:bodyPr>
          <a:lstStyle/>
          <a:p>
            <a:r>
              <a:rPr lang="en-IN" sz="4500" dirty="0" err="1"/>
              <a:t>pd.set_option</a:t>
            </a:r>
            <a:r>
              <a:rPr lang="en-IN" sz="4500" dirty="0"/>
              <a:t>("</a:t>
            </a:r>
            <a:r>
              <a:rPr lang="en-IN" sz="4500" dirty="0" err="1"/>
              <a:t>display.max_rows",None</a:t>
            </a:r>
            <a:r>
              <a:rPr lang="en-IN" sz="4500" dirty="0"/>
              <a:t>)</a:t>
            </a:r>
            <a:br>
              <a:rPr lang="en-IN" sz="4500" dirty="0"/>
            </a:br>
            <a:r>
              <a:rPr lang="en-IN" sz="4500" dirty="0" err="1"/>
              <a:t>pd.set_option</a:t>
            </a:r>
            <a:r>
              <a:rPr lang="en-IN" sz="4500" dirty="0"/>
              <a:t>("</a:t>
            </a:r>
            <a:r>
              <a:rPr lang="en-IN" sz="4500" dirty="0" err="1"/>
              <a:t>display.max_columns",None</a:t>
            </a:r>
            <a:r>
              <a:rPr lang="en-IN" sz="4500" dirty="0"/>
              <a:t>)</a:t>
            </a:r>
            <a:br>
              <a:rPr lang="en-IN" sz="4500" dirty="0"/>
            </a:br>
            <a:br>
              <a:rPr lang="en-IN" sz="4500" dirty="0"/>
            </a:br>
            <a:r>
              <a:rPr lang="en-IN" sz="3000" dirty="0"/>
              <a:t>Display of rows and columns completely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C4F79-AF41-4389-A206-D52A60CF8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df=</a:t>
            </a:r>
            <a:r>
              <a:rPr lang="en-IN" dirty="0" err="1">
                <a:solidFill>
                  <a:srgbClr val="FF0000"/>
                </a:solidFill>
              </a:rPr>
              <a:t>pd.read_csv</a:t>
            </a:r>
            <a:r>
              <a:rPr lang="en-IN" dirty="0">
                <a:solidFill>
                  <a:srgbClr val="FF0000"/>
                </a:solidFill>
              </a:rPr>
              <a:t>('train.csv’)</a:t>
            </a:r>
          </a:p>
          <a:p>
            <a:r>
              <a:rPr lang="en-IN" dirty="0">
                <a:solidFill>
                  <a:srgbClr val="FF0000"/>
                </a:solidFill>
              </a:rPr>
              <a:t>df</a:t>
            </a:r>
          </a:p>
          <a:p>
            <a:r>
              <a:rPr lang="en-IN" dirty="0">
                <a:solidFill>
                  <a:srgbClr val="FF0000"/>
                </a:solidFill>
              </a:rPr>
              <a:t>Train dataset imported with df as variable of data inserted</a:t>
            </a:r>
          </a:p>
        </p:txBody>
      </p:sp>
    </p:spTree>
    <p:extLst>
      <p:ext uri="{BB962C8B-B14F-4D97-AF65-F5344CB8AC3E}">
        <p14:creationId xmlns:p14="http://schemas.microsoft.com/office/powerpoint/2010/main" val="128995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612D-7067-4F73-AD60-2917868EE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000" dirty="0" err="1"/>
              <a:t>df.shape</a:t>
            </a:r>
            <a:br>
              <a:rPr lang="en-IN" sz="3000" dirty="0"/>
            </a:br>
            <a:r>
              <a:rPr lang="en-IN" sz="3000" dirty="0">
                <a:solidFill>
                  <a:srgbClr val="FF0000"/>
                </a:solidFill>
              </a:rPr>
              <a:t>1168 rows &amp; 81 columns</a:t>
            </a:r>
            <a:br>
              <a:rPr lang="en-IN" sz="3000" dirty="0"/>
            </a:br>
            <a:r>
              <a:rPr lang="en-IN" sz="3000" dirty="0" err="1"/>
              <a:t>df.dtypes</a:t>
            </a:r>
            <a:br>
              <a:rPr lang="en-IN" sz="3000" dirty="0"/>
            </a:br>
            <a:r>
              <a:rPr lang="en-IN" sz="3000" dirty="0">
                <a:solidFill>
                  <a:srgbClr val="FF0000"/>
                </a:solidFill>
              </a:rPr>
              <a:t>Maximum data is categorical while some is float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9ED2-B787-4630-AC1F-7605A8AA5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df.isnull</a:t>
            </a:r>
            <a:r>
              <a:rPr lang="en-IN" dirty="0"/>
              <a:t>())</a:t>
            </a:r>
          </a:p>
          <a:p>
            <a:r>
              <a:rPr lang="en-IN" dirty="0" err="1"/>
              <a:t>df.isnull</a:t>
            </a:r>
            <a:r>
              <a:rPr lang="en-IN" dirty="0"/>
              <a:t>().sum()</a:t>
            </a:r>
          </a:p>
          <a:p>
            <a:r>
              <a:rPr lang="en-IN" dirty="0">
                <a:solidFill>
                  <a:srgbClr val="FFC000"/>
                </a:solidFill>
              </a:rPr>
              <a:t>Heat map shows data is huge amount of Null or missing values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9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F981-9FC8-45CB-B93E-9645F222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31"/>
            <a:ext cx="9144000" cy="861133"/>
          </a:xfrm>
        </p:spPr>
        <p:txBody>
          <a:bodyPr>
            <a:normAutofit fontScale="90000"/>
          </a:bodyPr>
          <a:lstStyle/>
          <a:p>
            <a:r>
              <a:rPr lang="en-US" dirty="0"/>
              <a:t>Treating Null values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2C7D-2BBE-4481-B989-286E890A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7465"/>
            <a:ext cx="9144000" cy="5464204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# we are having null values in our dataset, </a:t>
            </a:r>
            <a:r>
              <a:rPr lang="en-US" sz="1300" dirty="0" err="1">
                <a:solidFill>
                  <a:srgbClr val="FF0000"/>
                </a:solidFill>
              </a:rPr>
              <a:t>inorder</a:t>
            </a:r>
            <a:r>
              <a:rPr lang="en-US" sz="1300" dirty="0">
                <a:solidFill>
                  <a:srgbClr val="FF0000"/>
                </a:solidFill>
              </a:rPr>
              <a:t> to proceed further we need to treat null values</a:t>
            </a:r>
          </a:p>
          <a:p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FF0000"/>
                </a:solidFill>
              </a:rPr>
              <a:t># we will treat them one by one</a:t>
            </a:r>
          </a:p>
          <a:p>
            <a:r>
              <a:rPr lang="en-US" sz="1300" dirty="0">
                <a:solidFill>
                  <a:srgbClr val="FF0000"/>
                </a:solidFill>
              </a:rPr>
              <a:t># we have a lot of missing values in these columns, replacing these values with anything may lead to data bias as these are categorical.</a:t>
            </a:r>
          </a:p>
          <a:p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FF0000"/>
                </a:solidFill>
              </a:rPr>
              <a:t># column named </a:t>
            </a:r>
            <a:r>
              <a:rPr lang="en-US" sz="1300" dirty="0" err="1">
                <a:solidFill>
                  <a:srgbClr val="FF0000"/>
                </a:solidFill>
              </a:rPr>
              <a:t>lotfrontage</a:t>
            </a:r>
            <a:r>
              <a:rPr lang="en-US" sz="1300" dirty="0">
                <a:solidFill>
                  <a:srgbClr val="FF0000"/>
                </a:solidFill>
              </a:rPr>
              <a:t> is float with 214 Nan values but it is not replaced but dropped so that data don't get bias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B0F0"/>
                </a:solidFill>
              </a:rPr>
              <a:t># Hence decided to drop these columns</a:t>
            </a:r>
          </a:p>
          <a:p>
            <a:endParaRPr lang="en-US" sz="1300" dirty="0">
              <a:solidFill>
                <a:srgbClr val="00B0F0"/>
              </a:solidFill>
            </a:endParaRPr>
          </a:p>
          <a:p>
            <a:r>
              <a:rPr lang="en-US" sz="1300" dirty="0">
                <a:solidFill>
                  <a:srgbClr val="00B050"/>
                </a:solidFill>
              </a:rPr>
              <a:t># 1. </a:t>
            </a:r>
            <a:r>
              <a:rPr lang="en-US" sz="1300" dirty="0" err="1">
                <a:solidFill>
                  <a:srgbClr val="00B050"/>
                </a:solidFill>
              </a:rPr>
              <a:t>LotFrontage</a:t>
            </a:r>
            <a:r>
              <a:rPr lang="en-US" sz="1300" dirty="0">
                <a:solidFill>
                  <a:srgbClr val="00B050"/>
                </a:solidFill>
              </a:rPr>
              <a:t> (linear feet of street connected to property)</a:t>
            </a:r>
          </a:p>
          <a:p>
            <a:r>
              <a:rPr lang="en-US" sz="1300" dirty="0">
                <a:solidFill>
                  <a:srgbClr val="00B050"/>
                </a:solidFill>
              </a:rPr>
              <a:t># 2. Alley (type of alley access to property)</a:t>
            </a:r>
          </a:p>
          <a:p>
            <a:r>
              <a:rPr lang="en-US" sz="1300" dirty="0">
                <a:solidFill>
                  <a:srgbClr val="00B050"/>
                </a:solidFill>
              </a:rPr>
              <a:t># 3. </a:t>
            </a:r>
            <a:r>
              <a:rPr lang="en-US" sz="1300" dirty="0" err="1">
                <a:solidFill>
                  <a:srgbClr val="00B050"/>
                </a:solidFill>
              </a:rPr>
              <a:t>FireplaceQu</a:t>
            </a:r>
            <a:r>
              <a:rPr lang="en-US" sz="1300" dirty="0">
                <a:solidFill>
                  <a:srgbClr val="00B050"/>
                </a:solidFill>
              </a:rPr>
              <a:t> (Fireplace quality)</a:t>
            </a:r>
          </a:p>
          <a:p>
            <a:r>
              <a:rPr lang="en-US" sz="1300" dirty="0">
                <a:solidFill>
                  <a:srgbClr val="00B050"/>
                </a:solidFill>
              </a:rPr>
              <a:t># 4. </a:t>
            </a:r>
            <a:r>
              <a:rPr lang="en-US" sz="1300" dirty="0" err="1">
                <a:solidFill>
                  <a:srgbClr val="00B050"/>
                </a:solidFill>
              </a:rPr>
              <a:t>PoolQC</a:t>
            </a:r>
            <a:r>
              <a:rPr lang="en-US" sz="1300" dirty="0">
                <a:solidFill>
                  <a:srgbClr val="00B050"/>
                </a:solidFill>
              </a:rPr>
              <a:t> (pool quality)</a:t>
            </a:r>
          </a:p>
          <a:p>
            <a:r>
              <a:rPr lang="en-US" sz="1300" dirty="0">
                <a:solidFill>
                  <a:srgbClr val="00B050"/>
                </a:solidFill>
              </a:rPr>
              <a:t># 5. Fence (Fence Quality)</a:t>
            </a:r>
          </a:p>
          <a:p>
            <a:r>
              <a:rPr lang="en-US" sz="1300" dirty="0">
                <a:solidFill>
                  <a:srgbClr val="00B050"/>
                </a:solidFill>
              </a:rPr>
              <a:t># 6. </a:t>
            </a:r>
            <a:r>
              <a:rPr lang="en-US" sz="1300" dirty="0" err="1">
                <a:solidFill>
                  <a:srgbClr val="00B050"/>
                </a:solidFill>
              </a:rPr>
              <a:t>MiscFeature</a:t>
            </a:r>
            <a:r>
              <a:rPr lang="en-US" sz="1300" dirty="0">
                <a:solidFill>
                  <a:srgbClr val="00B050"/>
                </a:solidFill>
              </a:rPr>
              <a:t> (Miscellaneous feature not covered in other categories)</a:t>
            </a:r>
          </a:p>
          <a:p>
            <a:endParaRPr lang="en-US" sz="1300" dirty="0">
              <a:solidFill>
                <a:srgbClr val="00B050"/>
              </a:solidFill>
            </a:endParaRPr>
          </a:p>
          <a:p>
            <a:r>
              <a:rPr lang="en-US" sz="1300" dirty="0" err="1">
                <a:solidFill>
                  <a:srgbClr val="00B050"/>
                </a:solidFill>
              </a:rPr>
              <a:t>df.drop</a:t>
            </a:r>
            <a:r>
              <a:rPr lang="en-US" sz="1300" dirty="0">
                <a:solidFill>
                  <a:srgbClr val="00B050"/>
                </a:solidFill>
              </a:rPr>
              <a:t>(columns=["LotFrontage","Alley","FireplaceQu","PoolQC","Fence","MiscFeature"],</a:t>
            </a:r>
            <a:r>
              <a:rPr lang="en-US" sz="1300" dirty="0" err="1">
                <a:solidFill>
                  <a:srgbClr val="00B050"/>
                </a:solidFill>
              </a:rPr>
              <a:t>inplace</a:t>
            </a:r>
            <a:r>
              <a:rPr lang="en-US" sz="1300" dirty="0">
                <a:solidFill>
                  <a:srgbClr val="00B050"/>
                </a:solidFill>
              </a:rPr>
              <a:t>=True)</a:t>
            </a:r>
            <a:endParaRPr lang="en-IN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3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822-CF9B-49F7-B4BD-62993A07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560" y="177553"/>
            <a:ext cx="8386439" cy="2485748"/>
          </a:xfrm>
        </p:spPr>
        <p:txBody>
          <a:bodyPr>
            <a:normAutofit fontScale="90000"/>
          </a:bodyPr>
          <a:lstStyle/>
          <a:p>
            <a:r>
              <a:rPr lang="en-IN" sz="3000" dirty="0" err="1"/>
              <a:t>df.shape</a:t>
            </a:r>
            <a:br>
              <a:rPr lang="en-IN" sz="3000" dirty="0"/>
            </a:br>
            <a:r>
              <a:rPr lang="en-IN" sz="3000" dirty="0"/>
              <a:t>(1168,75)</a:t>
            </a:r>
            <a:br>
              <a:rPr lang="en-IN" sz="3000" dirty="0"/>
            </a:br>
            <a:r>
              <a:rPr lang="en-IN" sz="3000" dirty="0">
                <a:solidFill>
                  <a:srgbClr val="FF0000"/>
                </a:solidFill>
              </a:rPr>
              <a:t>It gave new shape with drop of columns</a:t>
            </a:r>
            <a:br>
              <a:rPr lang="en-IN" sz="3000" dirty="0">
                <a:solidFill>
                  <a:srgbClr val="FF0000"/>
                </a:solidFill>
              </a:rPr>
            </a:br>
            <a:r>
              <a:rPr lang="en-IN" sz="3000" dirty="0">
                <a:solidFill>
                  <a:srgbClr val="00B050"/>
                </a:solidFill>
              </a:rPr>
              <a:t>Now we have replaced rest of the Nan values in left columns with</a:t>
            </a:r>
            <a:br>
              <a:rPr lang="en-IN" sz="3000" dirty="0">
                <a:solidFill>
                  <a:srgbClr val="00B050"/>
                </a:solidFill>
              </a:rPr>
            </a:br>
            <a:r>
              <a:rPr lang="en-IN" sz="3000" dirty="0">
                <a:solidFill>
                  <a:srgbClr val="00B050"/>
                </a:solidFill>
              </a:rPr>
              <a:t>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21550-EF24-453E-80AB-75816A0D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63301"/>
            <a:ext cx="9688497" cy="374637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df["</a:t>
            </a:r>
            <a:r>
              <a:rPr lang="en-IN" dirty="0" err="1"/>
              <a:t>MasVnrType</a:t>
            </a:r>
            <a:r>
              <a:rPr lang="en-IN" dirty="0"/>
              <a:t>"]=df["</a:t>
            </a:r>
            <a:r>
              <a:rPr lang="en-IN" dirty="0" err="1"/>
              <a:t>MasVnrType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MasVnrType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MasVnrArea</a:t>
            </a:r>
            <a:r>
              <a:rPr lang="en-IN" dirty="0"/>
              <a:t>"]=df["</a:t>
            </a:r>
            <a:r>
              <a:rPr lang="en-IN" dirty="0" err="1"/>
              <a:t>MasVnrArea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MasVnrArea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BsmtQual</a:t>
            </a:r>
            <a:r>
              <a:rPr lang="en-IN" dirty="0"/>
              <a:t>"]=df["</a:t>
            </a:r>
            <a:r>
              <a:rPr lang="en-IN" dirty="0" err="1"/>
              <a:t>BsmtQual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BsmtQual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BsmtCond</a:t>
            </a:r>
            <a:r>
              <a:rPr lang="en-IN" dirty="0"/>
              <a:t>"]=df["</a:t>
            </a:r>
            <a:r>
              <a:rPr lang="en-IN" dirty="0" err="1"/>
              <a:t>BsmtCond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BsmtCond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BsmtExposure</a:t>
            </a:r>
            <a:r>
              <a:rPr lang="en-IN" dirty="0"/>
              <a:t>"]=df["</a:t>
            </a:r>
            <a:r>
              <a:rPr lang="en-IN" dirty="0" err="1"/>
              <a:t>BsmtExposure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BsmtExposure</a:t>
            </a:r>
            <a:r>
              <a:rPr lang="en-IN" dirty="0"/>
              <a:t>"].mode()[0])</a:t>
            </a:r>
          </a:p>
          <a:p>
            <a:r>
              <a:rPr lang="en-IN" dirty="0"/>
              <a:t>df["BsmtFinType1"]=df["BsmtFinType1"].</a:t>
            </a:r>
            <a:r>
              <a:rPr lang="en-IN" dirty="0" err="1"/>
              <a:t>fillna</a:t>
            </a:r>
            <a:r>
              <a:rPr lang="en-IN" dirty="0"/>
              <a:t>(df["BsmtFinType1"].mode()[0])</a:t>
            </a:r>
          </a:p>
          <a:p>
            <a:r>
              <a:rPr lang="en-IN" dirty="0"/>
              <a:t>df["BsmtFinType2"]=df["BsmtFinType2"].</a:t>
            </a:r>
            <a:r>
              <a:rPr lang="en-IN" dirty="0" err="1"/>
              <a:t>fillna</a:t>
            </a:r>
            <a:r>
              <a:rPr lang="en-IN" dirty="0"/>
              <a:t>(df["BsmtFinType2"].mode()[0])</a:t>
            </a:r>
          </a:p>
          <a:p>
            <a:r>
              <a:rPr lang="en-IN" dirty="0"/>
              <a:t>df["</a:t>
            </a:r>
            <a:r>
              <a:rPr lang="en-IN" dirty="0" err="1"/>
              <a:t>GarageType</a:t>
            </a:r>
            <a:r>
              <a:rPr lang="en-IN" dirty="0"/>
              <a:t>"]=df["</a:t>
            </a:r>
            <a:r>
              <a:rPr lang="en-IN" dirty="0" err="1"/>
              <a:t>GarageType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GarageType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GarageYrBlt</a:t>
            </a:r>
            <a:r>
              <a:rPr lang="en-IN" dirty="0"/>
              <a:t>"]=df["</a:t>
            </a:r>
            <a:r>
              <a:rPr lang="en-IN" dirty="0" err="1"/>
              <a:t>GarageYrBlt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GarageYrBlt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GarageFinish</a:t>
            </a:r>
            <a:r>
              <a:rPr lang="en-IN" dirty="0"/>
              <a:t>"]=df["</a:t>
            </a:r>
            <a:r>
              <a:rPr lang="en-IN" dirty="0" err="1"/>
              <a:t>GarageFinish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GarageFinish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GarageQual</a:t>
            </a:r>
            <a:r>
              <a:rPr lang="en-IN" dirty="0"/>
              <a:t>"]=df["</a:t>
            </a:r>
            <a:r>
              <a:rPr lang="en-IN" dirty="0" err="1"/>
              <a:t>GarageQual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GarageQual</a:t>
            </a:r>
            <a:r>
              <a:rPr lang="en-IN" dirty="0"/>
              <a:t>"].mode()[0])</a:t>
            </a:r>
          </a:p>
          <a:p>
            <a:r>
              <a:rPr lang="en-IN" dirty="0"/>
              <a:t>df["</a:t>
            </a:r>
            <a:r>
              <a:rPr lang="en-IN" dirty="0" err="1"/>
              <a:t>GarageCond</a:t>
            </a:r>
            <a:r>
              <a:rPr lang="en-IN" dirty="0"/>
              <a:t>"]=df["</a:t>
            </a:r>
            <a:r>
              <a:rPr lang="en-IN" dirty="0" err="1"/>
              <a:t>GarageCond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(df["</a:t>
            </a:r>
            <a:r>
              <a:rPr lang="en-IN" dirty="0" err="1"/>
              <a:t>GarageCond</a:t>
            </a:r>
            <a:r>
              <a:rPr lang="en-IN" dirty="0"/>
              <a:t>"].mode()[0])</a:t>
            </a:r>
          </a:p>
          <a:p>
            <a:r>
              <a:rPr lang="en-US" dirty="0">
                <a:solidFill>
                  <a:srgbClr val="7030A0"/>
                </a:solidFill>
              </a:rPr>
              <a:t># no null values are there now</a:t>
            </a:r>
          </a:p>
          <a:p>
            <a:r>
              <a:rPr lang="en-US" dirty="0" err="1">
                <a:solidFill>
                  <a:srgbClr val="7030A0"/>
                </a:solidFill>
              </a:rPr>
              <a:t>df.isnull</a:t>
            </a:r>
            <a:r>
              <a:rPr lang="en-US" dirty="0">
                <a:solidFill>
                  <a:srgbClr val="7030A0"/>
                </a:solidFill>
              </a:rPr>
              <a:t>().sum()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2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C69D-27EB-40A1-A195-743BBF23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188"/>
            <a:ext cx="9144000" cy="12162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C000"/>
                </a:solidFill>
              </a:rPr>
              <a:t># checking null values with heat map now, no null values available</a:t>
            </a:r>
            <a:br>
              <a:rPr lang="en-US" sz="2500" dirty="0">
                <a:solidFill>
                  <a:srgbClr val="FFC000"/>
                </a:solidFill>
              </a:rPr>
            </a:br>
            <a:br>
              <a:rPr lang="en-US" sz="2500" dirty="0"/>
            </a:br>
            <a:r>
              <a:rPr lang="en-US" sz="2500" dirty="0" err="1"/>
              <a:t>sns.heatmap</a:t>
            </a:r>
            <a:r>
              <a:rPr lang="en-US" sz="2500" dirty="0"/>
              <a:t>(</a:t>
            </a:r>
            <a:r>
              <a:rPr lang="en-US" sz="2500" dirty="0" err="1"/>
              <a:t>df.isnull</a:t>
            </a:r>
            <a:r>
              <a:rPr lang="en-US" sz="2500" dirty="0"/>
              <a:t>())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2C987-4745-4C6B-81A8-AF1327AB4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692"/>
            <a:ext cx="9144000" cy="207737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finding correlation b/w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eachother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dfcor</a:t>
            </a:r>
            <a:r>
              <a:rPr lang="en-US" dirty="0"/>
              <a:t>=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r>
              <a:rPr lang="en-US" dirty="0" err="1"/>
              <a:t>Dfcor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# we can put this correlation into a heat map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plt.figure</a:t>
            </a:r>
            <a:r>
              <a:rPr lang="en-US" sz="2400" dirty="0"/>
              <a:t>(</a:t>
            </a:r>
            <a:r>
              <a:rPr lang="en-US" sz="2400" dirty="0" err="1"/>
              <a:t>figsize</a:t>
            </a:r>
            <a:r>
              <a:rPr lang="en-US" sz="2400" dirty="0"/>
              <a:t>=[22,12])</a:t>
            </a:r>
            <a:br>
              <a:rPr lang="en-US" sz="2400" dirty="0"/>
            </a:br>
            <a:r>
              <a:rPr lang="en-US" sz="2400" dirty="0" err="1"/>
              <a:t>sns.heatmap</a:t>
            </a:r>
            <a:r>
              <a:rPr lang="en-US" sz="2400" dirty="0"/>
              <a:t>(</a:t>
            </a:r>
            <a:r>
              <a:rPr lang="en-US" sz="2400" dirty="0" err="1"/>
              <a:t>dfcor,annot</a:t>
            </a:r>
            <a:r>
              <a:rPr lang="en-US" sz="2400" dirty="0"/>
              <a:t>=True)</a:t>
            </a:r>
            <a:br>
              <a:rPr lang="en-US" sz="2400" dirty="0"/>
            </a:br>
            <a:r>
              <a:rPr lang="en-US" sz="2400" dirty="0" err="1"/>
              <a:t>plt.title</a:t>
            </a:r>
            <a:r>
              <a:rPr lang="en-US" sz="2400" dirty="0"/>
              <a:t>('housing project')</a:t>
            </a:r>
            <a:br>
              <a:rPr lang="en-US" sz="2400" dirty="0"/>
            </a:br>
            <a:r>
              <a:rPr lang="en-US" sz="2400" dirty="0" err="1"/>
              <a:t>plt.show</a:t>
            </a:r>
            <a:r>
              <a:rPr lang="en-US" sz="2400" dirty="0"/>
              <a:t>()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CE0B4F-578F-494A-9D4A-F1DB309B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0" y="1420428"/>
            <a:ext cx="4010395" cy="29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BC09-AEA2-42B7-A2B5-0EB1F0CD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99"/>
            <a:ext cx="9144000" cy="870012"/>
          </a:xfrm>
        </p:spPr>
        <p:txBody>
          <a:bodyPr>
            <a:normAutofit fontScale="90000"/>
          </a:bodyPr>
          <a:lstStyle/>
          <a:p>
            <a:r>
              <a:rPr lang="en-IN" sz="3000" b="1" dirty="0"/>
              <a:t>Data Visualization</a:t>
            </a:r>
            <a:br>
              <a:rPr lang="en-IN" sz="3000" b="1" dirty="0"/>
            </a:br>
            <a:r>
              <a:rPr lang="en-US" sz="3000" b="1" dirty="0">
                <a:solidFill>
                  <a:srgbClr val="FF0000"/>
                </a:solidFill>
              </a:rPr>
              <a:t># we will start with scatter plot</a:t>
            </a:r>
            <a:endParaRPr lang="en-IN" sz="3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E18F1-49F1-4BC4-AFD3-E41A2DB4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720" y="1109709"/>
            <a:ext cx="11280560" cy="500700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# There is a positive relation b/w </a:t>
            </a:r>
            <a:r>
              <a:rPr lang="en-IN" dirty="0" err="1">
                <a:solidFill>
                  <a:srgbClr val="FFC000"/>
                </a:solidFill>
              </a:rPr>
              <a:t>SalePrice</a:t>
            </a:r>
            <a:r>
              <a:rPr lang="en-IN" dirty="0">
                <a:solidFill>
                  <a:srgbClr val="FFC000"/>
                </a:solidFill>
              </a:rPr>
              <a:t> &amp; </a:t>
            </a:r>
            <a:r>
              <a:rPr lang="en-IN" dirty="0" err="1">
                <a:solidFill>
                  <a:srgbClr val="FFC000"/>
                </a:solidFill>
              </a:rPr>
              <a:t>LotArea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</a:rPr>
              <a:t># The </a:t>
            </a:r>
            <a:r>
              <a:rPr lang="en-IN" dirty="0" err="1">
                <a:solidFill>
                  <a:srgbClr val="FFC000"/>
                </a:solidFill>
              </a:rPr>
              <a:t>lotarea</a:t>
            </a:r>
            <a:r>
              <a:rPr lang="en-IN" dirty="0">
                <a:solidFill>
                  <a:srgbClr val="FFC000"/>
                </a:solidFill>
              </a:rPr>
              <a:t> increase means increase in price</a:t>
            </a:r>
          </a:p>
          <a:p>
            <a:endParaRPr lang="en-IN" dirty="0"/>
          </a:p>
          <a:p>
            <a:r>
              <a:rPr lang="en-IN" dirty="0"/>
              <a:t>x=df['</a:t>
            </a:r>
            <a:r>
              <a:rPr lang="en-IN" dirty="0" err="1"/>
              <a:t>SalePrice</a:t>
            </a:r>
            <a:r>
              <a:rPr lang="en-IN" dirty="0"/>
              <a:t>']</a:t>
            </a:r>
          </a:p>
          <a:p>
            <a:r>
              <a:rPr lang="en-IN" dirty="0"/>
              <a:t>y=df['</a:t>
            </a:r>
            <a:r>
              <a:rPr lang="en-IN" dirty="0" err="1"/>
              <a:t>LotArea</a:t>
            </a:r>
            <a:r>
              <a:rPr lang="en-IN" dirty="0"/>
              <a:t>']</a:t>
            </a:r>
          </a:p>
          <a:p>
            <a:endParaRPr lang="en-IN" dirty="0"/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</a:t>
            </a:r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LotArea</a:t>
            </a:r>
            <a:r>
              <a:rPr lang="en-IN" dirty="0"/>
              <a:t>')</a:t>
            </a:r>
          </a:p>
          <a:p>
            <a:r>
              <a:rPr lang="en-IN" dirty="0" err="1"/>
              <a:t>plt.xlabel</a:t>
            </a:r>
            <a:r>
              <a:rPr lang="en-IN" dirty="0"/>
              <a:t>('</a:t>
            </a:r>
            <a:r>
              <a:rPr lang="en-IN" dirty="0" err="1"/>
              <a:t>SalePrice</a:t>
            </a:r>
            <a:r>
              <a:rPr lang="en-IN" dirty="0"/>
              <a:t>')</a:t>
            </a:r>
          </a:p>
          <a:p>
            <a:r>
              <a:rPr lang="en-IN" dirty="0" err="1"/>
              <a:t>plt.ylabel</a:t>
            </a:r>
            <a:r>
              <a:rPr lang="en-IN" dirty="0"/>
              <a:t>('</a:t>
            </a:r>
            <a:r>
              <a:rPr lang="en-IN" dirty="0" err="1"/>
              <a:t>LotArea</a:t>
            </a:r>
            <a:r>
              <a:rPr lang="en-IN" dirty="0"/>
              <a:t>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r>
              <a:rPr lang="en-IN" dirty="0">
                <a:solidFill>
                  <a:srgbClr val="00B050"/>
                </a:solidFill>
              </a:rPr>
              <a:t>#Like this we created several scatter plots b/w target variables and rest of factors to visualize the positive or negative relationship b/w them.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923BD6-F8AD-4F8A-B665-FADB9C0C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72" y="2105025"/>
            <a:ext cx="4190259" cy="35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B8AF-5BF7-4139-866A-899DCA14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9"/>
            <a:ext cx="9144000" cy="7812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Countplot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A3F3-CCA5-46D3-ACCD-9EFA6716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18" y="1349406"/>
            <a:ext cx="10357282" cy="4996370"/>
          </a:xfrm>
        </p:spPr>
        <p:txBody>
          <a:bodyPr>
            <a:normAutofit/>
          </a:bodyPr>
          <a:lstStyle/>
          <a:p>
            <a:r>
              <a:rPr lang="en-US" dirty="0"/>
              <a:t>#Most of the houses are having central air conditioning systems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sns.countplot</a:t>
            </a:r>
            <a:r>
              <a:rPr lang="en-US" dirty="0">
                <a:solidFill>
                  <a:srgbClr val="FF0000"/>
                </a:solidFill>
              </a:rPr>
              <a:t>(df["</a:t>
            </a:r>
            <a:r>
              <a:rPr lang="en-US" dirty="0" err="1">
                <a:solidFill>
                  <a:srgbClr val="FF0000"/>
                </a:solidFill>
              </a:rPr>
              <a:t>CentralAir</a:t>
            </a:r>
            <a:r>
              <a:rPr lang="en-US" dirty="0">
                <a:solidFill>
                  <a:srgbClr val="FF0000"/>
                </a:solidFill>
              </a:rPr>
              <a:t>"])</a:t>
            </a:r>
          </a:p>
          <a:p>
            <a:r>
              <a:rPr lang="en-US" dirty="0"/>
              <a:t>#countplot shows us factors like yes or no, type of categories and their availability which effects the sale price</a:t>
            </a:r>
          </a:p>
          <a:p>
            <a:r>
              <a:rPr lang="en-US" dirty="0"/>
              <a:t># Most of the house are one story followed by two story house on 2nd position</a:t>
            </a:r>
          </a:p>
          <a:p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sns.countplot</a:t>
            </a:r>
            <a:r>
              <a:rPr lang="en-US" dirty="0">
                <a:solidFill>
                  <a:srgbClr val="7030A0"/>
                </a:solidFill>
              </a:rPr>
              <a:t>(df["</a:t>
            </a:r>
            <a:r>
              <a:rPr lang="en-US" dirty="0" err="1">
                <a:solidFill>
                  <a:srgbClr val="7030A0"/>
                </a:solidFill>
              </a:rPr>
              <a:t>HouseStyle</a:t>
            </a:r>
            <a:r>
              <a:rPr lang="en-US" dirty="0">
                <a:solidFill>
                  <a:srgbClr val="7030A0"/>
                </a:solidFill>
              </a:rPr>
              <a:t>"])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1E3D23-EEFE-4B71-92DA-A2EDFB55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03" y="3835153"/>
            <a:ext cx="3762375" cy="30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A2B7E3-3C24-4A11-8523-B46A8DD5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279038"/>
            <a:ext cx="3551069" cy="2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24E4-81F8-447F-A1C5-095D7CEC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19"/>
            <a:ext cx="9144000" cy="976544"/>
          </a:xfrm>
        </p:spPr>
        <p:txBody>
          <a:bodyPr/>
          <a:lstStyle/>
          <a:p>
            <a:r>
              <a:rPr lang="en-US" dirty="0"/>
              <a:t>CATPLOT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0E017-0AD5-4861-B75E-EC6EDF2F7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194" y="1109709"/>
            <a:ext cx="8359806" cy="4148091"/>
          </a:xfrm>
        </p:spPr>
        <p:txBody>
          <a:bodyPr>
            <a:normAutofit/>
          </a:bodyPr>
          <a:lstStyle/>
          <a:p>
            <a:r>
              <a:rPr lang="en-US" sz="2000" dirty="0"/>
              <a:t># Two story are on the higher sale price followed by one story.</a:t>
            </a:r>
          </a:p>
          <a:p>
            <a:r>
              <a:rPr lang="en-US" sz="2000" dirty="0"/>
              <a:t># The above data also shows us that most of the properties are one and two story.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sns.catplot</a:t>
            </a:r>
            <a:r>
              <a:rPr lang="en-US" sz="2000" dirty="0">
                <a:solidFill>
                  <a:srgbClr val="FF0000"/>
                </a:solidFill>
              </a:rPr>
              <a:t>(x="</a:t>
            </a:r>
            <a:r>
              <a:rPr lang="en-US" sz="2000" dirty="0" err="1">
                <a:solidFill>
                  <a:srgbClr val="FF0000"/>
                </a:solidFill>
              </a:rPr>
              <a:t>HouseStyle</a:t>
            </a:r>
            <a:r>
              <a:rPr lang="en-US" sz="2000" dirty="0">
                <a:solidFill>
                  <a:srgbClr val="FF0000"/>
                </a:solidFill>
              </a:rPr>
              <a:t>", y="</a:t>
            </a:r>
            <a:r>
              <a:rPr lang="en-US" sz="2000" dirty="0" err="1">
                <a:solidFill>
                  <a:srgbClr val="FF0000"/>
                </a:solidFill>
              </a:rPr>
              <a:t>SalePrice</a:t>
            </a:r>
            <a:r>
              <a:rPr lang="en-US" sz="2000" dirty="0">
                <a:solidFill>
                  <a:srgbClr val="FF0000"/>
                </a:solidFill>
              </a:rPr>
              <a:t>",kind="</a:t>
            </a:r>
            <a:r>
              <a:rPr lang="en-US" sz="2000" dirty="0" err="1">
                <a:solidFill>
                  <a:srgbClr val="FF0000"/>
                </a:solidFill>
              </a:rPr>
              <a:t>swarm",data</a:t>
            </a:r>
            <a:r>
              <a:rPr lang="en-US" sz="2000" dirty="0">
                <a:solidFill>
                  <a:srgbClr val="FF0000"/>
                </a:solidFill>
              </a:rPr>
              <a:t>=df)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# All properties the train data set is having all basic utilities </a:t>
            </a:r>
            <a:r>
              <a:rPr lang="en-US" sz="2000" dirty="0" err="1"/>
              <a:t>avialable</a:t>
            </a:r>
            <a:r>
              <a:rPr lang="en-US" sz="2000" dirty="0"/>
              <a:t> i.e. Electricity, Gas, and Water (Septic Tank)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sns.catplot</a:t>
            </a:r>
            <a:r>
              <a:rPr lang="en-US" sz="2000" dirty="0">
                <a:solidFill>
                  <a:srgbClr val="7030A0"/>
                </a:solidFill>
              </a:rPr>
              <a:t>(x="Utilities", y="</a:t>
            </a:r>
            <a:r>
              <a:rPr lang="en-US" sz="2000" dirty="0" err="1">
                <a:solidFill>
                  <a:srgbClr val="7030A0"/>
                </a:solidFill>
              </a:rPr>
              <a:t>SalePrice</a:t>
            </a:r>
            <a:r>
              <a:rPr lang="en-US" sz="2000" dirty="0">
                <a:solidFill>
                  <a:srgbClr val="7030A0"/>
                </a:solidFill>
              </a:rPr>
              <a:t>",kind="</a:t>
            </a:r>
            <a:r>
              <a:rPr lang="en-US" sz="2000" dirty="0" err="1">
                <a:solidFill>
                  <a:srgbClr val="7030A0"/>
                </a:solidFill>
              </a:rPr>
              <a:t>swarm",data</a:t>
            </a:r>
            <a:r>
              <a:rPr lang="en-US" sz="2000" dirty="0">
                <a:solidFill>
                  <a:srgbClr val="7030A0"/>
                </a:solidFill>
              </a:rPr>
              <a:t>=df)</a:t>
            </a:r>
            <a:endParaRPr lang="en-IN" sz="2000" dirty="0">
              <a:solidFill>
                <a:srgbClr val="7030A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3675C7-B9F7-4B1F-923B-09A527E8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" y="3906175"/>
            <a:ext cx="3051051" cy="272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B0FA7A-006F-43FD-8D78-56F4F573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53" y="4549806"/>
            <a:ext cx="3320340" cy="23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7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1729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HOUSING: PRICE PREDICTION </vt:lpstr>
      <vt:lpstr>pd.set_option("display.max_rows",None) pd.set_option("display.max_columns",None)  Display of rows and columns completely</vt:lpstr>
      <vt:lpstr>df.shape 1168 rows &amp; 81 columns df.dtypes Maximum data is categorical while some is float</vt:lpstr>
      <vt:lpstr>Treating Null values</vt:lpstr>
      <vt:lpstr>df.shape (1168,75) It gave new shape with drop of columns Now we have replaced rest of the Nan values in left columns with mode</vt:lpstr>
      <vt:lpstr># checking null values with heat map now, no null values available  sns.heatmap(df.isnull())</vt:lpstr>
      <vt:lpstr>Data Visualization # we will start with scatter plot</vt:lpstr>
      <vt:lpstr>Countplot</vt:lpstr>
      <vt:lpstr>CATPLOT</vt:lpstr>
      <vt:lpstr>Handling Categorical Data  # Here we are handling categorical data by converting it into numerical data through LabelEncoder df["MSZoning"].value_counts() # As this is case of Ordinal Categorical type we perform LabelEncoder # Here Values are assigned with corresponding keys  df.replace({"RL": 0, "RM":1,"FV":2,"RH":3,"C (all)":4}, inplace = True) # Replacing categorical data in a column with numeric like 0,1,2,3,4,5</vt:lpstr>
      <vt:lpstr># checked correlation after label encoder  sns.color_palette? sns.heatmap?  plt.figure(figsize=(18,22)) sns.heatmap(dfcor,cmap='YlOrRd_r',annot=True)</vt:lpstr>
      <vt:lpstr>Treating Skewness  for col in df:     print(col)     print(skew(df[col]))     plt.figure()     sns.distplot(df[col])     plt.show()  # distribution plot will help us to know skewness in all columns  x=df.drop("SalePrice",axis=1) y=df["SalePrice"] # Here we are dropping the target variable SalePrice and to find the skewness of rest of columns  df.skew() # It shows skewness in each column in numeric form Power Transform Method from sklearn.preprocessing import power_transform df_new=power_transform(x)  df_new=pd.DataFrame(df_new,columns=x.columns)</vt:lpstr>
      <vt:lpstr>checking outliers # plotting box for first 25 rows x.iloc[:,0:25].boxplot(figsize=[20,8]) plt.subplots_adjust(bottom=0.25) plt.show()  # Boxplot is used to check outliers </vt:lpstr>
      <vt:lpstr>Removing outliers and Z-score # finding Zscore value b/w +3 to -3  z=np.abs(zscore(df)) z threshold=3 print(np.where(z&gt;3)) z[1][8] # finding Interquantile IQR=Q3-Q1 IQR # True shows outliers are present &amp; False shows not  print((df&lt;(Q1-(1.5*IQR)))|(df&gt;(Q3+(1.5*IQR))))</vt:lpstr>
      <vt:lpstr>Importing Test Set   # We treat the test set data just like we did for training set till converting all categorical data to Numerical data</vt:lpstr>
      <vt:lpstr>Split the data into training and testing sets  from sklearn.model_selection import train_test_split  # splits the training and test data set in 80% : 20% # assign random_state to any value.This ensures consistency. x_train, x_test, y_train, y_test = train_test_split(x, y, test_size = 0.2, random_state=5) print(x_train.shape) print(x_test.shape) print(y_train.shape) print(y_test.shape) # it will give us the shape (rows &amp; columns) for (x,y) for test and train  #Train the model using sklearn LinearRegression  from sklearn.linear_model import LinearRegression from sklearn.metrics import mean_squared_error, r2_score  lin_model = LinearRegression() lin_model.fit(x_train, y_train) # We do model evaluation for test and train set</vt:lpstr>
      <vt:lpstr>from sklearn.ensemble import RandomForestRegressor reg_rf = RandomForestRegressor() reg_rf.fit(x_train, y_train) # We do model evaluation for test and train set # We check root mean square error of the model and R2 score </vt:lpstr>
      <vt:lpstr>from sklearn.tree import DecisionTreeRegressor dtr=DecisionTreeRegressor() dtr.fit(x_train, y_train) # We do model evaluation for test and train set # We check root mean square error of the model and R2 score</vt:lpstr>
      <vt:lpstr>Considering the Values in all three model building methods the perfect score comes of DecisionTreeRegressor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 </dc:title>
  <dc:creator>Chand Sharma</dc:creator>
  <cp:lastModifiedBy>Chand Sharma</cp:lastModifiedBy>
  <cp:revision>17</cp:revision>
  <dcterms:created xsi:type="dcterms:W3CDTF">2021-07-08T20:05:14Z</dcterms:created>
  <dcterms:modified xsi:type="dcterms:W3CDTF">2021-07-08T23:25:43Z</dcterms:modified>
</cp:coreProperties>
</file>