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5" r:id="rId8"/>
    <p:sldId id="266" r:id="rId9"/>
    <p:sldId id="267" r:id="rId10"/>
    <p:sldId id="263" r:id="rId11"/>
    <p:sldId id="264"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480B-0B46-4C4D-AC21-D0B8342EAB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7D2DF2-D58B-472F-8BF9-B898EFFA38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CB46B0-ADBB-4E01-A6C9-D39949E61B6D}"/>
              </a:ext>
            </a:extLst>
          </p:cNvPr>
          <p:cNvSpPr>
            <a:spLocks noGrp="1"/>
          </p:cNvSpPr>
          <p:nvPr>
            <p:ph type="dt" sz="half" idx="10"/>
          </p:nvPr>
        </p:nvSpPr>
        <p:spPr/>
        <p:txBody>
          <a:bodyPr/>
          <a:lstStyle/>
          <a:p>
            <a:fld id="{852354B2-C359-4A2D-9234-73268C5D646A}" type="datetimeFigureOut">
              <a:rPr lang="en-US" smtClean="0"/>
              <a:t>4/30/2021</a:t>
            </a:fld>
            <a:endParaRPr lang="en-US"/>
          </a:p>
        </p:txBody>
      </p:sp>
      <p:sp>
        <p:nvSpPr>
          <p:cNvPr id="5" name="Footer Placeholder 4">
            <a:extLst>
              <a:ext uri="{FF2B5EF4-FFF2-40B4-BE49-F238E27FC236}">
                <a16:creationId xmlns:a16="http://schemas.microsoft.com/office/drawing/2014/main" id="{1A68342D-ECE6-4852-8B0E-B952C0F01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0A570-8329-4362-9430-83CAAFF9178F}"/>
              </a:ext>
            </a:extLst>
          </p:cNvPr>
          <p:cNvSpPr>
            <a:spLocks noGrp="1"/>
          </p:cNvSpPr>
          <p:nvPr>
            <p:ph type="sldNum" sz="quarter" idx="12"/>
          </p:nvPr>
        </p:nvSpPr>
        <p:spPr/>
        <p:txBody>
          <a:bodyPr/>
          <a:lstStyle/>
          <a:p>
            <a:fld id="{1F310D06-9480-4C43-8474-DA1AB4108D2C}" type="slidenum">
              <a:rPr lang="en-US" smtClean="0"/>
              <a:t>‹#›</a:t>
            </a:fld>
            <a:endParaRPr lang="en-US"/>
          </a:p>
        </p:txBody>
      </p:sp>
    </p:spTree>
    <p:extLst>
      <p:ext uri="{BB962C8B-B14F-4D97-AF65-F5344CB8AC3E}">
        <p14:creationId xmlns:p14="http://schemas.microsoft.com/office/powerpoint/2010/main" val="425593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79E4-CB30-442D-BE8D-2040BDF3AE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08C054-598D-428E-B7A0-DE9F8AA02F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55CDA0-9ACB-4232-A700-64FBE7D1739B}"/>
              </a:ext>
            </a:extLst>
          </p:cNvPr>
          <p:cNvSpPr>
            <a:spLocks noGrp="1"/>
          </p:cNvSpPr>
          <p:nvPr>
            <p:ph type="dt" sz="half" idx="10"/>
          </p:nvPr>
        </p:nvSpPr>
        <p:spPr/>
        <p:txBody>
          <a:bodyPr/>
          <a:lstStyle/>
          <a:p>
            <a:fld id="{852354B2-C359-4A2D-9234-73268C5D646A}" type="datetimeFigureOut">
              <a:rPr lang="en-US" smtClean="0"/>
              <a:t>4/30/2021</a:t>
            </a:fld>
            <a:endParaRPr lang="en-US"/>
          </a:p>
        </p:txBody>
      </p:sp>
      <p:sp>
        <p:nvSpPr>
          <p:cNvPr id="5" name="Footer Placeholder 4">
            <a:extLst>
              <a:ext uri="{FF2B5EF4-FFF2-40B4-BE49-F238E27FC236}">
                <a16:creationId xmlns:a16="http://schemas.microsoft.com/office/drawing/2014/main" id="{52AB5D20-C452-4BEC-8B9F-22A960B86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9110F-74F7-4A97-BE78-2F90BAA5A31E}"/>
              </a:ext>
            </a:extLst>
          </p:cNvPr>
          <p:cNvSpPr>
            <a:spLocks noGrp="1"/>
          </p:cNvSpPr>
          <p:nvPr>
            <p:ph type="sldNum" sz="quarter" idx="12"/>
          </p:nvPr>
        </p:nvSpPr>
        <p:spPr/>
        <p:txBody>
          <a:bodyPr/>
          <a:lstStyle/>
          <a:p>
            <a:fld id="{1F310D06-9480-4C43-8474-DA1AB4108D2C}" type="slidenum">
              <a:rPr lang="en-US" smtClean="0"/>
              <a:t>‹#›</a:t>
            </a:fld>
            <a:endParaRPr lang="en-US"/>
          </a:p>
        </p:txBody>
      </p:sp>
    </p:spTree>
    <p:extLst>
      <p:ext uri="{BB962C8B-B14F-4D97-AF65-F5344CB8AC3E}">
        <p14:creationId xmlns:p14="http://schemas.microsoft.com/office/powerpoint/2010/main" val="701945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B1E047-4B0D-4E29-AC26-6928E6FFA5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165043-4D99-40F5-A999-D17FBCC5E5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BD393E-76BF-45F3-91A7-98CCDA956F1A}"/>
              </a:ext>
            </a:extLst>
          </p:cNvPr>
          <p:cNvSpPr>
            <a:spLocks noGrp="1"/>
          </p:cNvSpPr>
          <p:nvPr>
            <p:ph type="dt" sz="half" idx="10"/>
          </p:nvPr>
        </p:nvSpPr>
        <p:spPr/>
        <p:txBody>
          <a:bodyPr/>
          <a:lstStyle/>
          <a:p>
            <a:fld id="{852354B2-C359-4A2D-9234-73268C5D646A}" type="datetimeFigureOut">
              <a:rPr lang="en-US" smtClean="0"/>
              <a:t>4/30/2021</a:t>
            </a:fld>
            <a:endParaRPr lang="en-US"/>
          </a:p>
        </p:txBody>
      </p:sp>
      <p:sp>
        <p:nvSpPr>
          <p:cNvPr id="5" name="Footer Placeholder 4">
            <a:extLst>
              <a:ext uri="{FF2B5EF4-FFF2-40B4-BE49-F238E27FC236}">
                <a16:creationId xmlns:a16="http://schemas.microsoft.com/office/drawing/2014/main" id="{A2872547-B258-4BD0-94AC-845B48A14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1D329-AB04-4590-8FB2-FB79F53383C5}"/>
              </a:ext>
            </a:extLst>
          </p:cNvPr>
          <p:cNvSpPr>
            <a:spLocks noGrp="1"/>
          </p:cNvSpPr>
          <p:nvPr>
            <p:ph type="sldNum" sz="quarter" idx="12"/>
          </p:nvPr>
        </p:nvSpPr>
        <p:spPr/>
        <p:txBody>
          <a:bodyPr/>
          <a:lstStyle/>
          <a:p>
            <a:fld id="{1F310D06-9480-4C43-8474-DA1AB4108D2C}" type="slidenum">
              <a:rPr lang="en-US" smtClean="0"/>
              <a:t>‹#›</a:t>
            </a:fld>
            <a:endParaRPr lang="en-US"/>
          </a:p>
        </p:txBody>
      </p:sp>
    </p:spTree>
    <p:extLst>
      <p:ext uri="{BB962C8B-B14F-4D97-AF65-F5344CB8AC3E}">
        <p14:creationId xmlns:p14="http://schemas.microsoft.com/office/powerpoint/2010/main" val="2094596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B7EA0-4B39-42B5-8CB9-91CA23184E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060604-D6D5-4D52-9C8C-8761B2EA2C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51C27-8047-417E-9130-64A3A8F6977C}"/>
              </a:ext>
            </a:extLst>
          </p:cNvPr>
          <p:cNvSpPr>
            <a:spLocks noGrp="1"/>
          </p:cNvSpPr>
          <p:nvPr>
            <p:ph type="dt" sz="half" idx="10"/>
          </p:nvPr>
        </p:nvSpPr>
        <p:spPr/>
        <p:txBody>
          <a:bodyPr/>
          <a:lstStyle/>
          <a:p>
            <a:fld id="{852354B2-C359-4A2D-9234-73268C5D646A}" type="datetimeFigureOut">
              <a:rPr lang="en-US" smtClean="0"/>
              <a:t>4/30/2021</a:t>
            </a:fld>
            <a:endParaRPr lang="en-US"/>
          </a:p>
        </p:txBody>
      </p:sp>
      <p:sp>
        <p:nvSpPr>
          <p:cNvPr id="5" name="Footer Placeholder 4">
            <a:extLst>
              <a:ext uri="{FF2B5EF4-FFF2-40B4-BE49-F238E27FC236}">
                <a16:creationId xmlns:a16="http://schemas.microsoft.com/office/drawing/2014/main" id="{A3E12BAA-7236-4700-B19D-3A0FCEC56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9197D-06B3-4A02-A976-E83C200BD0C3}"/>
              </a:ext>
            </a:extLst>
          </p:cNvPr>
          <p:cNvSpPr>
            <a:spLocks noGrp="1"/>
          </p:cNvSpPr>
          <p:nvPr>
            <p:ph type="sldNum" sz="quarter" idx="12"/>
          </p:nvPr>
        </p:nvSpPr>
        <p:spPr/>
        <p:txBody>
          <a:bodyPr/>
          <a:lstStyle/>
          <a:p>
            <a:fld id="{1F310D06-9480-4C43-8474-DA1AB4108D2C}" type="slidenum">
              <a:rPr lang="en-US" smtClean="0"/>
              <a:t>‹#›</a:t>
            </a:fld>
            <a:endParaRPr lang="en-US"/>
          </a:p>
        </p:txBody>
      </p:sp>
    </p:spTree>
    <p:extLst>
      <p:ext uri="{BB962C8B-B14F-4D97-AF65-F5344CB8AC3E}">
        <p14:creationId xmlns:p14="http://schemas.microsoft.com/office/powerpoint/2010/main" val="203701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9A54-1B7A-46D4-9A3B-48B8DCA541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FBCE7C-4D81-4D13-8974-B4733F0812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ADB01F-3EAB-49FE-B32C-0EF3C5CC14FA}"/>
              </a:ext>
            </a:extLst>
          </p:cNvPr>
          <p:cNvSpPr>
            <a:spLocks noGrp="1"/>
          </p:cNvSpPr>
          <p:nvPr>
            <p:ph type="dt" sz="half" idx="10"/>
          </p:nvPr>
        </p:nvSpPr>
        <p:spPr/>
        <p:txBody>
          <a:bodyPr/>
          <a:lstStyle/>
          <a:p>
            <a:fld id="{852354B2-C359-4A2D-9234-73268C5D646A}" type="datetimeFigureOut">
              <a:rPr lang="en-US" smtClean="0"/>
              <a:t>4/30/2021</a:t>
            </a:fld>
            <a:endParaRPr lang="en-US"/>
          </a:p>
        </p:txBody>
      </p:sp>
      <p:sp>
        <p:nvSpPr>
          <p:cNvPr id="5" name="Footer Placeholder 4">
            <a:extLst>
              <a:ext uri="{FF2B5EF4-FFF2-40B4-BE49-F238E27FC236}">
                <a16:creationId xmlns:a16="http://schemas.microsoft.com/office/drawing/2014/main" id="{90DC6AF2-2BC9-48D8-8D2A-2099C7C608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77313-7E9F-4692-9E27-7A029B693DE5}"/>
              </a:ext>
            </a:extLst>
          </p:cNvPr>
          <p:cNvSpPr>
            <a:spLocks noGrp="1"/>
          </p:cNvSpPr>
          <p:nvPr>
            <p:ph type="sldNum" sz="quarter" idx="12"/>
          </p:nvPr>
        </p:nvSpPr>
        <p:spPr/>
        <p:txBody>
          <a:bodyPr/>
          <a:lstStyle/>
          <a:p>
            <a:fld id="{1F310D06-9480-4C43-8474-DA1AB4108D2C}" type="slidenum">
              <a:rPr lang="en-US" smtClean="0"/>
              <a:t>‹#›</a:t>
            </a:fld>
            <a:endParaRPr lang="en-US"/>
          </a:p>
        </p:txBody>
      </p:sp>
    </p:spTree>
    <p:extLst>
      <p:ext uri="{BB962C8B-B14F-4D97-AF65-F5344CB8AC3E}">
        <p14:creationId xmlns:p14="http://schemas.microsoft.com/office/powerpoint/2010/main" val="275687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C342-0A18-481F-AAC6-71F034F01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9EABA2-F134-40C2-929D-D5055CA76D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744585-2C70-4B2C-B353-BBF0CD066B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B5D371-AA02-4AC9-BC6D-7B9F12090F46}"/>
              </a:ext>
            </a:extLst>
          </p:cNvPr>
          <p:cNvSpPr>
            <a:spLocks noGrp="1"/>
          </p:cNvSpPr>
          <p:nvPr>
            <p:ph type="dt" sz="half" idx="10"/>
          </p:nvPr>
        </p:nvSpPr>
        <p:spPr/>
        <p:txBody>
          <a:bodyPr/>
          <a:lstStyle/>
          <a:p>
            <a:fld id="{852354B2-C359-4A2D-9234-73268C5D646A}" type="datetimeFigureOut">
              <a:rPr lang="en-US" smtClean="0"/>
              <a:t>4/30/2021</a:t>
            </a:fld>
            <a:endParaRPr lang="en-US"/>
          </a:p>
        </p:txBody>
      </p:sp>
      <p:sp>
        <p:nvSpPr>
          <p:cNvPr id="6" name="Footer Placeholder 5">
            <a:extLst>
              <a:ext uri="{FF2B5EF4-FFF2-40B4-BE49-F238E27FC236}">
                <a16:creationId xmlns:a16="http://schemas.microsoft.com/office/drawing/2014/main" id="{3B912E2B-791B-4F47-BED9-E188C4F2C9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BD225-6635-41BD-9D3B-4B4478C07399}"/>
              </a:ext>
            </a:extLst>
          </p:cNvPr>
          <p:cNvSpPr>
            <a:spLocks noGrp="1"/>
          </p:cNvSpPr>
          <p:nvPr>
            <p:ph type="sldNum" sz="quarter" idx="12"/>
          </p:nvPr>
        </p:nvSpPr>
        <p:spPr/>
        <p:txBody>
          <a:bodyPr/>
          <a:lstStyle/>
          <a:p>
            <a:fld id="{1F310D06-9480-4C43-8474-DA1AB4108D2C}" type="slidenum">
              <a:rPr lang="en-US" smtClean="0"/>
              <a:t>‹#›</a:t>
            </a:fld>
            <a:endParaRPr lang="en-US"/>
          </a:p>
        </p:txBody>
      </p:sp>
    </p:spTree>
    <p:extLst>
      <p:ext uri="{BB962C8B-B14F-4D97-AF65-F5344CB8AC3E}">
        <p14:creationId xmlns:p14="http://schemas.microsoft.com/office/powerpoint/2010/main" val="298457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607E-CBD6-4E24-A343-4497843A0A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3E312D-852A-4CD2-A3E3-F25C2F129A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B1E12C-6DA2-4B16-9BE5-8DA5365DB6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B31027-C7B4-46BE-945C-8B409D3AE4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274B75-AD1C-41DB-949F-CD197928B6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2A969F-29F9-4CCF-B355-FFCCAE5A26FA}"/>
              </a:ext>
            </a:extLst>
          </p:cNvPr>
          <p:cNvSpPr>
            <a:spLocks noGrp="1"/>
          </p:cNvSpPr>
          <p:nvPr>
            <p:ph type="dt" sz="half" idx="10"/>
          </p:nvPr>
        </p:nvSpPr>
        <p:spPr/>
        <p:txBody>
          <a:bodyPr/>
          <a:lstStyle/>
          <a:p>
            <a:fld id="{852354B2-C359-4A2D-9234-73268C5D646A}" type="datetimeFigureOut">
              <a:rPr lang="en-US" smtClean="0"/>
              <a:t>4/30/2021</a:t>
            </a:fld>
            <a:endParaRPr lang="en-US"/>
          </a:p>
        </p:txBody>
      </p:sp>
      <p:sp>
        <p:nvSpPr>
          <p:cNvPr id="8" name="Footer Placeholder 7">
            <a:extLst>
              <a:ext uri="{FF2B5EF4-FFF2-40B4-BE49-F238E27FC236}">
                <a16:creationId xmlns:a16="http://schemas.microsoft.com/office/drawing/2014/main" id="{87FB26DB-A455-412D-ACD6-A3AF18776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E3AA4C-043D-41A6-AC97-F625D418CBB2}"/>
              </a:ext>
            </a:extLst>
          </p:cNvPr>
          <p:cNvSpPr>
            <a:spLocks noGrp="1"/>
          </p:cNvSpPr>
          <p:nvPr>
            <p:ph type="sldNum" sz="quarter" idx="12"/>
          </p:nvPr>
        </p:nvSpPr>
        <p:spPr/>
        <p:txBody>
          <a:bodyPr/>
          <a:lstStyle/>
          <a:p>
            <a:fld id="{1F310D06-9480-4C43-8474-DA1AB4108D2C}" type="slidenum">
              <a:rPr lang="en-US" smtClean="0"/>
              <a:t>‹#›</a:t>
            </a:fld>
            <a:endParaRPr lang="en-US"/>
          </a:p>
        </p:txBody>
      </p:sp>
    </p:spTree>
    <p:extLst>
      <p:ext uri="{BB962C8B-B14F-4D97-AF65-F5344CB8AC3E}">
        <p14:creationId xmlns:p14="http://schemas.microsoft.com/office/powerpoint/2010/main" val="222264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CA24-41C6-4A85-8B44-F348459AF9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F825AE-C80B-4270-8BFF-111B1FCA2405}"/>
              </a:ext>
            </a:extLst>
          </p:cNvPr>
          <p:cNvSpPr>
            <a:spLocks noGrp="1"/>
          </p:cNvSpPr>
          <p:nvPr>
            <p:ph type="dt" sz="half" idx="10"/>
          </p:nvPr>
        </p:nvSpPr>
        <p:spPr/>
        <p:txBody>
          <a:bodyPr/>
          <a:lstStyle/>
          <a:p>
            <a:fld id="{852354B2-C359-4A2D-9234-73268C5D646A}" type="datetimeFigureOut">
              <a:rPr lang="en-US" smtClean="0"/>
              <a:t>4/30/2021</a:t>
            </a:fld>
            <a:endParaRPr lang="en-US"/>
          </a:p>
        </p:txBody>
      </p:sp>
      <p:sp>
        <p:nvSpPr>
          <p:cNvPr id="4" name="Footer Placeholder 3">
            <a:extLst>
              <a:ext uri="{FF2B5EF4-FFF2-40B4-BE49-F238E27FC236}">
                <a16:creationId xmlns:a16="http://schemas.microsoft.com/office/drawing/2014/main" id="{A8209DD1-1C8F-4390-AB0C-058C912B67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B6D2D5-91CA-48B1-80FF-3E1D70BA2CA8}"/>
              </a:ext>
            </a:extLst>
          </p:cNvPr>
          <p:cNvSpPr>
            <a:spLocks noGrp="1"/>
          </p:cNvSpPr>
          <p:nvPr>
            <p:ph type="sldNum" sz="quarter" idx="12"/>
          </p:nvPr>
        </p:nvSpPr>
        <p:spPr/>
        <p:txBody>
          <a:bodyPr/>
          <a:lstStyle/>
          <a:p>
            <a:fld id="{1F310D06-9480-4C43-8474-DA1AB4108D2C}" type="slidenum">
              <a:rPr lang="en-US" smtClean="0"/>
              <a:t>‹#›</a:t>
            </a:fld>
            <a:endParaRPr lang="en-US"/>
          </a:p>
        </p:txBody>
      </p:sp>
    </p:spTree>
    <p:extLst>
      <p:ext uri="{BB962C8B-B14F-4D97-AF65-F5344CB8AC3E}">
        <p14:creationId xmlns:p14="http://schemas.microsoft.com/office/powerpoint/2010/main" val="1297736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4B8E43-3D0A-41C3-8232-29E9C1455499}"/>
              </a:ext>
            </a:extLst>
          </p:cNvPr>
          <p:cNvSpPr>
            <a:spLocks noGrp="1"/>
          </p:cNvSpPr>
          <p:nvPr>
            <p:ph type="dt" sz="half" idx="10"/>
          </p:nvPr>
        </p:nvSpPr>
        <p:spPr/>
        <p:txBody>
          <a:bodyPr/>
          <a:lstStyle/>
          <a:p>
            <a:fld id="{852354B2-C359-4A2D-9234-73268C5D646A}" type="datetimeFigureOut">
              <a:rPr lang="en-US" smtClean="0"/>
              <a:t>4/30/2021</a:t>
            </a:fld>
            <a:endParaRPr lang="en-US"/>
          </a:p>
        </p:txBody>
      </p:sp>
      <p:sp>
        <p:nvSpPr>
          <p:cNvPr id="3" name="Footer Placeholder 2">
            <a:extLst>
              <a:ext uri="{FF2B5EF4-FFF2-40B4-BE49-F238E27FC236}">
                <a16:creationId xmlns:a16="http://schemas.microsoft.com/office/drawing/2014/main" id="{EDFD14B2-56A3-45B5-9261-3F0035464E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4AB2BD-626B-4647-B975-748061E4FFE5}"/>
              </a:ext>
            </a:extLst>
          </p:cNvPr>
          <p:cNvSpPr>
            <a:spLocks noGrp="1"/>
          </p:cNvSpPr>
          <p:nvPr>
            <p:ph type="sldNum" sz="quarter" idx="12"/>
          </p:nvPr>
        </p:nvSpPr>
        <p:spPr/>
        <p:txBody>
          <a:bodyPr/>
          <a:lstStyle/>
          <a:p>
            <a:fld id="{1F310D06-9480-4C43-8474-DA1AB4108D2C}" type="slidenum">
              <a:rPr lang="en-US" smtClean="0"/>
              <a:t>‹#›</a:t>
            </a:fld>
            <a:endParaRPr lang="en-US"/>
          </a:p>
        </p:txBody>
      </p:sp>
    </p:spTree>
    <p:extLst>
      <p:ext uri="{BB962C8B-B14F-4D97-AF65-F5344CB8AC3E}">
        <p14:creationId xmlns:p14="http://schemas.microsoft.com/office/powerpoint/2010/main" val="232520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BBDB-4220-49E9-9C9A-BD8C030B6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CCB87C-D3EB-4DD4-9D70-8201A341D7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DB8E23-65F5-464B-996C-37C45FA4E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520C95-7ED8-4730-83F0-6E35911ED137}"/>
              </a:ext>
            </a:extLst>
          </p:cNvPr>
          <p:cNvSpPr>
            <a:spLocks noGrp="1"/>
          </p:cNvSpPr>
          <p:nvPr>
            <p:ph type="dt" sz="half" idx="10"/>
          </p:nvPr>
        </p:nvSpPr>
        <p:spPr/>
        <p:txBody>
          <a:bodyPr/>
          <a:lstStyle/>
          <a:p>
            <a:fld id="{852354B2-C359-4A2D-9234-73268C5D646A}" type="datetimeFigureOut">
              <a:rPr lang="en-US" smtClean="0"/>
              <a:t>4/30/2021</a:t>
            </a:fld>
            <a:endParaRPr lang="en-US"/>
          </a:p>
        </p:txBody>
      </p:sp>
      <p:sp>
        <p:nvSpPr>
          <p:cNvPr id="6" name="Footer Placeholder 5">
            <a:extLst>
              <a:ext uri="{FF2B5EF4-FFF2-40B4-BE49-F238E27FC236}">
                <a16:creationId xmlns:a16="http://schemas.microsoft.com/office/drawing/2014/main" id="{9906D099-4B8B-411B-B0E5-D968579690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05BCE-792D-48E4-9C2B-F428205A27AF}"/>
              </a:ext>
            </a:extLst>
          </p:cNvPr>
          <p:cNvSpPr>
            <a:spLocks noGrp="1"/>
          </p:cNvSpPr>
          <p:nvPr>
            <p:ph type="sldNum" sz="quarter" idx="12"/>
          </p:nvPr>
        </p:nvSpPr>
        <p:spPr/>
        <p:txBody>
          <a:bodyPr/>
          <a:lstStyle/>
          <a:p>
            <a:fld id="{1F310D06-9480-4C43-8474-DA1AB4108D2C}" type="slidenum">
              <a:rPr lang="en-US" smtClean="0"/>
              <a:t>‹#›</a:t>
            </a:fld>
            <a:endParaRPr lang="en-US"/>
          </a:p>
        </p:txBody>
      </p:sp>
    </p:spTree>
    <p:extLst>
      <p:ext uri="{BB962C8B-B14F-4D97-AF65-F5344CB8AC3E}">
        <p14:creationId xmlns:p14="http://schemas.microsoft.com/office/powerpoint/2010/main" val="3502974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EB89-0CE3-48AF-80FE-FD2578E98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CFC36C-C5A3-4F18-B6D4-3E130639A7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078383-9A6D-414B-B02B-BEC7DB22E6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22A6A-4143-4524-9C10-7456A7982786}"/>
              </a:ext>
            </a:extLst>
          </p:cNvPr>
          <p:cNvSpPr>
            <a:spLocks noGrp="1"/>
          </p:cNvSpPr>
          <p:nvPr>
            <p:ph type="dt" sz="half" idx="10"/>
          </p:nvPr>
        </p:nvSpPr>
        <p:spPr/>
        <p:txBody>
          <a:bodyPr/>
          <a:lstStyle/>
          <a:p>
            <a:fld id="{852354B2-C359-4A2D-9234-73268C5D646A}" type="datetimeFigureOut">
              <a:rPr lang="en-US" smtClean="0"/>
              <a:t>4/30/2021</a:t>
            </a:fld>
            <a:endParaRPr lang="en-US"/>
          </a:p>
        </p:txBody>
      </p:sp>
      <p:sp>
        <p:nvSpPr>
          <p:cNvPr id="6" name="Footer Placeholder 5">
            <a:extLst>
              <a:ext uri="{FF2B5EF4-FFF2-40B4-BE49-F238E27FC236}">
                <a16:creationId xmlns:a16="http://schemas.microsoft.com/office/drawing/2014/main" id="{0BC8FEBA-DDC5-4CD3-BE5C-76D80F2F5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4E688-E2AF-4A46-A298-DB673CBF862A}"/>
              </a:ext>
            </a:extLst>
          </p:cNvPr>
          <p:cNvSpPr>
            <a:spLocks noGrp="1"/>
          </p:cNvSpPr>
          <p:nvPr>
            <p:ph type="sldNum" sz="quarter" idx="12"/>
          </p:nvPr>
        </p:nvSpPr>
        <p:spPr/>
        <p:txBody>
          <a:bodyPr/>
          <a:lstStyle/>
          <a:p>
            <a:fld id="{1F310D06-9480-4C43-8474-DA1AB4108D2C}" type="slidenum">
              <a:rPr lang="en-US" smtClean="0"/>
              <a:t>‹#›</a:t>
            </a:fld>
            <a:endParaRPr lang="en-US"/>
          </a:p>
        </p:txBody>
      </p:sp>
    </p:spTree>
    <p:extLst>
      <p:ext uri="{BB962C8B-B14F-4D97-AF65-F5344CB8AC3E}">
        <p14:creationId xmlns:p14="http://schemas.microsoft.com/office/powerpoint/2010/main" val="131964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DDEC7-A005-4740-BF38-3D57255E8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0185D9-2627-4F94-B0B7-183137A87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BA5E4-860E-4152-910F-8043ED987E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354B2-C359-4A2D-9234-73268C5D646A}" type="datetimeFigureOut">
              <a:rPr lang="en-US" smtClean="0"/>
              <a:t>4/30/2021</a:t>
            </a:fld>
            <a:endParaRPr lang="en-US"/>
          </a:p>
        </p:txBody>
      </p:sp>
      <p:sp>
        <p:nvSpPr>
          <p:cNvPr id="5" name="Footer Placeholder 4">
            <a:extLst>
              <a:ext uri="{FF2B5EF4-FFF2-40B4-BE49-F238E27FC236}">
                <a16:creationId xmlns:a16="http://schemas.microsoft.com/office/drawing/2014/main" id="{6AE5A346-8899-45D0-94FC-279CF893E4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172340-45B4-4410-961D-A7E03AC1EC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310D06-9480-4C43-8474-DA1AB4108D2C}" type="slidenum">
              <a:rPr lang="en-US" smtClean="0"/>
              <a:t>‹#›</a:t>
            </a:fld>
            <a:endParaRPr lang="en-US"/>
          </a:p>
        </p:txBody>
      </p:sp>
    </p:spTree>
    <p:extLst>
      <p:ext uri="{BB962C8B-B14F-4D97-AF65-F5344CB8AC3E}">
        <p14:creationId xmlns:p14="http://schemas.microsoft.com/office/powerpoint/2010/main" val="2880996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39832-5D2E-4294-BB59-6418ACACFD9C}"/>
              </a:ext>
            </a:extLst>
          </p:cNvPr>
          <p:cNvSpPr>
            <a:spLocks noGrp="1"/>
          </p:cNvSpPr>
          <p:nvPr>
            <p:ph type="ctrTitle"/>
          </p:nvPr>
        </p:nvSpPr>
        <p:spPr/>
        <p:txBody>
          <a:bodyPr/>
          <a:lstStyle/>
          <a:p>
            <a:r>
              <a:rPr lang="en-US" b="1" dirty="0"/>
              <a:t>Micro Credit Loan </a:t>
            </a:r>
            <a:r>
              <a:rPr lang="en-US" sz="5400" b="1" dirty="0"/>
              <a:t>Use</a:t>
            </a:r>
            <a:r>
              <a:rPr lang="en-US" b="1" dirty="0"/>
              <a:t> Case</a:t>
            </a:r>
          </a:p>
        </p:txBody>
      </p:sp>
      <p:sp>
        <p:nvSpPr>
          <p:cNvPr id="3" name="Subtitle 2">
            <a:extLst>
              <a:ext uri="{FF2B5EF4-FFF2-40B4-BE49-F238E27FC236}">
                <a16:creationId xmlns:a16="http://schemas.microsoft.com/office/drawing/2014/main" id="{8562FF10-B47C-4F87-A530-AC3431178DA9}"/>
              </a:ext>
            </a:extLst>
          </p:cNvPr>
          <p:cNvSpPr>
            <a:spLocks noGrp="1"/>
          </p:cNvSpPr>
          <p:nvPr>
            <p:ph type="subTitle" idx="1"/>
          </p:nvPr>
        </p:nvSpPr>
        <p:spPr/>
        <p:txBody>
          <a:bodyPr>
            <a:normAutofit fontScale="25000" lnSpcReduction="20000"/>
          </a:bodyPr>
          <a:lstStyle/>
          <a:p>
            <a:endParaRPr lang="en-US" dirty="0"/>
          </a:p>
          <a:p>
            <a:endParaRPr lang="en-US" dirty="0"/>
          </a:p>
          <a:p>
            <a:r>
              <a:rPr lang="en-US" dirty="0"/>
              <a:t>						</a:t>
            </a:r>
          </a:p>
          <a:p>
            <a:r>
              <a:rPr lang="en-US" dirty="0"/>
              <a:t>							</a:t>
            </a:r>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r>
              <a:rPr lang="en-US" sz="6400" b="1" dirty="0"/>
              <a:t>Submitted by:-</a:t>
            </a:r>
            <a:r>
              <a:rPr lang="en-US" sz="6400" dirty="0"/>
              <a:t> Parv Sharda</a:t>
            </a:r>
          </a:p>
        </p:txBody>
      </p:sp>
    </p:spTree>
    <p:extLst>
      <p:ext uri="{BB962C8B-B14F-4D97-AF65-F5344CB8AC3E}">
        <p14:creationId xmlns:p14="http://schemas.microsoft.com/office/powerpoint/2010/main" val="2216825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7C78-7416-4369-880C-CC6E0BE0696E}"/>
              </a:ext>
            </a:extLst>
          </p:cNvPr>
          <p:cNvSpPr>
            <a:spLocks noGrp="1"/>
          </p:cNvSpPr>
          <p:nvPr>
            <p:ph type="title"/>
          </p:nvPr>
        </p:nvSpPr>
        <p:spPr>
          <a:xfrm>
            <a:off x="838200" y="365126"/>
            <a:ext cx="10515600" cy="628788"/>
          </a:xfrm>
        </p:spPr>
        <p:txBody>
          <a:bodyPr>
            <a:normAutofit/>
          </a:bodyPr>
          <a:lstStyle/>
          <a:p>
            <a:r>
              <a:rPr lang="en-US" sz="2000" b="1" dirty="0"/>
              <a:t>				Data Preprocessing part</a:t>
            </a:r>
          </a:p>
        </p:txBody>
      </p:sp>
      <p:sp>
        <p:nvSpPr>
          <p:cNvPr id="3" name="Content Placeholder 2">
            <a:extLst>
              <a:ext uri="{FF2B5EF4-FFF2-40B4-BE49-F238E27FC236}">
                <a16:creationId xmlns:a16="http://schemas.microsoft.com/office/drawing/2014/main" id="{0047997A-AA3E-4BF2-9C2C-46B7A606F750}"/>
              </a:ext>
            </a:extLst>
          </p:cNvPr>
          <p:cNvSpPr>
            <a:spLocks noGrp="1"/>
          </p:cNvSpPr>
          <p:nvPr>
            <p:ph idx="1"/>
          </p:nvPr>
        </p:nvSpPr>
        <p:spPr>
          <a:xfrm>
            <a:off x="838200" y="993914"/>
            <a:ext cx="10515600" cy="5183049"/>
          </a:xfrm>
        </p:spPr>
        <p:txBody>
          <a:bodyPr>
            <a:normAutofit/>
          </a:bodyPr>
          <a:lstStyle/>
          <a:p>
            <a:r>
              <a:rPr lang="en-US" sz="2000" dirty="0"/>
              <a:t>In the data pre-processing part our first task was to handle the features which were not in float or integer data time as numeric values are mandatory for model building.</a:t>
            </a:r>
          </a:p>
          <a:p>
            <a:r>
              <a:rPr lang="en-US" sz="2000" dirty="0">
                <a:latin typeface="Calibri" panose="020F0502020204030204" pitchFamily="34" charset="0"/>
              </a:rPr>
              <a:t>From data.info() function we got to know that we have 2 object, 1 datatime64, 14 integer and rest 20 float type features.</a:t>
            </a:r>
          </a:p>
          <a:p>
            <a:endParaRPr lang="en-US" sz="2000" dirty="0">
              <a:latin typeface="Calibri" panose="020F0502020204030204" pitchFamily="34" charset="0"/>
            </a:endParaRPr>
          </a:p>
          <a:p>
            <a:pPr marL="0" indent="0">
              <a:buNone/>
            </a:pPr>
            <a:endParaRPr lang="en-US" sz="2000" dirty="0"/>
          </a:p>
          <a:p>
            <a:endParaRPr lang="en-US" sz="2000" dirty="0"/>
          </a:p>
          <a:p>
            <a:endParaRPr lang="en-US" sz="2000" dirty="0"/>
          </a:p>
          <a:p>
            <a:r>
              <a:rPr lang="en-US" sz="2000" dirty="0"/>
              <a:t>By checking unique values in </a:t>
            </a:r>
            <a:r>
              <a:rPr lang="en-US" sz="2000" dirty="0" err="1"/>
              <a:t>Pcircle</a:t>
            </a:r>
            <a:r>
              <a:rPr lang="en-US" sz="2000" dirty="0"/>
              <a:t> feature, we got to know that this feature only contains 1 unique value i.e.  “UPW”, instead of converting it into a numeric column using Label Encoding I found dropping this column a good idea.</a:t>
            </a:r>
          </a:p>
          <a:p>
            <a:pPr marL="0" indent="0">
              <a:buNone/>
            </a:pPr>
            <a:endParaRPr lang="en-US" sz="2000" dirty="0"/>
          </a:p>
          <a:p>
            <a:endParaRPr lang="en-US" sz="2000" dirty="0"/>
          </a:p>
        </p:txBody>
      </p:sp>
      <p:pic>
        <p:nvPicPr>
          <p:cNvPr id="5" name="Picture 4">
            <a:extLst>
              <a:ext uri="{FF2B5EF4-FFF2-40B4-BE49-F238E27FC236}">
                <a16:creationId xmlns:a16="http://schemas.microsoft.com/office/drawing/2014/main" id="{DFC0BFC5-0712-49E8-A496-898F24D77E35}"/>
              </a:ext>
            </a:extLst>
          </p:cNvPr>
          <p:cNvPicPr>
            <a:picLocks noChangeAspect="1"/>
          </p:cNvPicPr>
          <p:nvPr/>
        </p:nvPicPr>
        <p:blipFill>
          <a:blip r:embed="rId2"/>
          <a:stretch>
            <a:fillRect/>
          </a:stretch>
        </p:blipFill>
        <p:spPr>
          <a:xfrm>
            <a:off x="2952335" y="3243262"/>
            <a:ext cx="5200650" cy="371475"/>
          </a:xfrm>
          <a:prstGeom prst="rect">
            <a:avLst/>
          </a:prstGeom>
        </p:spPr>
      </p:pic>
      <p:pic>
        <p:nvPicPr>
          <p:cNvPr id="7" name="Picture 6">
            <a:extLst>
              <a:ext uri="{FF2B5EF4-FFF2-40B4-BE49-F238E27FC236}">
                <a16:creationId xmlns:a16="http://schemas.microsoft.com/office/drawing/2014/main" id="{84F169C8-54FE-46E3-A45D-EBD7C3BA2E9A}"/>
              </a:ext>
            </a:extLst>
          </p:cNvPr>
          <p:cNvPicPr>
            <a:picLocks noChangeAspect="1"/>
          </p:cNvPicPr>
          <p:nvPr/>
        </p:nvPicPr>
        <p:blipFill>
          <a:blip r:embed="rId3"/>
          <a:stretch>
            <a:fillRect/>
          </a:stretch>
        </p:blipFill>
        <p:spPr>
          <a:xfrm>
            <a:off x="3107841" y="2519293"/>
            <a:ext cx="1762125" cy="409575"/>
          </a:xfrm>
          <a:prstGeom prst="rect">
            <a:avLst/>
          </a:prstGeom>
        </p:spPr>
      </p:pic>
      <p:pic>
        <p:nvPicPr>
          <p:cNvPr id="9" name="Picture 8">
            <a:extLst>
              <a:ext uri="{FF2B5EF4-FFF2-40B4-BE49-F238E27FC236}">
                <a16:creationId xmlns:a16="http://schemas.microsoft.com/office/drawing/2014/main" id="{BAEFCF75-9002-4756-AFD2-27FB79536D90}"/>
              </a:ext>
            </a:extLst>
          </p:cNvPr>
          <p:cNvPicPr>
            <a:picLocks noChangeAspect="1"/>
          </p:cNvPicPr>
          <p:nvPr/>
        </p:nvPicPr>
        <p:blipFill>
          <a:blip r:embed="rId4"/>
          <a:stretch>
            <a:fillRect/>
          </a:stretch>
        </p:blipFill>
        <p:spPr>
          <a:xfrm>
            <a:off x="3005343" y="5187810"/>
            <a:ext cx="2505075" cy="676275"/>
          </a:xfrm>
          <a:prstGeom prst="rect">
            <a:avLst/>
          </a:prstGeom>
        </p:spPr>
      </p:pic>
    </p:spTree>
    <p:extLst>
      <p:ext uri="{BB962C8B-B14F-4D97-AF65-F5344CB8AC3E}">
        <p14:creationId xmlns:p14="http://schemas.microsoft.com/office/powerpoint/2010/main" val="2689491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0A152-2BE1-4C60-A02E-346073EE9DB4}"/>
              </a:ext>
            </a:extLst>
          </p:cNvPr>
          <p:cNvSpPr>
            <a:spLocks noGrp="1"/>
          </p:cNvSpPr>
          <p:nvPr>
            <p:ph type="title"/>
          </p:nvPr>
        </p:nvSpPr>
        <p:spPr>
          <a:xfrm>
            <a:off x="838200" y="365126"/>
            <a:ext cx="10515600" cy="443257"/>
          </a:xfrm>
        </p:spPr>
        <p:txBody>
          <a:bodyPr>
            <a:normAutofit/>
          </a:bodyPr>
          <a:lstStyle/>
          <a:p>
            <a:r>
              <a:rPr lang="en-US" sz="2000" b="1" dirty="0"/>
              <a:t>				Data Preprocessing part</a:t>
            </a:r>
            <a:endParaRPr lang="en-US" sz="2000" dirty="0"/>
          </a:p>
        </p:txBody>
      </p:sp>
      <p:sp>
        <p:nvSpPr>
          <p:cNvPr id="3" name="Content Placeholder 2">
            <a:extLst>
              <a:ext uri="{FF2B5EF4-FFF2-40B4-BE49-F238E27FC236}">
                <a16:creationId xmlns:a16="http://schemas.microsoft.com/office/drawing/2014/main" id="{7B2F2199-3693-4986-AD2F-DAF987B61524}"/>
              </a:ext>
            </a:extLst>
          </p:cNvPr>
          <p:cNvSpPr>
            <a:spLocks noGrp="1"/>
          </p:cNvSpPr>
          <p:nvPr>
            <p:ph idx="1"/>
          </p:nvPr>
        </p:nvSpPr>
        <p:spPr>
          <a:xfrm>
            <a:off x="838200" y="901148"/>
            <a:ext cx="10515600" cy="5275815"/>
          </a:xfrm>
        </p:spPr>
        <p:txBody>
          <a:bodyPr>
            <a:normAutofit/>
          </a:bodyPr>
          <a:lstStyle/>
          <a:p>
            <a:r>
              <a:rPr lang="en-US" sz="2000" dirty="0"/>
              <a:t>Then we had feature ‘</a:t>
            </a:r>
            <a:r>
              <a:rPr lang="en-US" sz="2000" dirty="0" err="1"/>
              <a:t>pdate</a:t>
            </a:r>
            <a:r>
              <a:rPr lang="en-US" sz="2000" dirty="0"/>
              <a:t>’ in </a:t>
            </a:r>
            <a:r>
              <a:rPr lang="en-US" sz="2000" dirty="0" err="1"/>
              <a:t>DateTime</a:t>
            </a:r>
            <a:r>
              <a:rPr lang="en-US" sz="2000" dirty="0"/>
              <a:t> datatype. Checked unique values using </a:t>
            </a:r>
            <a:r>
              <a:rPr lang="en-US" sz="2000" dirty="0" err="1"/>
              <a:t>data.unique</a:t>
            </a:r>
            <a:r>
              <a:rPr lang="en-US" sz="2000" dirty="0"/>
              <a:t>() function where I found that this data is for the year 2016. using .</a:t>
            </a:r>
            <a:r>
              <a:rPr lang="en-US" sz="2000" dirty="0" err="1"/>
              <a:t>dt.day</a:t>
            </a:r>
            <a:r>
              <a:rPr lang="en-US" sz="2000" dirty="0"/>
              <a:t>/</a:t>
            </a:r>
            <a:r>
              <a:rPr lang="en-US" sz="2000" dirty="0" err="1"/>
              <a:t>dt.month</a:t>
            </a:r>
            <a:r>
              <a:rPr lang="en-US" sz="2000" dirty="0"/>
              <a:t> function I successfully extracted the Date and Month from this and as the data is from the same year 2016 I didn’t extracted that. After extracting the required values I dropped ‘</a:t>
            </a:r>
            <a:r>
              <a:rPr lang="en-US" sz="2000" dirty="0" err="1"/>
              <a:t>pdate</a:t>
            </a:r>
            <a:r>
              <a:rPr lang="en-US" sz="2000" dirty="0"/>
              <a:t>’ column as well.</a:t>
            </a:r>
          </a:p>
          <a:p>
            <a:endParaRPr lang="en-US" sz="2000" dirty="0">
              <a:latin typeface="Calibri" panose="020F0502020204030204" pitchFamily="34" charset="0"/>
            </a:endParaRPr>
          </a:p>
          <a:p>
            <a:endParaRPr lang="en-US" sz="2000" dirty="0"/>
          </a:p>
        </p:txBody>
      </p:sp>
      <p:pic>
        <p:nvPicPr>
          <p:cNvPr id="7" name="Picture 6">
            <a:extLst>
              <a:ext uri="{FF2B5EF4-FFF2-40B4-BE49-F238E27FC236}">
                <a16:creationId xmlns:a16="http://schemas.microsoft.com/office/drawing/2014/main" id="{9F1BA0C5-C465-4B9C-85D0-2E41F3EBE934}"/>
              </a:ext>
            </a:extLst>
          </p:cNvPr>
          <p:cNvPicPr>
            <a:picLocks noChangeAspect="1"/>
          </p:cNvPicPr>
          <p:nvPr/>
        </p:nvPicPr>
        <p:blipFill>
          <a:blip r:embed="rId2"/>
          <a:stretch>
            <a:fillRect/>
          </a:stretch>
        </p:blipFill>
        <p:spPr>
          <a:xfrm>
            <a:off x="1895475" y="2624138"/>
            <a:ext cx="8401050" cy="495300"/>
          </a:xfrm>
          <a:prstGeom prst="rect">
            <a:avLst/>
          </a:prstGeom>
        </p:spPr>
      </p:pic>
      <p:pic>
        <p:nvPicPr>
          <p:cNvPr id="9" name="Picture 8">
            <a:extLst>
              <a:ext uri="{FF2B5EF4-FFF2-40B4-BE49-F238E27FC236}">
                <a16:creationId xmlns:a16="http://schemas.microsoft.com/office/drawing/2014/main" id="{9D03AB31-08EB-4BF3-B4AF-FEE8A2E7DBA8}"/>
              </a:ext>
            </a:extLst>
          </p:cNvPr>
          <p:cNvPicPr>
            <a:picLocks noChangeAspect="1"/>
          </p:cNvPicPr>
          <p:nvPr/>
        </p:nvPicPr>
        <p:blipFill>
          <a:blip r:embed="rId3"/>
          <a:stretch>
            <a:fillRect/>
          </a:stretch>
        </p:blipFill>
        <p:spPr>
          <a:xfrm>
            <a:off x="1149004" y="3681413"/>
            <a:ext cx="10106025" cy="1438275"/>
          </a:xfrm>
          <a:prstGeom prst="rect">
            <a:avLst/>
          </a:prstGeom>
        </p:spPr>
      </p:pic>
    </p:spTree>
    <p:extLst>
      <p:ext uri="{BB962C8B-B14F-4D97-AF65-F5344CB8AC3E}">
        <p14:creationId xmlns:p14="http://schemas.microsoft.com/office/powerpoint/2010/main" val="47617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9010-3B72-43AF-8450-AAE3CD8FB1DC}"/>
              </a:ext>
            </a:extLst>
          </p:cNvPr>
          <p:cNvSpPr>
            <a:spLocks noGrp="1"/>
          </p:cNvSpPr>
          <p:nvPr>
            <p:ph type="title"/>
          </p:nvPr>
        </p:nvSpPr>
        <p:spPr>
          <a:xfrm>
            <a:off x="838200" y="365126"/>
            <a:ext cx="10515600" cy="483013"/>
          </a:xfrm>
        </p:spPr>
        <p:txBody>
          <a:bodyPr>
            <a:normAutofit/>
          </a:bodyPr>
          <a:lstStyle/>
          <a:p>
            <a:r>
              <a:rPr lang="en-US" sz="2000" b="1" dirty="0"/>
              <a:t>				Data Preprocessing part</a:t>
            </a:r>
            <a:endParaRPr lang="en-US" sz="2000" dirty="0"/>
          </a:p>
        </p:txBody>
      </p:sp>
      <p:sp>
        <p:nvSpPr>
          <p:cNvPr id="3" name="Content Placeholder 2">
            <a:extLst>
              <a:ext uri="{FF2B5EF4-FFF2-40B4-BE49-F238E27FC236}">
                <a16:creationId xmlns:a16="http://schemas.microsoft.com/office/drawing/2014/main" id="{0810783F-A4B5-47CD-A5F5-1BF203B6D164}"/>
              </a:ext>
            </a:extLst>
          </p:cNvPr>
          <p:cNvSpPr>
            <a:spLocks noGrp="1"/>
          </p:cNvSpPr>
          <p:nvPr>
            <p:ph idx="1"/>
          </p:nvPr>
        </p:nvSpPr>
        <p:spPr>
          <a:xfrm>
            <a:off x="838200" y="848139"/>
            <a:ext cx="10515600" cy="5328824"/>
          </a:xfrm>
        </p:spPr>
        <p:txBody>
          <a:bodyPr>
            <a:normAutofit/>
          </a:bodyPr>
          <a:lstStyle/>
          <a:p>
            <a:r>
              <a:rPr lang="en-US" sz="2000" dirty="0"/>
              <a:t>Our last non numeric column was ‘</a:t>
            </a:r>
            <a:r>
              <a:rPr lang="en-US" sz="2000" dirty="0" err="1"/>
              <a:t>msisdn</a:t>
            </a:r>
            <a:r>
              <a:rPr lang="en-US" sz="2000" dirty="0"/>
              <a:t>’ which was in Object datatype. After checking the unique values in this column we found that all the unique values were numeric however in the middle of the number there was I sign. It was not sure what I denotes and hence instead of removing or replacing it with some other number was not a good idea. Hence we dropped this column as well.</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From above information, we can understand that we dropped all 3 non numeric columns.</a:t>
            </a:r>
          </a:p>
          <a:p>
            <a:endParaRPr lang="en-US" sz="2000" dirty="0"/>
          </a:p>
          <a:p>
            <a:pPr marL="0" indent="0">
              <a:buNone/>
            </a:pPr>
            <a:endParaRPr lang="en-US" dirty="0"/>
          </a:p>
        </p:txBody>
      </p:sp>
      <p:pic>
        <p:nvPicPr>
          <p:cNvPr id="5" name="Picture 4">
            <a:extLst>
              <a:ext uri="{FF2B5EF4-FFF2-40B4-BE49-F238E27FC236}">
                <a16:creationId xmlns:a16="http://schemas.microsoft.com/office/drawing/2014/main" id="{2E8AB788-5003-4C3B-929B-C7465EBF1D38}"/>
              </a:ext>
            </a:extLst>
          </p:cNvPr>
          <p:cNvPicPr>
            <a:picLocks noChangeAspect="1"/>
          </p:cNvPicPr>
          <p:nvPr/>
        </p:nvPicPr>
        <p:blipFill>
          <a:blip r:embed="rId2"/>
          <a:stretch>
            <a:fillRect/>
          </a:stretch>
        </p:blipFill>
        <p:spPr>
          <a:xfrm>
            <a:off x="3138487" y="3005137"/>
            <a:ext cx="5915025" cy="847725"/>
          </a:xfrm>
          <a:prstGeom prst="rect">
            <a:avLst/>
          </a:prstGeom>
        </p:spPr>
      </p:pic>
      <p:pic>
        <p:nvPicPr>
          <p:cNvPr id="7" name="Picture 6">
            <a:extLst>
              <a:ext uri="{FF2B5EF4-FFF2-40B4-BE49-F238E27FC236}">
                <a16:creationId xmlns:a16="http://schemas.microsoft.com/office/drawing/2014/main" id="{1FA963B8-BC80-4DE2-A693-7A42ECBA85A6}"/>
              </a:ext>
            </a:extLst>
          </p:cNvPr>
          <p:cNvPicPr>
            <a:picLocks noChangeAspect="1"/>
          </p:cNvPicPr>
          <p:nvPr/>
        </p:nvPicPr>
        <p:blipFill>
          <a:blip r:embed="rId3"/>
          <a:stretch>
            <a:fillRect/>
          </a:stretch>
        </p:blipFill>
        <p:spPr>
          <a:xfrm>
            <a:off x="1409699" y="4253049"/>
            <a:ext cx="9372600" cy="742950"/>
          </a:xfrm>
          <a:prstGeom prst="rect">
            <a:avLst/>
          </a:prstGeom>
        </p:spPr>
      </p:pic>
    </p:spTree>
    <p:extLst>
      <p:ext uri="{BB962C8B-B14F-4D97-AF65-F5344CB8AC3E}">
        <p14:creationId xmlns:p14="http://schemas.microsoft.com/office/powerpoint/2010/main" val="4294634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AD95-3839-44A8-87CE-6E23C0C60D51}"/>
              </a:ext>
            </a:extLst>
          </p:cNvPr>
          <p:cNvSpPr>
            <a:spLocks noGrp="1"/>
          </p:cNvSpPr>
          <p:nvPr>
            <p:ph type="title"/>
          </p:nvPr>
        </p:nvSpPr>
        <p:spPr>
          <a:xfrm>
            <a:off x="838200" y="365126"/>
            <a:ext cx="10515600" cy="483014"/>
          </a:xfrm>
        </p:spPr>
        <p:txBody>
          <a:bodyPr>
            <a:normAutofit/>
          </a:bodyPr>
          <a:lstStyle/>
          <a:p>
            <a:r>
              <a:rPr lang="en-US" sz="2000" b="1" dirty="0"/>
              <a:t>				Data Preprocessing part</a:t>
            </a:r>
            <a:endParaRPr lang="en-US" sz="2000" dirty="0"/>
          </a:p>
        </p:txBody>
      </p:sp>
      <p:sp>
        <p:nvSpPr>
          <p:cNvPr id="3" name="Content Placeholder 2">
            <a:extLst>
              <a:ext uri="{FF2B5EF4-FFF2-40B4-BE49-F238E27FC236}">
                <a16:creationId xmlns:a16="http://schemas.microsoft.com/office/drawing/2014/main" id="{1FE623C6-262A-4F0D-84F2-ACAF6549D28A}"/>
              </a:ext>
            </a:extLst>
          </p:cNvPr>
          <p:cNvSpPr>
            <a:spLocks noGrp="1"/>
          </p:cNvSpPr>
          <p:nvPr>
            <p:ph idx="1"/>
          </p:nvPr>
        </p:nvSpPr>
        <p:spPr>
          <a:xfrm>
            <a:off x="838200" y="848140"/>
            <a:ext cx="10515600" cy="5328823"/>
          </a:xfrm>
        </p:spPr>
        <p:txBody>
          <a:bodyPr>
            <a:normAutofit/>
          </a:bodyPr>
          <a:lstStyle/>
          <a:p>
            <a:pPr marL="0" indent="0">
              <a:buNone/>
            </a:pPr>
            <a:r>
              <a:rPr lang="en-US" sz="2000" dirty="0"/>
              <a:t>We had one more feature under the name of “Unnamed: 0’, after checking unique values in this feature I found that this was just the indexing of each row. Hence dropped this feature as well.</a:t>
            </a:r>
          </a:p>
          <a:p>
            <a:endParaRPr lang="en-US" sz="2000" dirty="0"/>
          </a:p>
          <a:p>
            <a:endParaRPr lang="en-US" sz="2000" dirty="0"/>
          </a:p>
          <a:p>
            <a:endParaRPr lang="en-US" sz="2000" dirty="0"/>
          </a:p>
          <a:p>
            <a:endParaRPr lang="en-US" sz="2000" dirty="0"/>
          </a:p>
          <a:p>
            <a:endParaRPr lang="en-US" sz="2000" dirty="0"/>
          </a:p>
          <a:p>
            <a:pPr marL="0" indent="0">
              <a:buNone/>
            </a:pPr>
            <a:r>
              <a:rPr lang="en-US" sz="2000" dirty="0"/>
              <a:t>Now all our dataset is in numeric form, which was the requirement for our model building.</a:t>
            </a:r>
          </a:p>
          <a:p>
            <a:endParaRPr lang="en-US" sz="2000" dirty="0"/>
          </a:p>
          <a:p>
            <a:r>
              <a:rPr lang="en-US" sz="2000" dirty="0"/>
              <a:t>We are left with two major steps now:</a:t>
            </a:r>
          </a:p>
          <a:p>
            <a:pPr marL="457200" indent="-457200">
              <a:buFont typeface="+mj-lt"/>
              <a:buAutoNum type="arabicPeriod"/>
            </a:pPr>
            <a:r>
              <a:rPr lang="en-US" sz="2000" dirty="0"/>
              <a:t>Outlier check and removal, if any</a:t>
            </a:r>
          </a:p>
          <a:p>
            <a:pPr marL="457200" indent="-457200">
              <a:buFont typeface="+mj-lt"/>
              <a:buAutoNum type="arabicPeriod"/>
            </a:pPr>
            <a:r>
              <a:rPr lang="en-US" sz="2000" dirty="0"/>
              <a:t>Skewness check and removal, if any</a:t>
            </a:r>
          </a:p>
        </p:txBody>
      </p:sp>
      <p:pic>
        <p:nvPicPr>
          <p:cNvPr id="5" name="Picture 4">
            <a:extLst>
              <a:ext uri="{FF2B5EF4-FFF2-40B4-BE49-F238E27FC236}">
                <a16:creationId xmlns:a16="http://schemas.microsoft.com/office/drawing/2014/main" id="{9A755AE4-38A7-493E-A1E9-E08B1DF36855}"/>
              </a:ext>
            </a:extLst>
          </p:cNvPr>
          <p:cNvPicPr>
            <a:picLocks noChangeAspect="1"/>
          </p:cNvPicPr>
          <p:nvPr/>
        </p:nvPicPr>
        <p:blipFill>
          <a:blip r:embed="rId2"/>
          <a:stretch>
            <a:fillRect/>
          </a:stretch>
        </p:blipFill>
        <p:spPr>
          <a:xfrm>
            <a:off x="1867935" y="1821967"/>
            <a:ext cx="7820025" cy="1438275"/>
          </a:xfrm>
          <a:prstGeom prst="rect">
            <a:avLst/>
          </a:prstGeom>
        </p:spPr>
      </p:pic>
    </p:spTree>
    <p:extLst>
      <p:ext uri="{BB962C8B-B14F-4D97-AF65-F5344CB8AC3E}">
        <p14:creationId xmlns:p14="http://schemas.microsoft.com/office/powerpoint/2010/main" val="870947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464E7-C8DD-4FBE-9576-A1279FA24F4A}"/>
              </a:ext>
            </a:extLst>
          </p:cNvPr>
          <p:cNvSpPr>
            <a:spLocks noGrp="1"/>
          </p:cNvSpPr>
          <p:nvPr>
            <p:ph type="title"/>
          </p:nvPr>
        </p:nvSpPr>
        <p:spPr>
          <a:xfrm>
            <a:off x="838200" y="365126"/>
            <a:ext cx="10515600" cy="443258"/>
          </a:xfrm>
        </p:spPr>
        <p:txBody>
          <a:bodyPr>
            <a:normAutofit/>
          </a:bodyPr>
          <a:lstStyle/>
          <a:p>
            <a:r>
              <a:rPr lang="en-US" sz="2000" b="1" dirty="0"/>
              <a:t>				Data Preprocessing part</a:t>
            </a:r>
            <a:endParaRPr lang="en-US" sz="2000" dirty="0"/>
          </a:p>
        </p:txBody>
      </p:sp>
      <p:sp>
        <p:nvSpPr>
          <p:cNvPr id="3" name="Content Placeholder 2">
            <a:extLst>
              <a:ext uri="{FF2B5EF4-FFF2-40B4-BE49-F238E27FC236}">
                <a16:creationId xmlns:a16="http://schemas.microsoft.com/office/drawing/2014/main" id="{A61E0E30-7A67-4F8E-B1D7-3E546FB2E305}"/>
              </a:ext>
            </a:extLst>
          </p:cNvPr>
          <p:cNvSpPr>
            <a:spLocks noGrp="1"/>
          </p:cNvSpPr>
          <p:nvPr>
            <p:ph idx="1"/>
          </p:nvPr>
        </p:nvSpPr>
        <p:spPr>
          <a:xfrm>
            <a:off x="838200" y="808384"/>
            <a:ext cx="10515600" cy="5368579"/>
          </a:xfrm>
        </p:spPr>
        <p:txBody>
          <a:bodyPr>
            <a:normAutofit/>
          </a:bodyPr>
          <a:lstStyle/>
          <a:p>
            <a:r>
              <a:rPr lang="en-US" sz="2000" dirty="0"/>
              <a:t>There is huge skewness in the </a:t>
            </a:r>
            <a:r>
              <a:rPr lang="en-US" sz="2000" dirty="0" err="1"/>
              <a:t>dateset</a:t>
            </a:r>
            <a:r>
              <a:rPr lang="en-US" sz="2000" dirty="0"/>
              <a: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I tried to remove the skewness using different methods such as np.log, </a:t>
            </a:r>
            <a:r>
              <a:rPr lang="en-US" sz="2000" dirty="0" err="1"/>
              <a:t>np.sqrt</a:t>
            </a:r>
            <a:r>
              <a:rPr lang="en-US" sz="2000" dirty="0"/>
              <a:t>, power transform, </a:t>
            </a:r>
            <a:r>
              <a:rPr lang="en-US" sz="2000" dirty="0" err="1"/>
              <a:t>cuberoot</a:t>
            </a:r>
            <a:r>
              <a:rPr lang="en-US" sz="2000" dirty="0"/>
              <a:t> transformation and min max scaler however no satisfactory output, hence I decided to continue with this.</a:t>
            </a:r>
          </a:p>
          <a:p>
            <a:endParaRPr lang="en-US" sz="2000" dirty="0"/>
          </a:p>
        </p:txBody>
      </p:sp>
      <p:pic>
        <p:nvPicPr>
          <p:cNvPr id="5" name="Picture 4">
            <a:extLst>
              <a:ext uri="{FF2B5EF4-FFF2-40B4-BE49-F238E27FC236}">
                <a16:creationId xmlns:a16="http://schemas.microsoft.com/office/drawing/2014/main" id="{872B9314-F87C-42D4-BA55-934B03CC4A30}"/>
              </a:ext>
            </a:extLst>
          </p:cNvPr>
          <p:cNvPicPr>
            <a:picLocks noChangeAspect="1"/>
          </p:cNvPicPr>
          <p:nvPr/>
        </p:nvPicPr>
        <p:blipFill>
          <a:blip r:embed="rId2"/>
          <a:stretch>
            <a:fillRect/>
          </a:stretch>
        </p:blipFill>
        <p:spPr>
          <a:xfrm>
            <a:off x="4305300" y="1438275"/>
            <a:ext cx="3581400" cy="3425273"/>
          </a:xfrm>
          <a:prstGeom prst="rect">
            <a:avLst/>
          </a:prstGeom>
        </p:spPr>
      </p:pic>
    </p:spTree>
    <p:extLst>
      <p:ext uri="{BB962C8B-B14F-4D97-AF65-F5344CB8AC3E}">
        <p14:creationId xmlns:p14="http://schemas.microsoft.com/office/powerpoint/2010/main" val="2092365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F1E3-D11A-40D1-B808-39A4E29C059D}"/>
              </a:ext>
            </a:extLst>
          </p:cNvPr>
          <p:cNvSpPr>
            <a:spLocks noGrp="1"/>
          </p:cNvSpPr>
          <p:nvPr>
            <p:ph type="title"/>
          </p:nvPr>
        </p:nvSpPr>
        <p:spPr>
          <a:xfrm>
            <a:off x="838200" y="365125"/>
            <a:ext cx="10515600" cy="522771"/>
          </a:xfrm>
        </p:spPr>
        <p:txBody>
          <a:bodyPr>
            <a:normAutofit/>
          </a:bodyPr>
          <a:lstStyle/>
          <a:p>
            <a:r>
              <a:rPr lang="en-US" sz="2000" b="1" dirty="0"/>
              <a:t>				Data Preprocessing part</a:t>
            </a:r>
            <a:endParaRPr lang="en-US" sz="2000" dirty="0"/>
          </a:p>
        </p:txBody>
      </p:sp>
      <p:sp>
        <p:nvSpPr>
          <p:cNvPr id="3" name="Content Placeholder 2">
            <a:extLst>
              <a:ext uri="{FF2B5EF4-FFF2-40B4-BE49-F238E27FC236}">
                <a16:creationId xmlns:a16="http://schemas.microsoft.com/office/drawing/2014/main" id="{31BAB1A1-8D2F-4E64-A6C0-0FC350586827}"/>
              </a:ext>
            </a:extLst>
          </p:cNvPr>
          <p:cNvSpPr>
            <a:spLocks noGrp="1"/>
          </p:cNvSpPr>
          <p:nvPr>
            <p:ph idx="1"/>
          </p:nvPr>
        </p:nvSpPr>
        <p:spPr>
          <a:xfrm>
            <a:off x="838200" y="887896"/>
            <a:ext cx="10515600" cy="5289067"/>
          </a:xfrm>
        </p:spPr>
        <p:txBody>
          <a:bodyPr>
            <a:normAutofit/>
          </a:bodyPr>
          <a:lstStyle/>
          <a:p>
            <a:r>
              <a:rPr lang="en-US" sz="2000" dirty="0"/>
              <a:t>By using boxplot method, we understand that there are extreme outliers in our dataset.</a:t>
            </a:r>
          </a:p>
          <a:p>
            <a:endParaRPr lang="en-US" sz="2000" dirty="0"/>
          </a:p>
          <a:p>
            <a:endParaRPr lang="en-US" sz="2000" dirty="0"/>
          </a:p>
        </p:txBody>
      </p:sp>
      <p:pic>
        <p:nvPicPr>
          <p:cNvPr id="5" name="Picture 4">
            <a:extLst>
              <a:ext uri="{FF2B5EF4-FFF2-40B4-BE49-F238E27FC236}">
                <a16:creationId xmlns:a16="http://schemas.microsoft.com/office/drawing/2014/main" id="{7E966038-2F17-436F-AD1D-6BE101B98583}"/>
              </a:ext>
            </a:extLst>
          </p:cNvPr>
          <p:cNvPicPr>
            <a:picLocks noChangeAspect="1"/>
          </p:cNvPicPr>
          <p:nvPr/>
        </p:nvPicPr>
        <p:blipFill>
          <a:blip r:embed="rId2"/>
          <a:stretch>
            <a:fillRect/>
          </a:stretch>
        </p:blipFill>
        <p:spPr>
          <a:xfrm>
            <a:off x="2750033" y="1407354"/>
            <a:ext cx="5419725" cy="381000"/>
          </a:xfrm>
          <a:prstGeom prst="rect">
            <a:avLst/>
          </a:prstGeom>
        </p:spPr>
      </p:pic>
      <p:pic>
        <p:nvPicPr>
          <p:cNvPr id="7" name="Picture 6">
            <a:extLst>
              <a:ext uri="{FF2B5EF4-FFF2-40B4-BE49-F238E27FC236}">
                <a16:creationId xmlns:a16="http://schemas.microsoft.com/office/drawing/2014/main" id="{B7E639C1-0D4F-42AE-86D2-0E61152688B9}"/>
              </a:ext>
            </a:extLst>
          </p:cNvPr>
          <p:cNvPicPr>
            <a:picLocks noChangeAspect="1"/>
          </p:cNvPicPr>
          <p:nvPr/>
        </p:nvPicPr>
        <p:blipFill>
          <a:blip r:embed="rId3"/>
          <a:stretch>
            <a:fillRect/>
          </a:stretch>
        </p:blipFill>
        <p:spPr>
          <a:xfrm>
            <a:off x="952500" y="2166317"/>
            <a:ext cx="10401300" cy="3028950"/>
          </a:xfrm>
          <a:prstGeom prst="rect">
            <a:avLst/>
          </a:prstGeom>
        </p:spPr>
      </p:pic>
    </p:spTree>
    <p:extLst>
      <p:ext uri="{BB962C8B-B14F-4D97-AF65-F5344CB8AC3E}">
        <p14:creationId xmlns:p14="http://schemas.microsoft.com/office/powerpoint/2010/main" val="3632349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C236-2EFC-44DA-9226-862869FE1EDA}"/>
              </a:ext>
            </a:extLst>
          </p:cNvPr>
          <p:cNvSpPr>
            <a:spLocks noGrp="1"/>
          </p:cNvSpPr>
          <p:nvPr>
            <p:ph type="title"/>
          </p:nvPr>
        </p:nvSpPr>
        <p:spPr>
          <a:xfrm>
            <a:off x="838200" y="365126"/>
            <a:ext cx="10515600" cy="496266"/>
          </a:xfrm>
        </p:spPr>
        <p:txBody>
          <a:bodyPr>
            <a:normAutofit/>
          </a:bodyPr>
          <a:lstStyle/>
          <a:p>
            <a:r>
              <a:rPr lang="en-US" sz="2000" b="1" dirty="0"/>
              <a:t>				Data Preprocessing part</a:t>
            </a:r>
            <a:endParaRPr lang="en-US" sz="2000" dirty="0"/>
          </a:p>
        </p:txBody>
      </p:sp>
      <p:pic>
        <p:nvPicPr>
          <p:cNvPr id="9" name="Content Placeholder 8">
            <a:extLst>
              <a:ext uri="{FF2B5EF4-FFF2-40B4-BE49-F238E27FC236}">
                <a16:creationId xmlns:a16="http://schemas.microsoft.com/office/drawing/2014/main" id="{A7CC0829-22F8-4203-A726-A1F942AA94F2}"/>
              </a:ext>
            </a:extLst>
          </p:cNvPr>
          <p:cNvPicPr>
            <a:picLocks noGrp="1" noChangeAspect="1"/>
          </p:cNvPicPr>
          <p:nvPr>
            <p:ph idx="1"/>
          </p:nvPr>
        </p:nvPicPr>
        <p:blipFill>
          <a:blip r:embed="rId2"/>
          <a:stretch>
            <a:fillRect/>
          </a:stretch>
        </p:blipFill>
        <p:spPr>
          <a:xfrm>
            <a:off x="838200" y="1404119"/>
            <a:ext cx="10515600" cy="4230738"/>
          </a:xfrm>
        </p:spPr>
      </p:pic>
    </p:spTree>
    <p:extLst>
      <p:ext uri="{BB962C8B-B14F-4D97-AF65-F5344CB8AC3E}">
        <p14:creationId xmlns:p14="http://schemas.microsoft.com/office/powerpoint/2010/main" val="3651660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CC9D-F649-470B-9C87-62BDFD30D954}"/>
              </a:ext>
            </a:extLst>
          </p:cNvPr>
          <p:cNvSpPr>
            <a:spLocks noGrp="1"/>
          </p:cNvSpPr>
          <p:nvPr>
            <p:ph type="title"/>
          </p:nvPr>
        </p:nvSpPr>
        <p:spPr>
          <a:xfrm>
            <a:off x="838200" y="365125"/>
            <a:ext cx="10515600" cy="430005"/>
          </a:xfrm>
        </p:spPr>
        <p:txBody>
          <a:bodyPr>
            <a:normAutofit/>
          </a:bodyPr>
          <a:lstStyle/>
          <a:p>
            <a:r>
              <a:rPr lang="en-US" sz="2000" b="1" dirty="0"/>
              <a:t>				Data Preprocessing part</a:t>
            </a:r>
            <a:endParaRPr lang="en-US" sz="2000" dirty="0"/>
          </a:p>
        </p:txBody>
      </p:sp>
      <p:sp>
        <p:nvSpPr>
          <p:cNvPr id="3" name="Content Placeholder 2">
            <a:extLst>
              <a:ext uri="{FF2B5EF4-FFF2-40B4-BE49-F238E27FC236}">
                <a16:creationId xmlns:a16="http://schemas.microsoft.com/office/drawing/2014/main" id="{8B8226DE-21AA-4350-B8A9-EC00EE9F1190}"/>
              </a:ext>
            </a:extLst>
          </p:cNvPr>
          <p:cNvSpPr>
            <a:spLocks noGrp="1"/>
          </p:cNvSpPr>
          <p:nvPr>
            <p:ph idx="1"/>
          </p:nvPr>
        </p:nvSpPr>
        <p:spPr>
          <a:xfrm>
            <a:off x="838200" y="795130"/>
            <a:ext cx="10515600" cy="5381833"/>
          </a:xfrm>
        </p:spPr>
        <p:txBody>
          <a:bodyPr>
            <a:normAutofit/>
          </a:bodyPr>
          <a:lstStyle/>
          <a:p>
            <a:pPr marL="0" indent="0">
              <a:buNone/>
            </a:pPr>
            <a:r>
              <a:rPr lang="en-US" sz="2000" dirty="0"/>
              <a:t>By using z-score methods to trim/remove outliers we were losing 23% data, which was not good for our model.</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Tried IQR method as well however no satisfactory response, hence I decided to leave them as it is.</a:t>
            </a:r>
          </a:p>
          <a:p>
            <a:pPr marL="0" indent="0">
              <a:buNone/>
            </a:pPr>
            <a:r>
              <a:rPr lang="en-US" sz="2000" b="1" dirty="0"/>
              <a:t>Splitting our dataset in x and y:-</a:t>
            </a:r>
          </a:p>
          <a:p>
            <a:endParaRPr lang="en-US" sz="2000" dirty="0"/>
          </a:p>
        </p:txBody>
      </p:sp>
      <p:pic>
        <p:nvPicPr>
          <p:cNvPr id="7" name="Picture 6">
            <a:extLst>
              <a:ext uri="{FF2B5EF4-FFF2-40B4-BE49-F238E27FC236}">
                <a16:creationId xmlns:a16="http://schemas.microsoft.com/office/drawing/2014/main" id="{AAF44842-2822-44AC-AB66-9F893B529AE5}"/>
              </a:ext>
            </a:extLst>
          </p:cNvPr>
          <p:cNvPicPr>
            <a:picLocks noChangeAspect="1"/>
          </p:cNvPicPr>
          <p:nvPr/>
        </p:nvPicPr>
        <p:blipFill>
          <a:blip r:embed="rId2"/>
          <a:stretch>
            <a:fillRect/>
          </a:stretch>
        </p:blipFill>
        <p:spPr>
          <a:xfrm>
            <a:off x="2480019" y="1490248"/>
            <a:ext cx="7019925" cy="1571625"/>
          </a:xfrm>
          <a:prstGeom prst="rect">
            <a:avLst/>
          </a:prstGeom>
        </p:spPr>
      </p:pic>
      <p:pic>
        <p:nvPicPr>
          <p:cNvPr id="9" name="Picture 8">
            <a:extLst>
              <a:ext uri="{FF2B5EF4-FFF2-40B4-BE49-F238E27FC236}">
                <a16:creationId xmlns:a16="http://schemas.microsoft.com/office/drawing/2014/main" id="{6A76B017-5FC0-43FC-A8E9-2A76A71ABBD4}"/>
              </a:ext>
            </a:extLst>
          </p:cNvPr>
          <p:cNvPicPr>
            <a:picLocks noChangeAspect="1"/>
          </p:cNvPicPr>
          <p:nvPr/>
        </p:nvPicPr>
        <p:blipFill>
          <a:blip r:embed="rId3"/>
          <a:stretch>
            <a:fillRect/>
          </a:stretch>
        </p:blipFill>
        <p:spPr>
          <a:xfrm>
            <a:off x="3156916" y="4691373"/>
            <a:ext cx="5162550" cy="809625"/>
          </a:xfrm>
          <a:prstGeom prst="rect">
            <a:avLst/>
          </a:prstGeom>
        </p:spPr>
      </p:pic>
    </p:spTree>
    <p:extLst>
      <p:ext uri="{BB962C8B-B14F-4D97-AF65-F5344CB8AC3E}">
        <p14:creationId xmlns:p14="http://schemas.microsoft.com/office/powerpoint/2010/main" val="2865125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04CE-B58D-48DD-BCCE-D7632B8D06E7}"/>
              </a:ext>
            </a:extLst>
          </p:cNvPr>
          <p:cNvSpPr>
            <a:spLocks noGrp="1"/>
          </p:cNvSpPr>
          <p:nvPr>
            <p:ph type="title"/>
          </p:nvPr>
        </p:nvSpPr>
        <p:spPr>
          <a:xfrm>
            <a:off x="838200" y="365126"/>
            <a:ext cx="10515600" cy="483014"/>
          </a:xfrm>
        </p:spPr>
        <p:txBody>
          <a:bodyPr>
            <a:normAutofit/>
          </a:bodyPr>
          <a:lstStyle/>
          <a:p>
            <a:r>
              <a:rPr lang="en-US" sz="2000" b="1" dirty="0"/>
              <a:t>				   Model Building</a:t>
            </a:r>
          </a:p>
        </p:txBody>
      </p:sp>
      <p:sp>
        <p:nvSpPr>
          <p:cNvPr id="3" name="Content Placeholder 2">
            <a:extLst>
              <a:ext uri="{FF2B5EF4-FFF2-40B4-BE49-F238E27FC236}">
                <a16:creationId xmlns:a16="http://schemas.microsoft.com/office/drawing/2014/main" id="{559B6101-F0EC-4197-B090-428E68D1AB22}"/>
              </a:ext>
            </a:extLst>
          </p:cNvPr>
          <p:cNvSpPr>
            <a:spLocks noGrp="1"/>
          </p:cNvSpPr>
          <p:nvPr>
            <p:ph idx="1"/>
          </p:nvPr>
        </p:nvSpPr>
        <p:spPr>
          <a:xfrm>
            <a:off x="838200" y="848140"/>
            <a:ext cx="10515600" cy="5328823"/>
          </a:xfrm>
        </p:spPr>
        <p:txBody>
          <a:bodyPr>
            <a:normAutofit/>
          </a:bodyPr>
          <a:lstStyle/>
          <a:p>
            <a:pPr marL="0" indent="0">
              <a:buNone/>
            </a:pPr>
            <a:r>
              <a:rPr lang="en-US" sz="2000" b="1" dirty="0"/>
              <a:t>Selecting our best Random state</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dirty="0"/>
          </a:p>
          <a:p>
            <a:pPr marL="0" indent="0">
              <a:buNone/>
            </a:pPr>
            <a:r>
              <a:rPr lang="en-US" sz="2000" dirty="0"/>
              <a:t>We above output we understand that the best random state is 1, hence we will be using the same random state in further processes.</a:t>
            </a:r>
          </a:p>
        </p:txBody>
      </p:sp>
      <p:pic>
        <p:nvPicPr>
          <p:cNvPr id="5" name="Picture 4">
            <a:extLst>
              <a:ext uri="{FF2B5EF4-FFF2-40B4-BE49-F238E27FC236}">
                <a16:creationId xmlns:a16="http://schemas.microsoft.com/office/drawing/2014/main" id="{01CB94EF-D795-4723-9E6F-EF74E084F966}"/>
              </a:ext>
            </a:extLst>
          </p:cNvPr>
          <p:cNvPicPr>
            <a:picLocks noChangeAspect="1"/>
          </p:cNvPicPr>
          <p:nvPr/>
        </p:nvPicPr>
        <p:blipFill>
          <a:blip r:embed="rId2"/>
          <a:stretch>
            <a:fillRect/>
          </a:stretch>
        </p:blipFill>
        <p:spPr>
          <a:xfrm>
            <a:off x="2414587" y="2038350"/>
            <a:ext cx="7362825" cy="2781300"/>
          </a:xfrm>
          <a:prstGeom prst="rect">
            <a:avLst/>
          </a:prstGeom>
        </p:spPr>
      </p:pic>
    </p:spTree>
    <p:extLst>
      <p:ext uri="{BB962C8B-B14F-4D97-AF65-F5344CB8AC3E}">
        <p14:creationId xmlns:p14="http://schemas.microsoft.com/office/powerpoint/2010/main" val="1811272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3F498-2785-476B-ADDC-4DC521F9BBAF}"/>
              </a:ext>
            </a:extLst>
          </p:cNvPr>
          <p:cNvSpPr>
            <a:spLocks noGrp="1"/>
          </p:cNvSpPr>
          <p:nvPr>
            <p:ph type="title"/>
          </p:nvPr>
        </p:nvSpPr>
        <p:spPr>
          <a:xfrm>
            <a:off x="838200" y="365126"/>
            <a:ext cx="10515600" cy="443258"/>
          </a:xfrm>
        </p:spPr>
        <p:txBody>
          <a:bodyPr>
            <a:normAutofit/>
          </a:bodyPr>
          <a:lstStyle/>
          <a:p>
            <a:r>
              <a:rPr lang="en-US" sz="2000" b="1" dirty="0"/>
              <a:t>				   Model Building</a:t>
            </a:r>
            <a:endParaRPr lang="en-US" sz="2000" dirty="0"/>
          </a:p>
        </p:txBody>
      </p:sp>
      <p:sp>
        <p:nvSpPr>
          <p:cNvPr id="3" name="Content Placeholder 2">
            <a:extLst>
              <a:ext uri="{FF2B5EF4-FFF2-40B4-BE49-F238E27FC236}">
                <a16:creationId xmlns:a16="http://schemas.microsoft.com/office/drawing/2014/main" id="{8A167BD9-9BB1-402C-8290-A236C2F2321F}"/>
              </a:ext>
            </a:extLst>
          </p:cNvPr>
          <p:cNvSpPr>
            <a:spLocks noGrp="1"/>
          </p:cNvSpPr>
          <p:nvPr>
            <p:ph idx="1"/>
          </p:nvPr>
        </p:nvSpPr>
        <p:spPr>
          <a:xfrm>
            <a:off x="838200" y="808384"/>
            <a:ext cx="10515600" cy="5368579"/>
          </a:xfrm>
        </p:spPr>
        <p:txBody>
          <a:bodyPr>
            <a:normAutofit/>
          </a:bodyPr>
          <a:lstStyle/>
          <a:p>
            <a:pPr marL="0" indent="0">
              <a:buNone/>
            </a:pPr>
            <a:r>
              <a:rPr lang="en-US" sz="2000" dirty="0"/>
              <a:t>We used four different methods for our model building to check which one works the best.</a:t>
            </a:r>
          </a:p>
          <a:p>
            <a:pPr marL="457200" indent="-457200">
              <a:buFont typeface="+mj-lt"/>
              <a:buAutoNum type="arabicPeriod"/>
            </a:pPr>
            <a:r>
              <a:rPr lang="en-US" sz="2000" dirty="0"/>
              <a:t>Logistic Regression</a:t>
            </a:r>
          </a:p>
          <a:p>
            <a:pPr marL="457200" indent="-457200">
              <a:buFont typeface="+mj-lt"/>
              <a:buAutoNum type="arabicPeriod"/>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04A85758-C929-4AD4-AAD3-4EE8B2CBACE3}"/>
              </a:ext>
            </a:extLst>
          </p:cNvPr>
          <p:cNvPicPr>
            <a:picLocks noChangeAspect="1"/>
          </p:cNvPicPr>
          <p:nvPr/>
        </p:nvPicPr>
        <p:blipFill>
          <a:blip r:embed="rId2"/>
          <a:stretch>
            <a:fillRect/>
          </a:stretch>
        </p:blipFill>
        <p:spPr>
          <a:xfrm>
            <a:off x="2571750" y="1564101"/>
            <a:ext cx="7048500" cy="2861020"/>
          </a:xfrm>
          <a:prstGeom prst="rect">
            <a:avLst/>
          </a:prstGeom>
        </p:spPr>
      </p:pic>
      <p:pic>
        <p:nvPicPr>
          <p:cNvPr id="7" name="Picture 6">
            <a:extLst>
              <a:ext uri="{FF2B5EF4-FFF2-40B4-BE49-F238E27FC236}">
                <a16:creationId xmlns:a16="http://schemas.microsoft.com/office/drawing/2014/main" id="{BA2B9FBF-A381-4AE7-AD69-8722272A2878}"/>
              </a:ext>
            </a:extLst>
          </p:cNvPr>
          <p:cNvPicPr>
            <a:picLocks noChangeAspect="1"/>
          </p:cNvPicPr>
          <p:nvPr/>
        </p:nvPicPr>
        <p:blipFill>
          <a:blip r:embed="rId3"/>
          <a:stretch>
            <a:fillRect/>
          </a:stretch>
        </p:blipFill>
        <p:spPr>
          <a:xfrm>
            <a:off x="2810289" y="4646750"/>
            <a:ext cx="6267450" cy="1371600"/>
          </a:xfrm>
          <a:prstGeom prst="rect">
            <a:avLst/>
          </a:prstGeom>
        </p:spPr>
      </p:pic>
    </p:spTree>
    <p:extLst>
      <p:ext uri="{BB962C8B-B14F-4D97-AF65-F5344CB8AC3E}">
        <p14:creationId xmlns:p14="http://schemas.microsoft.com/office/powerpoint/2010/main" val="3093056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CEAB3-11A5-4B28-B2B2-9F03BD0D486A}"/>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669FD58E-E54A-49EF-B65A-1F927925A2EE}"/>
              </a:ext>
            </a:extLst>
          </p:cNvPr>
          <p:cNvSpPr>
            <a:spLocks noGrp="1"/>
          </p:cNvSpPr>
          <p:nvPr>
            <p:ph idx="1"/>
          </p:nvPr>
        </p:nvSpPr>
        <p:spPr/>
        <p:txBody>
          <a:bodyPr>
            <a:normAutofit fontScale="32500" lnSpcReduction="20000"/>
          </a:bodyPr>
          <a:lstStyle/>
          <a:p>
            <a:r>
              <a:rPr lang="en-US" sz="6200" b="1" dirty="0"/>
              <a:t>Problem Statement:-</a:t>
            </a:r>
          </a:p>
          <a:p>
            <a:pPr marL="0" indent="0">
              <a:buNone/>
            </a:pPr>
            <a:endParaRPr lang="en-US" dirty="0"/>
          </a:p>
          <a:p>
            <a:pPr rtl="0">
              <a:spcBef>
                <a:spcPts val="0"/>
              </a:spcBef>
              <a:spcAft>
                <a:spcPts val="800"/>
              </a:spcAft>
            </a:pPr>
            <a:r>
              <a:rPr lang="en-US" sz="4900" b="0" i="0" u="none" strike="noStrike" dirty="0">
                <a:solidFill>
                  <a:srgbClr val="000000"/>
                </a:solidFill>
                <a:effectLst/>
                <a:latin typeface="Calibri" panose="020F0502020204030204" pitchFamily="34"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Though, the MFI industry is primarily focusing on low income families and are very useful in such areas, the implementation of MFS has been uneven with both significant challenges and successes.</a:t>
            </a:r>
            <a:endParaRPr lang="en-US" sz="4900" b="0" dirty="0">
              <a:effectLst/>
            </a:endParaRPr>
          </a:p>
          <a:p>
            <a:pPr rtl="0">
              <a:spcBef>
                <a:spcPts val="0"/>
              </a:spcBef>
              <a:spcAft>
                <a:spcPts val="800"/>
              </a:spcAft>
            </a:pPr>
            <a:r>
              <a:rPr lang="en-US" sz="4900" b="0" i="0" u="none" strike="noStrike" dirty="0">
                <a:solidFill>
                  <a:srgbClr val="000000"/>
                </a:solidFill>
                <a:effectLst/>
                <a:latin typeface="Calibri" panose="020F0502020204030204" pitchFamily="34" charset="0"/>
              </a:rPr>
              <a:t>Today, microfinance is widely accepted as a poverty-reduction tool, representing $70 billion in outstanding loans and a global outreach of 200 million clients.</a:t>
            </a:r>
            <a:endParaRPr lang="en-US" sz="4900" b="0" dirty="0">
              <a:effectLst/>
            </a:endParaRPr>
          </a:p>
          <a:p>
            <a:r>
              <a:rPr lang="en-US" sz="4900" b="0" i="0" u="none" strike="noStrike" dirty="0">
                <a:solidFill>
                  <a:srgbClr val="000000"/>
                </a:solidFill>
                <a:effectLst/>
                <a:latin typeface="Calibri" panose="020F0502020204030204" pitchFamily="34"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r>
              <a:rPr lang="en-US" sz="4900" b="0" i="0" u="none" strike="noStrike" dirty="0">
                <a:solidFill>
                  <a:srgbClr val="000000"/>
                </a:solidFill>
                <a:effectLst/>
                <a:latin typeface="Calibri" panose="020F0502020204030204" pitchFamily="34"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r>
              <a:rPr lang="en-US" sz="4900" b="0" i="0" u="none" strike="noStrike" dirty="0">
                <a:solidFill>
                  <a:srgbClr val="000000"/>
                </a:solidFill>
                <a:effectLst/>
                <a:latin typeface="Calibri" panose="020F0502020204030204" pitchFamily="34" charset="0"/>
              </a:rPr>
              <a:t>We have to build a model which can be used to predict in terms of a probability for each loan transaction, whether the customer will be paying back the loaned amount within 5 days of insurance of loan. In this case, Label ‘1’ indicates that the loan has been </a:t>
            </a:r>
            <a:r>
              <a:rPr lang="en-US" sz="4900" b="0" i="0" u="none" strike="noStrike" dirty="0" err="1">
                <a:solidFill>
                  <a:srgbClr val="000000"/>
                </a:solidFill>
                <a:effectLst/>
                <a:latin typeface="Calibri" panose="020F0502020204030204" pitchFamily="34" charset="0"/>
              </a:rPr>
              <a:t>payed</a:t>
            </a:r>
            <a:r>
              <a:rPr lang="en-US" sz="4900" b="0" i="0" u="none" strike="noStrike" dirty="0">
                <a:solidFill>
                  <a:srgbClr val="000000"/>
                </a:solidFill>
                <a:effectLst/>
                <a:latin typeface="Calibri" panose="020F0502020204030204" pitchFamily="34" charset="0"/>
              </a:rPr>
              <a:t> i.e. Non- defaulter, while, Label ‘0’ indicates that the loan has not been </a:t>
            </a:r>
            <a:r>
              <a:rPr lang="en-US" sz="4900" b="0" i="0" u="none" strike="noStrike" dirty="0" err="1">
                <a:solidFill>
                  <a:srgbClr val="000000"/>
                </a:solidFill>
                <a:effectLst/>
                <a:latin typeface="Calibri" panose="020F0502020204030204" pitchFamily="34" charset="0"/>
              </a:rPr>
              <a:t>payed</a:t>
            </a:r>
            <a:r>
              <a:rPr lang="en-US" sz="4900" b="0" i="0" u="none" strike="noStrike" dirty="0">
                <a:solidFill>
                  <a:srgbClr val="000000"/>
                </a:solidFill>
                <a:effectLst/>
                <a:latin typeface="Calibri" panose="020F0502020204030204" pitchFamily="34" charset="0"/>
              </a:rPr>
              <a:t> i.e. defaulter.</a:t>
            </a:r>
            <a:br>
              <a:rPr lang="en-US" sz="4200" dirty="0"/>
            </a:br>
            <a:endParaRPr lang="en-US" sz="4200" dirty="0"/>
          </a:p>
        </p:txBody>
      </p:sp>
    </p:spTree>
    <p:extLst>
      <p:ext uri="{BB962C8B-B14F-4D97-AF65-F5344CB8AC3E}">
        <p14:creationId xmlns:p14="http://schemas.microsoft.com/office/powerpoint/2010/main" val="3994421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5FD16-32EB-4FD8-AA16-C612180E83CC}"/>
              </a:ext>
            </a:extLst>
          </p:cNvPr>
          <p:cNvSpPr>
            <a:spLocks noGrp="1"/>
          </p:cNvSpPr>
          <p:nvPr>
            <p:ph type="title"/>
          </p:nvPr>
        </p:nvSpPr>
        <p:spPr>
          <a:xfrm>
            <a:off x="838200" y="365126"/>
            <a:ext cx="10515600" cy="443258"/>
          </a:xfrm>
        </p:spPr>
        <p:txBody>
          <a:bodyPr>
            <a:normAutofit/>
          </a:bodyPr>
          <a:lstStyle/>
          <a:p>
            <a:r>
              <a:rPr lang="en-US" sz="2000" b="1" dirty="0"/>
              <a:t>				   Model Building</a:t>
            </a:r>
            <a:endParaRPr lang="en-US" sz="2000" dirty="0"/>
          </a:p>
        </p:txBody>
      </p:sp>
      <p:sp>
        <p:nvSpPr>
          <p:cNvPr id="3" name="Content Placeholder 2">
            <a:extLst>
              <a:ext uri="{FF2B5EF4-FFF2-40B4-BE49-F238E27FC236}">
                <a16:creationId xmlns:a16="http://schemas.microsoft.com/office/drawing/2014/main" id="{42052D65-D541-484D-9433-2875331A31CF}"/>
              </a:ext>
            </a:extLst>
          </p:cNvPr>
          <p:cNvSpPr>
            <a:spLocks noGrp="1"/>
          </p:cNvSpPr>
          <p:nvPr>
            <p:ph idx="1"/>
          </p:nvPr>
        </p:nvSpPr>
        <p:spPr>
          <a:xfrm>
            <a:off x="838200" y="808384"/>
            <a:ext cx="10515600" cy="5368579"/>
          </a:xfrm>
        </p:spPr>
        <p:txBody>
          <a:bodyPr>
            <a:normAutofit/>
          </a:bodyPr>
          <a:lstStyle/>
          <a:p>
            <a:pPr marL="0" indent="0">
              <a:buNone/>
            </a:pPr>
            <a:r>
              <a:rPr lang="en-US" sz="2000" dirty="0"/>
              <a:t>2. Decision Tree Classifier</a:t>
            </a:r>
          </a:p>
        </p:txBody>
      </p:sp>
      <p:pic>
        <p:nvPicPr>
          <p:cNvPr id="5" name="Picture 4">
            <a:extLst>
              <a:ext uri="{FF2B5EF4-FFF2-40B4-BE49-F238E27FC236}">
                <a16:creationId xmlns:a16="http://schemas.microsoft.com/office/drawing/2014/main" id="{3FEBA076-76F8-4637-8406-0EC0770850F1}"/>
              </a:ext>
            </a:extLst>
          </p:cNvPr>
          <p:cNvPicPr>
            <a:picLocks noChangeAspect="1"/>
          </p:cNvPicPr>
          <p:nvPr/>
        </p:nvPicPr>
        <p:blipFill>
          <a:blip r:embed="rId2"/>
          <a:stretch>
            <a:fillRect/>
          </a:stretch>
        </p:blipFill>
        <p:spPr>
          <a:xfrm>
            <a:off x="3543300" y="1251642"/>
            <a:ext cx="5105400" cy="3524250"/>
          </a:xfrm>
          <a:prstGeom prst="rect">
            <a:avLst/>
          </a:prstGeom>
        </p:spPr>
      </p:pic>
      <p:pic>
        <p:nvPicPr>
          <p:cNvPr id="7" name="Picture 6">
            <a:extLst>
              <a:ext uri="{FF2B5EF4-FFF2-40B4-BE49-F238E27FC236}">
                <a16:creationId xmlns:a16="http://schemas.microsoft.com/office/drawing/2014/main" id="{C75174C4-B9A9-4246-90E4-2C20527F0DEB}"/>
              </a:ext>
            </a:extLst>
          </p:cNvPr>
          <p:cNvPicPr>
            <a:picLocks noChangeAspect="1"/>
          </p:cNvPicPr>
          <p:nvPr/>
        </p:nvPicPr>
        <p:blipFill>
          <a:blip r:embed="rId3"/>
          <a:stretch>
            <a:fillRect/>
          </a:stretch>
        </p:blipFill>
        <p:spPr>
          <a:xfrm>
            <a:off x="2484575" y="4796733"/>
            <a:ext cx="6772275" cy="809625"/>
          </a:xfrm>
          <a:prstGeom prst="rect">
            <a:avLst/>
          </a:prstGeom>
        </p:spPr>
      </p:pic>
    </p:spTree>
    <p:extLst>
      <p:ext uri="{BB962C8B-B14F-4D97-AF65-F5344CB8AC3E}">
        <p14:creationId xmlns:p14="http://schemas.microsoft.com/office/powerpoint/2010/main" val="3359106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DB3F-6F54-4388-9EB7-F6975D78AC23}"/>
              </a:ext>
            </a:extLst>
          </p:cNvPr>
          <p:cNvSpPr>
            <a:spLocks noGrp="1"/>
          </p:cNvSpPr>
          <p:nvPr>
            <p:ph type="title"/>
          </p:nvPr>
        </p:nvSpPr>
        <p:spPr>
          <a:xfrm>
            <a:off x="838200" y="365126"/>
            <a:ext cx="10515600" cy="443258"/>
          </a:xfrm>
        </p:spPr>
        <p:txBody>
          <a:bodyPr>
            <a:normAutofit/>
          </a:bodyPr>
          <a:lstStyle/>
          <a:p>
            <a:r>
              <a:rPr lang="en-US" sz="2000" b="1" dirty="0"/>
              <a:t>				   Model Building</a:t>
            </a:r>
            <a:endParaRPr lang="en-US" sz="2000" dirty="0"/>
          </a:p>
        </p:txBody>
      </p:sp>
      <p:sp>
        <p:nvSpPr>
          <p:cNvPr id="3" name="Content Placeholder 2">
            <a:extLst>
              <a:ext uri="{FF2B5EF4-FFF2-40B4-BE49-F238E27FC236}">
                <a16:creationId xmlns:a16="http://schemas.microsoft.com/office/drawing/2014/main" id="{C132FC39-9DF3-449F-BB81-D7C7663F87FF}"/>
              </a:ext>
            </a:extLst>
          </p:cNvPr>
          <p:cNvSpPr>
            <a:spLocks noGrp="1"/>
          </p:cNvSpPr>
          <p:nvPr>
            <p:ph idx="1"/>
          </p:nvPr>
        </p:nvSpPr>
        <p:spPr>
          <a:xfrm>
            <a:off x="838200" y="808384"/>
            <a:ext cx="10515600" cy="5368579"/>
          </a:xfrm>
        </p:spPr>
        <p:txBody>
          <a:bodyPr>
            <a:normAutofit/>
          </a:bodyPr>
          <a:lstStyle/>
          <a:p>
            <a:pPr marL="0" indent="0">
              <a:buNone/>
            </a:pPr>
            <a:r>
              <a:rPr lang="en-US" sz="2000" dirty="0"/>
              <a:t>3. Random Forest Classifier</a:t>
            </a:r>
          </a:p>
        </p:txBody>
      </p:sp>
      <p:pic>
        <p:nvPicPr>
          <p:cNvPr id="5" name="Picture 4">
            <a:extLst>
              <a:ext uri="{FF2B5EF4-FFF2-40B4-BE49-F238E27FC236}">
                <a16:creationId xmlns:a16="http://schemas.microsoft.com/office/drawing/2014/main" id="{EF292EF8-CB14-4E5A-A2DC-E5343B4C11CA}"/>
              </a:ext>
            </a:extLst>
          </p:cNvPr>
          <p:cNvPicPr>
            <a:picLocks noChangeAspect="1"/>
          </p:cNvPicPr>
          <p:nvPr/>
        </p:nvPicPr>
        <p:blipFill>
          <a:blip r:embed="rId2"/>
          <a:stretch>
            <a:fillRect/>
          </a:stretch>
        </p:blipFill>
        <p:spPr>
          <a:xfrm>
            <a:off x="3338512" y="1251642"/>
            <a:ext cx="5514975" cy="3543300"/>
          </a:xfrm>
          <a:prstGeom prst="rect">
            <a:avLst/>
          </a:prstGeom>
        </p:spPr>
      </p:pic>
      <p:pic>
        <p:nvPicPr>
          <p:cNvPr id="7" name="Picture 6">
            <a:extLst>
              <a:ext uri="{FF2B5EF4-FFF2-40B4-BE49-F238E27FC236}">
                <a16:creationId xmlns:a16="http://schemas.microsoft.com/office/drawing/2014/main" id="{9B1E53F8-9539-4613-A8B6-2D9E53F431C9}"/>
              </a:ext>
            </a:extLst>
          </p:cNvPr>
          <p:cNvPicPr>
            <a:picLocks noChangeAspect="1"/>
          </p:cNvPicPr>
          <p:nvPr/>
        </p:nvPicPr>
        <p:blipFill>
          <a:blip r:embed="rId3"/>
          <a:stretch>
            <a:fillRect/>
          </a:stretch>
        </p:blipFill>
        <p:spPr>
          <a:xfrm>
            <a:off x="2733674" y="4777683"/>
            <a:ext cx="6724650" cy="828675"/>
          </a:xfrm>
          <a:prstGeom prst="rect">
            <a:avLst/>
          </a:prstGeom>
        </p:spPr>
      </p:pic>
    </p:spTree>
    <p:extLst>
      <p:ext uri="{BB962C8B-B14F-4D97-AF65-F5344CB8AC3E}">
        <p14:creationId xmlns:p14="http://schemas.microsoft.com/office/powerpoint/2010/main" val="924366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A5BF-3C12-45FE-95FF-271D6FB091F0}"/>
              </a:ext>
            </a:extLst>
          </p:cNvPr>
          <p:cNvSpPr>
            <a:spLocks noGrp="1"/>
          </p:cNvSpPr>
          <p:nvPr>
            <p:ph type="title"/>
          </p:nvPr>
        </p:nvSpPr>
        <p:spPr>
          <a:xfrm>
            <a:off x="838200" y="365126"/>
            <a:ext cx="10515600" cy="483013"/>
          </a:xfrm>
        </p:spPr>
        <p:txBody>
          <a:bodyPr>
            <a:normAutofit/>
          </a:bodyPr>
          <a:lstStyle/>
          <a:p>
            <a:r>
              <a:rPr lang="en-US" sz="2000" b="1" dirty="0"/>
              <a:t>				   Model Building</a:t>
            </a:r>
            <a:endParaRPr lang="en-US" sz="2000" dirty="0"/>
          </a:p>
        </p:txBody>
      </p:sp>
      <p:sp>
        <p:nvSpPr>
          <p:cNvPr id="3" name="Content Placeholder 2">
            <a:extLst>
              <a:ext uri="{FF2B5EF4-FFF2-40B4-BE49-F238E27FC236}">
                <a16:creationId xmlns:a16="http://schemas.microsoft.com/office/drawing/2014/main" id="{301B38C0-B8B8-43A9-B9DF-A7544F0927D7}"/>
              </a:ext>
            </a:extLst>
          </p:cNvPr>
          <p:cNvSpPr>
            <a:spLocks noGrp="1"/>
          </p:cNvSpPr>
          <p:nvPr>
            <p:ph idx="1"/>
          </p:nvPr>
        </p:nvSpPr>
        <p:spPr>
          <a:xfrm>
            <a:off x="838200" y="848139"/>
            <a:ext cx="10515600" cy="5328824"/>
          </a:xfrm>
        </p:spPr>
        <p:txBody>
          <a:bodyPr>
            <a:normAutofit/>
          </a:bodyPr>
          <a:lstStyle/>
          <a:p>
            <a:pPr marL="0" indent="0">
              <a:buNone/>
            </a:pPr>
            <a:r>
              <a:rPr lang="en-US" sz="2000" dirty="0"/>
              <a:t>4. SVC</a:t>
            </a:r>
          </a:p>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23BF2F87-465C-4C29-81DF-26B46AF05B0C}"/>
              </a:ext>
            </a:extLst>
          </p:cNvPr>
          <p:cNvPicPr>
            <a:picLocks noChangeAspect="1"/>
          </p:cNvPicPr>
          <p:nvPr/>
        </p:nvPicPr>
        <p:blipFill>
          <a:blip r:embed="rId2"/>
          <a:stretch>
            <a:fillRect/>
          </a:stretch>
        </p:blipFill>
        <p:spPr>
          <a:xfrm>
            <a:off x="3438525" y="1628775"/>
            <a:ext cx="5314950" cy="3600450"/>
          </a:xfrm>
          <a:prstGeom prst="rect">
            <a:avLst/>
          </a:prstGeom>
        </p:spPr>
      </p:pic>
      <p:pic>
        <p:nvPicPr>
          <p:cNvPr id="7" name="Picture 6">
            <a:extLst>
              <a:ext uri="{FF2B5EF4-FFF2-40B4-BE49-F238E27FC236}">
                <a16:creationId xmlns:a16="http://schemas.microsoft.com/office/drawing/2014/main" id="{968D1C6F-2D7A-47E9-9B2C-E3974227436D}"/>
              </a:ext>
            </a:extLst>
          </p:cNvPr>
          <p:cNvPicPr>
            <a:picLocks noChangeAspect="1"/>
          </p:cNvPicPr>
          <p:nvPr/>
        </p:nvPicPr>
        <p:blipFill>
          <a:blip r:embed="rId3"/>
          <a:stretch>
            <a:fillRect/>
          </a:stretch>
        </p:blipFill>
        <p:spPr>
          <a:xfrm>
            <a:off x="3438525" y="4990893"/>
            <a:ext cx="5000625" cy="904875"/>
          </a:xfrm>
          <a:prstGeom prst="rect">
            <a:avLst/>
          </a:prstGeom>
        </p:spPr>
      </p:pic>
    </p:spTree>
    <p:extLst>
      <p:ext uri="{BB962C8B-B14F-4D97-AF65-F5344CB8AC3E}">
        <p14:creationId xmlns:p14="http://schemas.microsoft.com/office/powerpoint/2010/main" val="132470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9BE98-2981-4227-AE0C-735887677D91}"/>
              </a:ext>
            </a:extLst>
          </p:cNvPr>
          <p:cNvSpPr>
            <a:spLocks noGrp="1"/>
          </p:cNvSpPr>
          <p:nvPr>
            <p:ph type="title"/>
          </p:nvPr>
        </p:nvSpPr>
        <p:spPr>
          <a:xfrm>
            <a:off x="838200" y="365126"/>
            <a:ext cx="10515600" cy="456510"/>
          </a:xfrm>
        </p:spPr>
        <p:txBody>
          <a:bodyPr>
            <a:normAutofit/>
          </a:bodyPr>
          <a:lstStyle/>
          <a:p>
            <a:r>
              <a:rPr lang="en-US" sz="2000" b="1" dirty="0"/>
              <a:t>				   Model Building</a:t>
            </a:r>
            <a:endParaRPr lang="en-US" sz="2000" dirty="0"/>
          </a:p>
        </p:txBody>
      </p:sp>
      <p:sp>
        <p:nvSpPr>
          <p:cNvPr id="3" name="Content Placeholder 2">
            <a:extLst>
              <a:ext uri="{FF2B5EF4-FFF2-40B4-BE49-F238E27FC236}">
                <a16:creationId xmlns:a16="http://schemas.microsoft.com/office/drawing/2014/main" id="{5B23F05F-EDD9-4B14-8880-F488227CB175}"/>
              </a:ext>
            </a:extLst>
          </p:cNvPr>
          <p:cNvSpPr>
            <a:spLocks noGrp="1"/>
          </p:cNvSpPr>
          <p:nvPr>
            <p:ph idx="1"/>
          </p:nvPr>
        </p:nvSpPr>
        <p:spPr>
          <a:xfrm>
            <a:off x="838200" y="821636"/>
            <a:ext cx="10515600" cy="5355327"/>
          </a:xfrm>
        </p:spPr>
        <p:txBody>
          <a:bodyPr>
            <a:normAutofit/>
          </a:bodyPr>
          <a:lstStyle/>
          <a:p>
            <a:pPr marL="0" indent="0">
              <a:buNone/>
            </a:pPr>
            <a:r>
              <a:rPr lang="en-US" sz="2000" dirty="0"/>
              <a:t>From the above results we understand that the best model is Random Forest Classifier, now we will perform hyper parameter tuning using </a:t>
            </a:r>
            <a:r>
              <a:rPr lang="en-US" sz="2000" dirty="0" err="1"/>
              <a:t>GridSearchCV</a:t>
            </a:r>
            <a:r>
              <a:rPr lang="en-US" sz="2000" dirty="0"/>
              <a:t> to improve the model performance.</a:t>
            </a:r>
          </a:p>
        </p:txBody>
      </p:sp>
      <p:pic>
        <p:nvPicPr>
          <p:cNvPr id="5" name="Picture 4">
            <a:extLst>
              <a:ext uri="{FF2B5EF4-FFF2-40B4-BE49-F238E27FC236}">
                <a16:creationId xmlns:a16="http://schemas.microsoft.com/office/drawing/2014/main" id="{A97A3ACC-FCB5-4C0F-90DC-8BE822C412B4}"/>
              </a:ext>
            </a:extLst>
          </p:cNvPr>
          <p:cNvPicPr>
            <a:picLocks noChangeAspect="1"/>
          </p:cNvPicPr>
          <p:nvPr/>
        </p:nvPicPr>
        <p:blipFill>
          <a:blip r:embed="rId2"/>
          <a:stretch>
            <a:fillRect/>
          </a:stretch>
        </p:blipFill>
        <p:spPr>
          <a:xfrm>
            <a:off x="1838325" y="1628775"/>
            <a:ext cx="8515350" cy="3600450"/>
          </a:xfrm>
          <a:prstGeom prst="rect">
            <a:avLst/>
          </a:prstGeom>
        </p:spPr>
      </p:pic>
    </p:spTree>
    <p:extLst>
      <p:ext uri="{BB962C8B-B14F-4D97-AF65-F5344CB8AC3E}">
        <p14:creationId xmlns:p14="http://schemas.microsoft.com/office/powerpoint/2010/main" val="656140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3D923-DA25-459F-BBC8-43C378206A3B}"/>
              </a:ext>
            </a:extLst>
          </p:cNvPr>
          <p:cNvSpPr>
            <a:spLocks noGrp="1"/>
          </p:cNvSpPr>
          <p:nvPr>
            <p:ph type="title"/>
          </p:nvPr>
        </p:nvSpPr>
        <p:spPr>
          <a:xfrm>
            <a:off x="838200" y="365125"/>
            <a:ext cx="10515600" cy="416753"/>
          </a:xfrm>
        </p:spPr>
        <p:txBody>
          <a:bodyPr>
            <a:normAutofit/>
          </a:bodyPr>
          <a:lstStyle/>
          <a:p>
            <a:r>
              <a:rPr lang="en-US" sz="2000" b="1" dirty="0"/>
              <a:t>				   Model Building</a:t>
            </a:r>
            <a:endParaRPr lang="en-US" sz="2000" dirty="0"/>
          </a:p>
        </p:txBody>
      </p:sp>
      <p:sp>
        <p:nvSpPr>
          <p:cNvPr id="3" name="Content Placeholder 2">
            <a:extLst>
              <a:ext uri="{FF2B5EF4-FFF2-40B4-BE49-F238E27FC236}">
                <a16:creationId xmlns:a16="http://schemas.microsoft.com/office/drawing/2014/main" id="{90CAFD5B-A922-4CAA-85FF-DC7EF545994E}"/>
              </a:ext>
            </a:extLst>
          </p:cNvPr>
          <p:cNvSpPr>
            <a:spLocks noGrp="1"/>
          </p:cNvSpPr>
          <p:nvPr>
            <p:ph idx="1"/>
          </p:nvPr>
        </p:nvSpPr>
        <p:spPr>
          <a:xfrm>
            <a:off x="838200" y="781878"/>
            <a:ext cx="10515600" cy="5395085"/>
          </a:xfrm>
        </p:spPr>
        <p:txBody>
          <a:bodyPr>
            <a:normAutofit/>
          </a:bodyPr>
          <a:lstStyle/>
          <a:p>
            <a:endParaRPr lang="en-US" sz="2000" dirty="0"/>
          </a:p>
          <a:p>
            <a:endParaRPr lang="en-US" sz="2000" dirty="0"/>
          </a:p>
          <a:p>
            <a:endParaRPr lang="en-US" sz="2000" dirty="0"/>
          </a:p>
          <a:p>
            <a:endParaRPr lang="en-US" sz="2000" dirty="0"/>
          </a:p>
          <a:p>
            <a:pPr marL="0" indent="0">
              <a:buNone/>
            </a:pPr>
            <a:r>
              <a:rPr lang="en-US" sz="2000" dirty="0"/>
              <a:t>Saving our best model using pickle</a:t>
            </a:r>
          </a:p>
          <a:p>
            <a:endParaRPr lang="en-US" sz="2000" dirty="0"/>
          </a:p>
          <a:p>
            <a:endParaRPr lang="en-US" sz="2000" dirty="0"/>
          </a:p>
        </p:txBody>
      </p:sp>
      <p:pic>
        <p:nvPicPr>
          <p:cNvPr id="5" name="Picture 4">
            <a:extLst>
              <a:ext uri="{FF2B5EF4-FFF2-40B4-BE49-F238E27FC236}">
                <a16:creationId xmlns:a16="http://schemas.microsoft.com/office/drawing/2014/main" id="{865668CC-A731-488B-A0EF-5D789F54BAEC}"/>
              </a:ext>
            </a:extLst>
          </p:cNvPr>
          <p:cNvPicPr>
            <a:picLocks noChangeAspect="1"/>
          </p:cNvPicPr>
          <p:nvPr/>
        </p:nvPicPr>
        <p:blipFill>
          <a:blip r:embed="rId2"/>
          <a:stretch>
            <a:fillRect/>
          </a:stretch>
        </p:blipFill>
        <p:spPr>
          <a:xfrm>
            <a:off x="3643726" y="1066109"/>
            <a:ext cx="4162425" cy="1162050"/>
          </a:xfrm>
          <a:prstGeom prst="rect">
            <a:avLst/>
          </a:prstGeom>
        </p:spPr>
      </p:pic>
      <p:pic>
        <p:nvPicPr>
          <p:cNvPr id="7" name="Picture 6">
            <a:extLst>
              <a:ext uri="{FF2B5EF4-FFF2-40B4-BE49-F238E27FC236}">
                <a16:creationId xmlns:a16="http://schemas.microsoft.com/office/drawing/2014/main" id="{BA829A2F-97D2-4E14-86DC-984C8F8AC60B}"/>
              </a:ext>
            </a:extLst>
          </p:cNvPr>
          <p:cNvPicPr>
            <a:picLocks noChangeAspect="1"/>
          </p:cNvPicPr>
          <p:nvPr/>
        </p:nvPicPr>
        <p:blipFill>
          <a:blip r:embed="rId3"/>
          <a:stretch>
            <a:fillRect/>
          </a:stretch>
        </p:blipFill>
        <p:spPr>
          <a:xfrm>
            <a:off x="3690937" y="3303518"/>
            <a:ext cx="4810125" cy="781050"/>
          </a:xfrm>
          <a:prstGeom prst="rect">
            <a:avLst/>
          </a:prstGeom>
        </p:spPr>
      </p:pic>
    </p:spTree>
    <p:extLst>
      <p:ext uri="{BB962C8B-B14F-4D97-AF65-F5344CB8AC3E}">
        <p14:creationId xmlns:p14="http://schemas.microsoft.com/office/powerpoint/2010/main" val="93682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2381D-4532-4CD1-A38C-75F122EB57A2}"/>
              </a:ext>
            </a:extLst>
          </p:cNvPr>
          <p:cNvSpPr>
            <a:spLocks noGrp="1"/>
          </p:cNvSpPr>
          <p:nvPr>
            <p:ph type="title"/>
          </p:nvPr>
        </p:nvSpPr>
        <p:spPr/>
        <p:txBody>
          <a:bodyPr>
            <a:normAutofit/>
          </a:bodyPr>
          <a:lstStyle/>
          <a:p>
            <a:r>
              <a:rPr lang="en-US" sz="3200" b="1" dirty="0"/>
              <a:t>					Dataset</a:t>
            </a:r>
          </a:p>
        </p:txBody>
      </p:sp>
      <p:sp>
        <p:nvSpPr>
          <p:cNvPr id="3" name="Content Placeholder 2">
            <a:extLst>
              <a:ext uri="{FF2B5EF4-FFF2-40B4-BE49-F238E27FC236}">
                <a16:creationId xmlns:a16="http://schemas.microsoft.com/office/drawing/2014/main" id="{EDF5B4E8-F1F2-4E1E-928B-2F32B1657E93}"/>
              </a:ext>
            </a:extLst>
          </p:cNvPr>
          <p:cNvSpPr>
            <a:spLocks noGrp="1"/>
          </p:cNvSpPr>
          <p:nvPr>
            <p:ph idx="1"/>
          </p:nvPr>
        </p:nvSpPr>
        <p:spPr/>
        <p:txBody>
          <a:bodyPr>
            <a:noAutofit/>
          </a:bodyPr>
          <a:lstStyle/>
          <a:p>
            <a:r>
              <a:rPr lang="en-US" sz="2000" dirty="0"/>
              <a:t>During the EDA process, we found that provided Dataset is having 37 features into it and 65,535 rows.</a:t>
            </a:r>
          </a:p>
          <a:p>
            <a:r>
              <a:rPr lang="en-US" sz="2000" dirty="0"/>
              <a:t>Mentioning the features names and it’s description below for a better understanding.</a:t>
            </a:r>
          </a:p>
          <a:p>
            <a:pPr marL="514350" indent="-514350">
              <a:buFont typeface="+mj-lt"/>
              <a:buAutoNum type="arabicPeriod"/>
            </a:pPr>
            <a:r>
              <a:rPr lang="en-US" sz="2000" b="0" i="0" dirty="0">
                <a:solidFill>
                  <a:srgbClr val="000000"/>
                </a:solidFill>
                <a:effectLst/>
                <a:latin typeface="docs-Calibri"/>
              </a:rPr>
              <a:t>Label : Flag indicating whether the user paid back the credit amount within 5 days of issuing the loan{1:success, 0:failure}</a:t>
            </a:r>
          </a:p>
          <a:p>
            <a:pPr marL="514350" indent="-514350">
              <a:buFont typeface="+mj-lt"/>
              <a:buAutoNum type="arabicPeriod"/>
            </a:pPr>
            <a:r>
              <a:rPr lang="en-US" sz="2000" b="0" i="0" dirty="0" err="1">
                <a:solidFill>
                  <a:srgbClr val="000000"/>
                </a:solidFill>
                <a:effectLst/>
                <a:latin typeface="docs-Calibri"/>
              </a:rPr>
              <a:t>Msisdn</a:t>
            </a:r>
            <a:r>
              <a:rPr lang="en-US" sz="2000" dirty="0">
                <a:solidFill>
                  <a:srgbClr val="000000"/>
                </a:solidFill>
                <a:latin typeface="docs-Calibri"/>
              </a:rPr>
              <a:t> : </a:t>
            </a:r>
            <a:r>
              <a:rPr lang="en-US" sz="2000" b="0" i="0" dirty="0">
                <a:solidFill>
                  <a:srgbClr val="000000"/>
                </a:solidFill>
                <a:effectLst/>
                <a:latin typeface="docs-Calibri"/>
              </a:rPr>
              <a:t>mobile number of user</a:t>
            </a:r>
            <a:endParaRPr lang="en-US" sz="2000" dirty="0">
              <a:solidFill>
                <a:srgbClr val="000000"/>
              </a:solidFill>
              <a:latin typeface="docs-Calibri"/>
            </a:endParaRPr>
          </a:p>
          <a:p>
            <a:pPr marL="514350" indent="-514350">
              <a:buFont typeface="+mj-lt"/>
              <a:buAutoNum type="arabicPeriod"/>
            </a:pPr>
            <a:r>
              <a:rPr lang="en-US" sz="2000" b="0" i="0" dirty="0">
                <a:solidFill>
                  <a:srgbClr val="000000"/>
                </a:solidFill>
                <a:effectLst/>
                <a:latin typeface="docs-Calibri"/>
              </a:rPr>
              <a:t>Aon: </a:t>
            </a:r>
            <a:r>
              <a:rPr lang="en-US" sz="2000" i="0" dirty="0">
                <a:effectLst/>
                <a:latin typeface="Calibri" panose="020F0502020204030204" pitchFamily="34" charset="0"/>
              </a:rPr>
              <a:t>age on cellular network in days</a:t>
            </a:r>
            <a:endParaRPr lang="en-US" sz="2000" i="0" dirty="0">
              <a:solidFill>
                <a:srgbClr val="000000"/>
              </a:solidFill>
              <a:effectLst/>
              <a:latin typeface="docs-Calibri"/>
            </a:endParaRPr>
          </a:p>
          <a:p>
            <a:pPr marL="514350" indent="-514350">
              <a:buFont typeface="+mj-lt"/>
              <a:buAutoNum type="arabicPeriod"/>
            </a:pPr>
            <a:r>
              <a:rPr lang="en-US" sz="2000" i="0" dirty="0">
                <a:effectLst/>
                <a:latin typeface="Calibri" panose="020F0502020204030204" pitchFamily="34" charset="0"/>
              </a:rPr>
              <a:t>daily_decr30</a:t>
            </a:r>
            <a:r>
              <a:rPr lang="en-US" sz="2000" dirty="0">
                <a:solidFill>
                  <a:srgbClr val="000000"/>
                </a:solidFill>
                <a:latin typeface="docs-Calibri"/>
              </a:rPr>
              <a:t>: </a:t>
            </a:r>
            <a:r>
              <a:rPr lang="en-US" sz="2000" i="0" dirty="0">
                <a:effectLst/>
                <a:latin typeface="Calibri" panose="020F0502020204030204" pitchFamily="34" charset="0"/>
              </a:rPr>
              <a:t>Daily amount spent from main account, averaged over last 30 days (in Indonesian Rupiah)</a:t>
            </a:r>
            <a:endParaRPr lang="en-US" sz="2000" dirty="0">
              <a:solidFill>
                <a:srgbClr val="000000"/>
              </a:solidFill>
              <a:latin typeface="docs-Calibri"/>
            </a:endParaRPr>
          </a:p>
          <a:p>
            <a:pPr marL="514350" indent="-514350">
              <a:buFont typeface="+mj-lt"/>
              <a:buAutoNum type="arabicPeriod"/>
            </a:pPr>
            <a:r>
              <a:rPr lang="en-US" sz="2000" i="0" dirty="0">
                <a:effectLst/>
                <a:latin typeface="Calibri" panose="020F0502020204030204" pitchFamily="34" charset="0"/>
              </a:rPr>
              <a:t>daily_decr90</a:t>
            </a:r>
            <a:r>
              <a:rPr lang="en-US" sz="2000" i="0" dirty="0">
                <a:solidFill>
                  <a:srgbClr val="000000"/>
                </a:solidFill>
                <a:effectLst/>
                <a:latin typeface="docs-Calibri"/>
              </a:rPr>
              <a:t>: </a:t>
            </a:r>
            <a:r>
              <a:rPr lang="en-US" sz="2000" i="0" dirty="0">
                <a:effectLst/>
                <a:latin typeface="Calibri" panose="020F0502020204030204" pitchFamily="34" charset="0"/>
              </a:rPr>
              <a:t>Daily amount spent from main account, averaged over last 90 days (in Indonesian Rupiah)</a:t>
            </a:r>
            <a:endParaRPr lang="en-US" sz="2000" i="0" dirty="0">
              <a:solidFill>
                <a:srgbClr val="000000"/>
              </a:solidFill>
              <a:effectLst/>
              <a:latin typeface="docs-Calibri"/>
            </a:endParaRPr>
          </a:p>
          <a:p>
            <a:pPr marL="514350" indent="-514350">
              <a:buFont typeface="+mj-lt"/>
              <a:buAutoNum type="arabicPeriod"/>
            </a:pPr>
            <a:r>
              <a:rPr lang="en-US" sz="2000" i="0" dirty="0">
                <a:effectLst/>
                <a:latin typeface="Calibri" panose="020F0502020204030204" pitchFamily="34" charset="0"/>
              </a:rPr>
              <a:t>Rental30</a:t>
            </a:r>
            <a:r>
              <a:rPr lang="en-US" sz="2000" dirty="0">
                <a:solidFill>
                  <a:srgbClr val="000000"/>
                </a:solidFill>
                <a:latin typeface="docs-Calibri"/>
              </a:rPr>
              <a:t>: </a:t>
            </a:r>
            <a:r>
              <a:rPr lang="en-US" sz="2000" i="0" dirty="0">
                <a:effectLst/>
                <a:latin typeface="Calibri" panose="020F0502020204030204" pitchFamily="34" charset="0"/>
              </a:rPr>
              <a:t>Average main account balance over last 30 days</a:t>
            </a:r>
          </a:p>
          <a:p>
            <a:pPr marL="0" indent="0">
              <a:buNone/>
            </a:pPr>
            <a:endParaRPr lang="en-US" sz="2000" dirty="0">
              <a:solidFill>
                <a:srgbClr val="000000"/>
              </a:solidFill>
              <a:latin typeface="docs-Calibri"/>
            </a:endParaRPr>
          </a:p>
        </p:txBody>
      </p:sp>
    </p:spTree>
    <p:extLst>
      <p:ext uri="{BB962C8B-B14F-4D97-AF65-F5344CB8AC3E}">
        <p14:creationId xmlns:p14="http://schemas.microsoft.com/office/powerpoint/2010/main" val="326000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DC3F-7462-4F81-86F1-6C0CB48959F1}"/>
              </a:ext>
            </a:extLst>
          </p:cNvPr>
          <p:cNvSpPr>
            <a:spLocks noGrp="1"/>
          </p:cNvSpPr>
          <p:nvPr>
            <p:ph type="title"/>
          </p:nvPr>
        </p:nvSpPr>
        <p:spPr>
          <a:xfrm>
            <a:off x="838200" y="365126"/>
            <a:ext cx="10515600" cy="315912"/>
          </a:xfrm>
        </p:spPr>
        <p:txBody>
          <a:bodyPr>
            <a:noAutofit/>
          </a:bodyPr>
          <a:lstStyle/>
          <a:p>
            <a:pPr algn="ctr"/>
            <a:r>
              <a:rPr lang="en-US" sz="1800" b="1" dirty="0"/>
              <a:t>Features with description</a:t>
            </a:r>
          </a:p>
        </p:txBody>
      </p:sp>
      <p:sp>
        <p:nvSpPr>
          <p:cNvPr id="3" name="Content Placeholder 2">
            <a:extLst>
              <a:ext uri="{FF2B5EF4-FFF2-40B4-BE49-F238E27FC236}">
                <a16:creationId xmlns:a16="http://schemas.microsoft.com/office/drawing/2014/main" id="{6AD33C56-AAA7-4061-8FB3-D27FE299C4EA}"/>
              </a:ext>
            </a:extLst>
          </p:cNvPr>
          <p:cNvSpPr>
            <a:spLocks noGrp="1"/>
          </p:cNvSpPr>
          <p:nvPr>
            <p:ph idx="1"/>
          </p:nvPr>
        </p:nvSpPr>
        <p:spPr>
          <a:xfrm>
            <a:off x="838200" y="681038"/>
            <a:ext cx="10515600" cy="5495925"/>
          </a:xfrm>
        </p:spPr>
        <p:txBody>
          <a:bodyPr>
            <a:normAutofit/>
          </a:bodyPr>
          <a:lstStyle/>
          <a:p>
            <a:pPr marL="0" indent="0">
              <a:buNone/>
            </a:pPr>
            <a:r>
              <a:rPr lang="en-US" sz="2000" i="0" dirty="0">
                <a:effectLst/>
                <a:latin typeface="Calibri" panose="020F0502020204030204" pitchFamily="34" charset="0"/>
              </a:rPr>
              <a:t>7. Rental90</a:t>
            </a:r>
            <a:r>
              <a:rPr lang="en-US" sz="2000" i="0" dirty="0">
                <a:solidFill>
                  <a:srgbClr val="000000"/>
                </a:solidFill>
                <a:effectLst/>
                <a:latin typeface="docs-Calibri"/>
              </a:rPr>
              <a:t>: </a:t>
            </a:r>
            <a:r>
              <a:rPr lang="en-US" sz="2000" i="0" dirty="0">
                <a:effectLst/>
                <a:latin typeface="Calibri" panose="020F0502020204030204" pitchFamily="34" charset="0"/>
              </a:rPr>
              <a:t>Average main account balance over last 90 days</a:t>
            </a:r>
          </a:p>
          <a:p>
            <a:pPr marL="0" indent="0">
              <a:buNone/>
            </a:pPr>
            <a:r>
              <a:rPr lang="en-US" sz="2000" dirty="0">
                <a:latin typeface="Calibri" panose="020F0502020204030204" pitchFamily="34" charset="0"/>
              </a:rPr>
              <a:t>8. </a:t>
            </a:r>
            <a:r>
              <a:rPr lang="en-US" sz="2000" i="0" dirty="0" err="1">
                <a:effectLst/>
                <a:latin typeface="Calibri" panose="020F0502020204030204" pitchFamily="34" charset="0"/>
              </a:rPr>
              <a:t>last_rech_date_ma</a:t>
            </a:r>
            <a:r>
              <a:rPr lang="en-US" sz="2000" i="0" dirty="0">
                <a:effectLst/>
                <a:latin typeface="Calibri" panose="020F0502020204030204" pitchFamily="34" charset="0"/>
              </a:rPr>
              <a:t> :Number of days till last recharge of main account</a:t>
            </a:r>
          </a:p>
          <a:p>
            <a:pPr marL="0" indent="0">
              <a:buNone/>
            </a:pPr>
            <a:r>
              <a:rPr lang="en-US" sz="2000" dirty="0">
                <a:latin typeface="Calibri" panose="020F0502020204030204" pitchFamily="34" charset="0"/>
              </a:rPr>
              <a:t>9. </a:t>
            </a:r>
            <a:r>
              <a:rPr lang="en-US" sz="2000" i="0" dirty="0" err="1">
                <a:effectLst/>
                <a:latin typeface="Calibri" panose="020F0502020204030204" pitchFamily="34" charset="0"/>
              </a:rPr>
              <a:t>last_rech_date_da</a:t>
            </a:r>
            <a:r>
              <a:rPr lang="en-US" sz="2000" i="0" dirty="0">
                <a:effectLst/>
                <a:latin typeface="Calibri" panose="020F0502020204030204" pitchFamily="34" charset="0"/>
              </a:rPr>
              <a:t> : Number of days till last recharge of data account</a:t>
            </a:r>
          </a:p>
          <a:p>
            <a:pPr marL="0" indent="0">
              <a:buNone/>
            </a:pPr>
            <a:r>
              <a:rPr lang="en-US" sz="2000" dirty="0">
                <a:latin typeface="Calibri" panose="020F0502020204030204" pitchFamily="34" charset="0"/>
              </a:rPr>
              <a:t>10. </a:t>
            </a:r>
            <a:r>
              <a:rPr lang="en-US" sz="2000" i="0" dirty="0" err="1">
                <a:effectLst/>
                <a:latin typeface="Calibri" panose="020F0502020204030204" pitchFamily="34" charset="0"/>
              </a:rPr>
              <a:t>last_rech_amt_ma</a:t>
            </a:r>
            <a:r>
              <a:rPr lang="en-US" sz="2000" i="0" dirty="0">
                <a:effectLst/>
                <a:latin typeface="Calibri" panose="020F0502020204030204" pitchFamily="34" charset="0"/>
              </a:rPr>
              <a:t> </a:t>
            </a:r>
            <a:r>
              <a:rPr lang="en-US" sz="2000" dirty="0">
                <a:latin typeface="Calibri" panose="020F0502020204030204" pitchFamily="34" charset="0"/>
              </a:rPr>
              <a:t>: </a:t>
            </a:r>
            <a:r>
              <a:rPr lang="en-US" sz="2000" i="0" dirty="0">
                <a:effectLst/>
                <a:latin typeface="Calibri" panose="020F0502020204030204" pitchFamily="34" charset="0"/>
              </a:rPr>
              <a:t>Amount of last recharge of main account (in Indonesian Rupiah)</a:t>
            </a:r>
            <a:endParaRPr lang="en-US" sz="2000" dirty="0">
              <a:latin typeface="Calibri" panose="020F0502020204030204" pitchFamily="34" charset="0"/>
            </a:endParaRPr>
          </a:p>
          <a:p>
            <a:pPr marL="0" indent="0">
              <a:buNone/>
            </a:pPr>
            <a:r>
              <a:rPr lang="en-US" sz="2000" dirty="0">
                <a:latin typeface="Calibri" panose="020F0502020204030204" pitchFamily="34" charset="0"/>
              </a:rPr>
              <a:t>11. </a:t>
            </a:r>
            <a:r>
              <a:rPr lang="en-US" sz="2000" i="0" dirty="0">
                <a:effectLst/>
                <a:latin typeface="Calibri" panose="020F0502020204030204" pitchFamily="34" charset="0"/>
              </a:rPr>
              <a:t>cnt_ma_rech30 : Number of times main account got recharged in last 30 days</a:t>
            </a:r>
          </a:p>
          <a:p>
            <a:pPr marL="0" indent="0">
              <a:buNone/>
            </a:pPr>
            <a:r>
              <a:rPr lang="en-US" sz="2000" dirty="0">
                <a:latin typeface="Calibri" panose="020F0502020204030204" pitchFamily="34" charset="0"/>
              </a:rPr>
              <a:t>12. </a:t>
            </a:r>
            <a:r>
              <a:rPr lang="en-US" sz="2000" i="0" dirty="0">
                <a:effectLst/>
                <a:latin typeface="Calibri" panose="020F0502020204030204" pitchFamily="34" charset="0"/>
              </a:rPr>
              <a:t>fr_ma_rech30 </a:t>
            </a:r>
            <a:r>
              <a:rPr lang="en-US" sz="2000" dirty="0">
                <a:latin typeface="Calibri" panose="020F0502020204030204" pitchFamily="34" charset="0"/>
              </a:rPr>
              <a:t>: </a:t>
            </a:r>
            <a:r>
              <a:rPr lang="en-US" sz="2000" i="0" dirty="0">
                <a:effectLst/>
                <a:latin typeface="Calibri" panose="020F0502020204030204" pitchFamily="34" charset="0"/>
              </a:rPr>
              <a:t>Frequency of main account recharged in last 30 days</a:t>
            </a:r>
            <a:endParaRPr lang="en-US" sz="2000" dirty="0">
              <a:latin typeface="Calibri" panose="020F0502020204030204" pitchFamily="34" charset="0"/>
            </a:endParaRPr>
          </a:p>
          <a:p>
            <a:pPr marL="0" indent="0">
              <a:buNone/>
            </a:pPr>
            <a:r>
              <a:rPr lang="en-US" sz="2000" dirty="0">
                <a:latin typeface="Calibri" panose="020F0502020204030204" pitchFamily="34" charset="0"/>
              </a:rPr>
              <a:t>13. </a:t>
            </a:r>
            <a:r>
              <a:rPr lang="en-US" sz="2000" i="0" dirty="0">
                <a:effectLst/>
                <a:latin typeface="Calibri" panose="020F0502020204030204" pitchFamily="34" charset="0"/>
              </a:rPr>
              <a:t>sumamnt_ma_rech30: Total amount of recharge in main account over last 30 days (in Indonesian Rupiah)</a:t>
            </a:r>
          </a:p>
          <a:p>
            <a:pPr marL="0" indent="0">
              <a:buNone/>
            </a:pPr>
            <a:r>
              <a:rPr lang="en-US" sz="2000" dirty="0">
                <a:latin typeface="Calibri" panose="020F0502020204030204" pitchFamily="34" charset="0"/>
              </a:rPr>
              <a:t>14.</a:t>
            </a:r>
            <a:r>
              <a:rPr lang="en-US" sz="2000" i="0" dirty="0">
                <a:effectLst/>
                <a:latin typeface="Calibri" panose="020F0502020204030204" pitchFamily="34" charset="0"/>
              </a:rPr>
              <a:t> medianamnt_ma_rech30</a:t>
            </a:r>
            <a:r>
              <a:rPr lang="en-US" sz="2000" dirty="0">
                <a:latin typeface="Calibri" panose="020F0502020204030204" pitchFamily="34" charset="0"/>
              </a:rPr>
              <a:t>: </a:t>
            </a:r>
            <a:r>
              <a:rPr lang="en-US" sz="2000" i="0" dirty="0">
                <a:effectLst/>
                <a:latin typeface="Calibri" panose="020F0502020204030204" pitchFamily="34" charset="0"/>
              </a:rPr>
              <a:t>Median of amount of recharges done in main account over last 30 days at user level (in Indonesian Rupiah)</a:t>
            </a:r>
          </a:p>
          <a:p>
            <a:pPr marL="0" indent="0">
              <a:buNone/>
            </a:pPr>
            <a:r>
              <a:rPr lang="en-US" sz="2000" dirty="0">
                <a:latin typeface="Calibri" panose="020F0502020204030204" pitchFamily="34" charset="0"/>
              </a:rPr>
              <a:t>15. </a:t>
            </a:r>
            <a:r>
              <a:rPr lang="en-US" sz="2000" i="0" dirty="0">
                <a:effectLst/>
                <a:latin typeface="Calibri" panose="020F0502020204030204" pitchFamily="34" charset="0"/>
              </a:rPr>
              <a:t>medianmarechprebal30</a:t>
            </a:r>
            <a:r>
              <a:rPr lang="en-US" sz="2000" dirty="0">
                <a:latin typeface="Calibri" panose="020F0502020204030204" pitchFamily="34" charset="0"/>
              </a:rPr>
              <a:t> : </a:t>
            </a:r>
            <a:r>
              <a:rPr lang="en-US" sz="2000" i="0" dirty="0">
                <a:effectLst/>
                <a:latin typeface="Calibri" panose="020F0502020204030204" pitchFamily="34" charset="0"/>
              </a:rPr>
              <a:t>Median of main account balance just before recharge in last 30 days at user level (in Indonesian Rupiah)</a:t>
            </a:r>
          </a:p>
          <a:p>
            <a:pPr marL="0" indent="0">
              <a:buNone/>
            </a:pPr>
            <a:r>
              <a:rPr lang="en-US" sz="2000" dirty="0">
                <a:latin typeface="Calibri" panose="020F0502020204030204" pitchFamily="34" charset="0"/>
              </a:rPr>
              <a:t>16. </a:t>
            </a:r>
            <a:r>
              <a:rPr lang="en-US" sz="1800" i="0" dirty="0">
                <a:effectLst/>
                <a:latin typeface="Calibri" panose="020F0502020204030204" pitchFamily="34" charset="0"/>
              </a:rPr>
              <a:t>cnt_ma_rech90</a:t>
            </a:r>
            <a:r>
              <a:rPr lang="en-US" sz="2000" dirty="0">
                <a:latin typeface="Calibri" panose="020F0502020204030204" pitchFamily="34" charset="0"/>
              </a:rPr>
              <a:t>: </a:t>
            </a:r>
            <a:r>
              <a:rPr lang="en-US" sz="1800" i="0" dirty="0">
                <a:effectLst/>
                <a:latin typeface="Calibri" panose="020F0502020204030204" pitchFamily="34" charset="0"/>
              </a:rPr>
              <a:t>Number of times main account got recharged in last 90 days</a:t>
            </a:r>
            <a:endParaRPr lang="en-US" sz="2000" dirty="0">
              <a:latin typeface="Calibri" panose="020F0502020204030204" pitchFamily="34" charset="0"/>
            </a:endParaRPr>
          </a:p>
          <a:p>
            <a:pPr marL="0" indent="0">
              <a:buNone/>
            </a:pPr>
            <a:r>
              <a:rPr lang="en-US" sz="2000" dirty="0">
                <a:latin typeface="Calibri" panose="020F0502020204030204" pitchFamily="34" charset="0"/>
              </a:rPr>
              <a:t>17. </a:t>
            </a:r>
            <a:r>
              <a:rPr lang="en-US" sz="1800" i="0" dirty="0">
                <a:effectLst/>
                <a:latin typeface="Calibri" panose="020F0502020204030204" pitchFamily="34" charset="0"/>
              </a:rPr>
              <a:t>fr_ma_rech90</a:t>
            </a:r>
            <a:r>
              <a:rPr lang="en-US" sz="2000" i="0" dirty="0">
                <a:effectLst/>
                <a:latin typeface="Calibri" panose="020F0502020204030204" pitchFamily="34" charset="0"/>
              </a:rPr>
              <a:t>: </a:t>
            </a:r>
            <a:r>
              <a:rPr lang="en-US" sz="1800" i="0" dirty="0">
                <a:effectLst/>
                <a:latin typeface="Calibri" panose="020F0502020204030204" pitchFamily="34" charset="0"/>
              </a:rPr>
              <a:t>Frequency of main account recharged in last 90 days</a:t>
            </a:r>
            <a:endParaRPr lang="en-US" sz="2000" i="0" dirty="0">
              <a:effectLst/>
              <a:latin typeface="Calibri" panose="020F0502020204030204" pitchFamily="34" charset="0"/>
            </a:endParaRPr>
          </a:p>
          <a:p>
            <a:pPr marL="0" indent="0">
              <a:buNone/>
            </a:pPr>
            <a:endParaRPr lang="en-US" sz="2000" dirty="0"/>
          </a:p>
          <a:p>
            <a:endParaRPr lang="en-US" dirty="0"/>
          </a:p>
        </p:txBody>
      </p:sp>
    </p:spTree>
    <p:extLst>
      <p:ext uri="{BB962C8B-B14F-4D97-AF65-F5344CB8AC3E}">
        <p14:creationId xmlns:p14="http://schemas.microsoft.com/office/powerpoint/2010/main" val="223232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2458C-7136-4A32-8CF5-E9542E249519}"/>
              </a:ext>
            </a:extLst>
          </p:cNvPr>
          <p:cNvSpPr>
            <a:spLocks noGrp="1"/>
          </p:cNvSpPr>
          <p:nvPr>
            <p:ph type="title"/>
          </p:nvPr>
        </p:nvSpPr>
        <p:spPr>
          <a:xfrm>
            <a:off x="838200" y="365125"/>
            <a:ext cx="10515600" cy="430005"/>
          </a:xfrm>
        </p:spPr>
        <p:txBody>
          <a:bodyPr>
            <a:normAutofit/>
          </a:bodyPr>
          <a:lstStyle/>
          <a:p>
            <a:r>
              <a:rPr lang="en-US" sz="2000" b="1" dirty="0"/>
              <a:t>				Features with description</a:t>
            </a:r>
            <a:endParaRPr lang="en-US" sz="2000" dirty="0"/>
          </a:p>
        </p:txBody>
      </p:sp>
      <p:sp>
        <p:nvSpPr>
          <p:cNvPr id="3" name="Content Placeholder 2">
            <a:extLst>
              <a:ext uri="{FF2B5EF4-FFF2-40B4-BE49-F238E27FC236}">
                <a16:creationId xmlns:a16="http://schemas.microsoft.com/office/drawing/2014/main" id="{CB76E8B4-44D5-41C9-8E6F-F7443714EC40}"/>
              </a:ext>
            </a:extLst>
          </p:cNvPr>
          <p:cNvSpPr>
            <a:spLocks noGrp="1"/>
          </p:cNvSpPr>
          <p:nvPr>
            <p:ph idx="1"/>
          </p:nvPr>
        </p:nvSpPr>
        <p:spPr>
          <a:xfrm>
            <a:off x="838200" y="795130"/>
            <a:ext cx="10515600" cy="5697745"/>
          </a:xfrm>
        </p:spPr>
        <p:txBody>
          <a:bodyPr>
            <a:noAutofit/>
          </a:bodyPr>
          <a:lstStyle/>
          <a:p>
            <a:pPr marL="0" indent="0">
              <a:buNone/>
            </a:pPr>
            <a:r>
              <a:rPr lang="en-US" sz="2000" dirty="0"/>
              <a:t>18. </a:t>
            </a:r>
            <a:r>
              <a:rPr lang="en-US" sz="2000" i="0" dirty="0">
                <a:effectLst/>
                <a:latin typeface="Calibri" panose="020F0502020204030204" pitchFamily="34" charset="0"/>
              </a:rPr>
              <a:t>sumamnt_ma_rech90: Total amount of recharge in main account over last 90 days (in </a:t>
            </a:r>
            <a:r>
              <a:rPr lang="en-US" sz="2000" i="0" dirty="0" err="1">
                <a:effectLst/>
                <a:latin typeface="Calibri" panose="020F0502020204030204" pitchFamily="34" charset="0"/>
              </a:rPr>
              <a:t>Indonasian</a:t>
            </a:r>
            <a:r>
              <a:rPr lang="en-US" sz="2000" i="0" dirty="0">
                <a:effectLst/>
                <a:latin typeface="Calibri" panose="020F0502020204030204" pitchFamily="34" charset="0"/>
              </a:rPr>
              <a:t> Rupiah)</a:t>
            </a:r>
          </a:p>
          <a:p>
            <a:pPr marL="0" indent="0">
              <a:buNone/>
            </a:pPr>
            <a:r>
              <a:rPr lang="en-US" sz="2000" dirty="0">
                <a:latin typeface="Calibri" panose="020F0502020204030204" pitchFamily="34" charset="0"/>
              </a:rPr>
              <a:t>19. </a:t>
            </a:r>
            <a:r>
              <a:rPr lang="en-US" sz="2000" i="0" dirty="0">
                <a:effectLst/>
                <a:latin typeface="Calibri" panose="020F0502020204030204" pitchFamily="34" charset="0"/>
              </a:rPr>
              <a:t>medianamnt_ma_rech90</a:t>
            </a:r>
            <a:r>
              <a:rPr lang="en-US" sz="2000" dirty="0">
                <a:latin typeface="Calibri" panose="020F0502020204030204" pitchFamily="34" charset="0"/>
              </a:rPr>
              <a:t>: </a:t>
            </a:r>
            <a:r>
              <a:rPr lang="en-US" sz="2000" i="0" dirty="0">
                <a:effectLst/>
                <a:latin typeface="Calibri" panose="020F0502020204030204" pitchFamily="34" charset="0"/>
              </a:rPr>
              <a:t>Median of amount of recharges done in main account over last 90 days at user level (in </a:t>
            </a:r>
            <a:r>
              <a:rPr lang="en-US" sz="2000" i="0" dirty="0" err="1">
                <a:effectLst/>
                <a:latin typeface="Calibri" panose="020F0502020204030204" pitchFamily="34" charset="0"/>
              </a:rPr>
              <a:t>Indonasian</a:t>
            </a:r>
            <a:r>
              <a:rPr lang="en-US" sz="2000" i="0" dirty="0">
                <a:effectLst/>
                <a:latin typeface="Calibri" panose="020F0502020204030204" pitchFamily="34" charset="0"/>
              </a:rPr>
              <a:t> Rupiah)</a:t>
            </a:r>
            <a:endParaRPr lang="en-US" sz="2000" dirty="0">
              <a:latin typeface="Calibri" panose="020F0502020204030204" pitchFamily="34" charset="0"/>
            </a:endParaRPr>
          </a:p>
          <a:p>
            <a:pPr marL="0" indent="0">
              <a:buNone/>
            </a:pPr>
            <a:r>
              <a:rPr lang="en-US" sz="2000" dirty="0">
                <a:latin typeface="Calibri" panose="020F0502020204030204" pitchFamily="34" charset="0"/>
              </a:rPr>
              <a:t>20. </a:t>
            </a:r>
            <a:r>
              <a:rPr lang="en-US" sz="2000" i="0" dirty="0">
                <a:effectLst/>
                <a:latin typeface="Calibri" panose="020F0502020204030204" pitchFamily="34" charset="0"/>
              </a:rPr>
              <a:t>medianmarechprebal90: Median of main account balance just before recharge in last 90 days at user level (in </a:t>
            </a:r>
            <a:r>
              <a:rPr lang="en-US" sz="2000" i="0" dirty="0" err="1">
                <a:effectLst/>
                <a:latin typeface="Calibri" panose="020F0502020204030204" pitchFamily="34" charset="0"/>
              </a:rPr>
              <a:t>Indonasian</a:t>
            </a:r>
            <a:r>
              <a:rPr lang="en-US" sz="2000" i="0" dirty="0">
                <a:effectLst/>
                <a:latin typeface="Calibri" panose="020F0502020204030204" pitchFamily="34" charset="0"/>
              </a:rPr>
              <a:t> Rupiah)</a:t>
            </a:r>
          </a:p>
          <a:p>
            <a:pPr marL="0" indent="0">
              <a:buNone/>
            </a:pPr>
            <a:r>
              <a:rPr lang="en-US" sz="2000" dirty="0">
                <a:latin typeface="Calibri" panose="020F0502020204030204" pitchFamily="34" charset="0"/>
              </a:rPr>
              <a:t>21. </a:t>
            </a:r>
            <a:r>
              <a:rPr lang="en-US" sz="2000" i="0" dirty="0">
                <a:effectLst/>
                <a:latin typeface="Calibri" panose="020F0502020204030204" pitchFamily="34" charset="0"/>
              </a:rPr>
              <a:t>cnt_da_rech30</a:t>
            </a:r>
            <a:r>
              <a:rPr lang="en-US" sz="2000" dirty="0">
                <a:latin typeface="Calibri" panose="020F0502020204030204" pitchFamily="34" charset="0"/>
              </a:rPr>
              <a:t> : </a:t>
            </a:r>
            <a:r>
              <a:rPr lang="en-US" sz="2000" i="0" dirty="0">
                <a:effectLst/>
                <a:latin typeface="Calibri" panose="020F0502020204030204" pitchFamily="34" charset="0"/>
              </a:rPr>
              <a:t>Number of times data account got recharged in last 30 days</a:t>
            </a:r>
            <a:endParaRPr lang="en-US" sz="2000" dirty="0">
              <a:latin typeface="Calibri" panose="020F0502020204030204" pitchFamily="34" charset="0"/>
            </a:endParaRPr>
          </a:p>
          <a:p>
            <a:pPr marL="0" indent="0">
              <a:buNone/>
            </a:pPr>
            <a:r>
              <a:rPr lang="en-US" sz="2000" dirty="0">
                <a:latin typeface="Calibri" panose="020F0502020204030204" pitchFamily="34" charset="0"/>
              </a:rPr>
              <a:t>22. </a:t>
            </a:r>
            <a:r>
              <a:rPr lang="en-US" sz="2000" i="0" dirty="0">
                <a:effectLst/>
                <a:latin typeface="Calibri" panose="020F0502020204030204" pitchFamily="34" charset="0"/>
              </a:rPr>
              <a:t>fr_da_rech30: Frequency of data account recharged in last 30 days</a:t>
            </a:r>
          </a:p>
          <a:p>
            <a:pPr marL="0" indent="0">
              <a:buNone/>
            </a:pPr>
            <a:r>
              <a:rPr lang="en-US" sz="2000" dirty="0">
                <a:latin typeface="Calibri" panose="020F0502020204030204" pitchFamily="34" charset="0"/>
              </a:rPr>
              <a:t>23. </a:t>
            </a:r>
            <a:r>
              <a:rPr lang="en-US" sz="2000" i="0" dirty="0">
                <a:effectLst/>
                <a:latin typeface="Calibri" panose="020F0502020204030204" pitchFamily="34" charset="0"/>
              </a:rPr>
              <a:t>cnt_da_rech90</a:t>
            </a:r>
            <a:r>
              <a:rPr lang="en-US" sz="2000" dirty="0">
                <a:latin typeface="Calibri" panose="020F0502020204030204" pitchFamily="34" charset="0"/>
              </a:rPr>
              <a:t>: </a:t>
            </a:r>
            <a:r>
              <a:rPr lang="en-US" sz="2000" i="0" dirty="0">
                <a:effectLst/>
                <a:latin typeface="Calibri" panose="020F0502020204030204" pitchFamily="34" charset="0"/>
              </a:rPr>
              <a:t>Number of times data account got recharged in last 90 days</a:t>
            </a:r>
            <a:endParaRPr lang="en-US" sz="2000" dirty="0">
              <a:latin typeface="Calibri" panose="020F0502020204030204" pitchFamily="34" charset="0"/>
            </a:endParaRPr>
          </a:p>
          <a:p>
            <a:pPr marL="0" indent="0">
              <a:buNone/>
            </a:pPr>
            <a:r>
              <a:rPr lang="en-US" sz="2000" dirty="0">
                <a:latin typeface="Calibri" panose="020F0502020204030204" pitchFamily="34" charset="0"/>
              </a:rPr>
              <a:t>24. </a:t>
            </a:r>
            <a:r>
              <a:rPr lang="en-US" sz="2000" i="0" dirty="0">
                <a:effectLst/>
                <a:latin typeface="Calibri" panose="020F0502020204030204" pitchFamily="34" charset="0"/>
              </a:rPr>
              <a:t>fr_da_rech90: Frequency of data account recharged in last 90 days</a:t>
            </a:r>
          </a:p>
          <a:p>
            <a:pPr marL="0" indent="0">
              <a:buNone/>
            </a:pPr>
            <a:r>
              <a:rPr lang="en-US" sz="2000" dirty="0">
                <a:latin typeface="Calibri" panose="020F0502020204030204" pitchFamily="34" charset="0"/>
              </a:rPr>
              <a:t>25. </a:t>
            </a:r>
            <a:r>
              <a:rPr lang="en-US" sz="2000" i="0" dirty="0">
                <a:effectLst/>
                <a:latin typeface="Calibri" panose="020F0502020204030204" pitchFamily="34" charset="0"/>
              </a:rPr>
              <a:t>cnt_loans30</a:t>
            </a:r>
            <a:r>
              <a:rPr lang="en-US" sz="2000" dirty="0">
                <a:latin typeface="Calibri" panose="020F0502020204030204" pitchFamily="34" charset="0"/>
              </a:rPr>
              <a:t>: </a:t>
            </a:r>
            <a:r>
              <a:rPr lang="en-US" sz="2000" i="0" dirty="0">
                <a:effectLst/>
                <a:latin typeface="Calibri" panose="020F0502020204030204" pitchFamily="34" charset="0"/>
              </a:rPr>
              <a:t>Number of loans taken by user in last 30 days</a:t>
            </a:r>
            <a:endParaRPr lang="en-US" sz="2000" dirty="0">
              <a:latin typeface="Calibri" panose="020F0502020204030204" pitchFamily="34" charset="0"/>
            </a:endParaRPr>
          </a:p>
          <a:p>
            <a:pPr marL="0" indent="0">
              <a:buNone/>
            </a:pPr>
            <a:r>
              <a:rPr lang="en-US" sz="2000" dirty="0">
                <a:latin typeface="Calibri" panose="020F0502020204030204" pitchFamily="34" charset="0"/>
              </a:rPr>
              <a:t>26. </a:t>
            </a:r>
            <a:r>
              <a:rPr lang="en-US" sz="2000" i="0" dirty="0">
                <a:effectLst/>
                <a:latin typeface="Calibri" panose="020F0502020204030204" pitchFamily="34" charset="0"/>
              </a:rPr>
              <a:t>amnt_loans30: Total amount of loans taken by user in last 30 days</a:t>
            </a:r>
          </a:p>
          <a:p>
            <a:pPr marL="0" indent="0">
              <a:buNone/>
            </a:pPr>
            <a:r>
              <a:rPr lang="en-US" sz="2000" dirty="0">
                <a:latin typeface="Calibri" panose="020F0502020204030204" pitchFamily="34" charset="0"/>
              </a:rPr>
              <a:t>27.</a:t>
            </a:r>
            <a:r>
              <a:rPr lang="en-US" sz="2000" i="0" dirty="0">
                <a:effectLst/>
                <a:latin typeface="Calibri" panose="020F0502020204030204" pitchFamily="34" charset="0"/>
              </a:rPr>
              <a:t> maxamnt_loans30</a:t>
            </a:r>
            <a:r>
              <a:rPr lang="en-US" sz="2000" dirty="0">
                <a:latin typeface="Calibri" panose="020F0502020204030204" pitchFamily="34" charset="0"/>
              </a:rPr>
              <a:t>: </a:t>
            </a:r>
            <a:r>
              <a:rPr lang="en-US" sz="2000" i="0" dirty="0">
                <a:effectLst/>
                <a:latin typeface="Calibri" panose="020F0502020204030204" pitchFamily="34" charset="0"/>
              </a:rPr>
              <a:t>maximum amount of loan taken by the user in last 30 days</a:t>
            </a:r>
            <a:endParaRPr lang="en-US" sz="2000" dirty="0">
              <a:latin typeface="Calibri" panose="020F0502020204030204" pitchFamily="34" charset="0"/>
            </a:endParaRPr>
          </a:p>
          <a:p>
            <a:pPr marL="0" indent="0">
              <a:buNone/>
            </a:pPr>
            <a:r>
              <a:rPr lang="en-US" sz="2000" dirty="0">
                <a:latin typeface="Calibri" panose="020F0502020204030204" pitchFamily="34" charset="0"/>
              </a:rPr>
              <a:t>28. </a:t>
            </a:r>
            <a:r>
              <a:rPr lang="en-US" sz="2000" i="0" dirty="0">
                <a:effectLst/>
                <a:latin typeface="Calibri" panose="020F0502020204030204" pitchFamily="34" charset="0"/>
              </a:rPr>
              <a:t>medianamnt_loans30: Median of amounts of loan taken by the user in last 30 days</a:t>
            </a:r>
          </a:p>
          <a:p>
            <a:pPr marL="0" indent="0">
              <a:buNone/>
            </a:pPr>
            <a:r>
              <a:rPr lang="en-US" sz="2000" dirty="0">
                <a:latin typeface="Calibri" panose="020F0502020204030204" pitchFamily="34" charset="0"/>
              </a:rPr>
              <a:t>29. </a:t>
            </a:r>
            <a:r>
              <a:rPr lang="en-US" sz="2000" i="0" dirty="0">
                <a:effectLst/>
                <a:latin typeface="Calibri" panose="020F0502020204030204" pitchFamily="34" charset="0"/>
              </a:rPr>
              <a:t>cnt_loans90</a:t>
            </a:r>
            <a:r>
              <a:rPr lang="en-US" sz="2000" dirty="0">
                <a:latin typeface="Calibri" panose="020F0502020204030204" pitchFamily="34" charset="0"/>
              </a:rPr>
              <a:t>: </a:t>
            </a:r>
            <a:r>
              <a:rPr lang="en-US" sz="2000" i="0" dirty="0">
                <a:effectLst/>
                <a:latin typeface="Calibri" panose="020F0502020204030204" pitchFamily="34" charset="0"/>
              </a:rPr>
              <a:t>Number of loans taken by user in last 90 days</a:t>
            </a:r>
            <a:endParaRPr lang="en-US" sz="2000" dirty="0"/>
          </a:p>
        </p:txBody>
      </p:sp>
    </p:spTree>
    <p:extLst>
      <p:ext uri="{BB962C8B-B14F-4D97-AF65-F5344CB8AC3E}">
        <p14:creationId xmlns:p14="http://schemas.microsoft.com/office/powerpoint/2010/main" val="525166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A0C5-D319-4DD5-92F2-6F40B8BC9467}"/>
              </a:ext>
            </a:extLst>
          </p:cNvPr>
          <p:cNvSpPr>
            <a:spLocks noGrp="1"/>
          </p:cNvSpPr>
          <p:nvPr>
            <p:ph type="title"/>
          </p:nvPr>
        </p:nvSpPr>
        <p:spPr>
          <a:xfrm>
            <a:off x="838200" y="365125"/>
            <a:ext cx="10515600" cy="536023"/>
          </a:xfrm>
        </p:spPr>
        <p:txBody>
          <a:bodyPr>
            <a:normAutofit/>
          </a:bodyPr>
          <a:lstStyle/>
          <a:p>
            <a:r>
              <a:rPr lang="en-US" sz="2000" b="1" dirty="0"/>
              <a:t>				Features with description</a:t>
            </a:r>
            <a:endParaRPr lang="en-US" sz="2000" dirty="0"/>
          </a:p>
        </p:txBody>
      </p:sp>
      <p:sp>
        <p:nvSpPr>
          <p:cNvPr id="3" name="Content Placeholder 2">
            <a:extLst>
              <a:ext uri="{FF2B5EF4-FFF2-40B4-BE49-F238E27FC236}">
                <a16:creationId xmlns:a16="http://schemas.microsoft.com/office/drawing/2014/main" id="{F9A3EED2-B0AE-4F68-975D-55973A68A602}"/>
              </a:ext>
            </a:extLst>
          </p:cNvPr>
          <p:cNvSpPr>
            <a:spLocks noGrp="1"/>
          </p:cNvSpPr>
          <p:nvPr>
            <p:ph idx="1"/>
          </p:nvPr>
        </p:nvSpPr>
        <p:spPr>
          <a:xfrm>
            <a:off x="838200" y="901148"/>
            <a:ext cx="10515600" cy="5591727"/>
          </a:xfrm>
        </p:spPr>
        <p:txBody>
          <a:bodyPr>
            <a:normAutofit/>
          </a:bodyPr>
          <a:lstStyle/>
          <a:p>
            <a:pPr marL="0" indent="0">
              <a:buNone/>
            </a:pPr>
            <a:r>
              <a:rPr lang="en-US" sz="2000" dirty="0"/>
              <a:t>30. </a:t>
            </a:r>
            <a:r>
              <a:rPr lang="en-US" sz="2000" i="0" dirty="0">
                <a:effectLst/>
                <a:latin typeface="Calibri" panose="020F0502020204030204" pitchFamily="34" charset="0"/>
              </a:rPr>
              <a:t>amnt_loans90: Total amount of loans taken by user in last 90 days</a:t>
            </a:r>
          </a:p>
          <a:p>
            <a:pPr marL="0" indent="0">
              <a:buNone/>
            </a:pPr>
            <a:r>
              <a:rPr lang="en-US" sz="2000" dirty="0">
                <a:latin typeface="Calibri" panose="020F0502020204030204" pitchFamily="34" charset="0"/>
              </a:rPr>
              <a:t>31. </a:t>
            </a:r>
            <a:r>
              <a:rPr lang="en-US" sz="2000" i="0" dirty="0">
                <a:effectLst/>
                <a:latin typeface="Calibri" panose="020F0502020204030204" pitchFamily="34" charset="0"/>
              </a:rPr>
              <a:t>maxamnt_loans90</a:t>
            </a:r>
            <a:r>
              <a:rPr lang="en-US" sz="2000" dirty="0">
                <a:latin typeface="Calibri" panose="020F0502020204030204" pitchFamily="34" charset="0"/>
              </a:rPr>
              <a:t>: </a:t>
            </a:r>
            <a:r>
              <a:rPr lang="en-US" sz="2000" i="0" dirty="0">
                <a:effectLst/>
                <a:latin typeface="Calibri" panose="020F0502020204030204" pitchFamily="34" charset="0"/>
              </a:rPr>
              <a:t>maximum amount of loan taken by the user in last 90 days</a:t>
            </a:r>
            <a:endParaRPr lang="en-US" sz="2000" dirty="0">
              <a:latin typeface="Calibri" panose="020F0502020204030204" pitchFamily="34" charset="0"/>
            </a:endParaRPr>
          </a:p>
          <a:p>
            <a:pPr marL="0" indent="0">
              <a:buNone/>
            </a:pPr>
            <a:r>
              <a:rPr lang="en-US" sz="2000" dirty="0">
                <a:latin typeface="Calibri" panose="020F0502020204030204" pitchFamily="34" charset="0"/>
              </a:rPr>
              <a:t>32. </a:t>
            </a:r>
            <a:r>
              <a:rPr lang="en-US" sz="2000" i="0" dirty="0">
                <a:effectLst/>
                <a:latin typeface="Calibri" panose="020F0502020204030204" pitchFamily="34" charset="0"/>
              </a:rPr>
              <a:t>medianamnt_loans90 : Median of amounts of loan taken by the user in last 90 days</a:t>
            </a:r>
          </a:p>
          <a:p>
            <a:pPr marL="0" indent="0">
              <a:buNone/>
            </a:pPr>
            <a:r>
              <a:rPr lang="en-US" sz="2000" dirty="0">
                <a:latin typeface="Calibri" panose="020F0502020204030204" pitchFamily="34" charset="0"/>
              </a:rPr>
              <a:t>33. </a:t>
            </a:r>
            <a:r>
              <a:rPr lang="en-US" sz="2000" i="0" dirty="0">
                <a:effectLst/>
                <a:latin typeface="Calibri" panose="020F0502020204030204" pitchFamily="34" charset="0"/>
              </a:rPr>
              <a:t>payback30</a:t>
            </a:r>
            <a:r>
              <a:rPr lang="en-US" sz="2000" dirty="0">
                <a:latin typeface="Calibri" panose="020F0502020204030204" pitchFamily="34" charset="0"/>
              </a:rPr>
              <a:t>: </a:t>
            </a:r>
            <a:r>
              <a:rPr lang="en-US" sz="2000" i="0" dirty="0">
                <a:effectLst/>
                <a:latin typeface="Calibri" panose="020F0502020204030204" pitchFamily="34" charset="0"/>
              </a:rPr>
              <a:t>Average payback time in days over last 30 days</a:t>
            </a:r>
            <a:endParaRPr lang="en-US" sz="2000" dirty="0">
              <a:latin typeface="Calibri" panose="020F0502020204030204" pitchFamily="34" charset="0"/>
            </a:endParaRPr>
          </a:p>
          <a:p>
            <a:pPr marL="0" indent="0">
              <a:buNone/>
            </a:pPr>
            <a:r>
              <a:rPr lang="en-US" sz="2000" dirty="0">
                <a:latin typeface="Calibri" panose="020F0502020204030204" pitchFamily="34" charset="0"/>
              </a:rPr>
              <a:t>34.</a:t>
            </a:r>
            <a:r>
              <a:rPr lang="en-US" sz="2000" i="0" dirty="0">
                <a:effectLst/>
                <a:latin typeface="Calibri" panose="020F0502020204030204" pitchFamily="34" charset="0"/>
              </a:rPr>
              <a:t> payback90: Average payback time in days over last 90 days</a:t>
            </a:r>
          </a:p>
          <a:p>
            <a:pPr marL="0" indent="0">
              <a:buNone/>
            </a:pPr>
            <a:r>
              <a:rPr lang="en-US" sz="2000" dirty="0">
                <a:latin typeface="Calibri" panose="020F0502020204030204" pitchFamily="34" charset="0"/>
              </a:rPr>
              <a:t>35. </a:t>
            </a:r>
            <a:r>
              <a:rPr lang="en-US" sz="2000" i="0" dirty="0" err="1">
                <a:effectLst/>
                <a:latin typeface="Calibri" panose="020F0502020204030204" pitchFamily="34" charset="0"/>
              </a:rPr>
              <a:t>pcircle</a:t>
            </a:r>
            <a:r>
              <a:rPr lang="en-US" sz="2000" dirty="0">
                <a:latin typeface="Calibri" panose="020F0502020204030204" pitchFamily="34" charset="0"/>
              </a:rPr>
              <a:t>: </a:t>
            </a:r>
            <a:r>
              <a:rPr lang="en-US" sz="2000" i="0" dirty="0">
                <a:effectLst/>
                <a:latin typeface="Calibri" panose="020F0502020204030204" pitchFamily="34" charset="0"/>
              </a:rPr>
              <a:t>telecom circle</a:t>
            </a:r>
          </a:p>
          <a:p>
            <a:pPr marL="0" indent="0">
              <a:buNone/>
            </a:pPr>
            <a:r>
              <a:rPr lang="en-US" sz="2000" dirty="0">
                <a:latin typeface="Calibri" panose="020F0502020204030204" pitchFamily="34" charset="0"/>
              </a:rPr>
              <a:t>36. </a:t>
            </a:r>
            <a:r>
              <a:rPr lang="en-US" sz="2000" i="0" dirty="0" err="1">
                <a:effectLst/>
                <a:latin typeface="Calibri" panose="020F0502020204030204" pitchFamily="34" charset="0"/>
              </a:rPr>
              <a:t>pdate</a:t>
            </a:r>
            <a:r>
              <a:rPr lang="en-US" sz="2000" dirty="0">
                <a:latin typeface="Calibri" panose="020F0502020204030204" pitchFamily="34" charset="0"/>
              </a:rPr>
              <a:t>: </a:t>
            </a:r>
            <a:r>
              <a:rPr lang="en-US" sz="2000" i="0" dirty="0">
                <a:effectLst/>
                <a:latin typeface="Calibri" panose="020F0502020204030204" pitchFamily="34" charset="0"/>
              </a:rPr>
              <a:t>date</a:t>
            </a:r>
          </a:p>
          <a:p>
            <a:pPr marL="0" indent="0">
              <a:buNone/>
            </a:pPr>
            <a:endParaRPr lang="en-US" sz="2000" dirty="0">
              <a:latin typeface="Calibri" panose="020F0502020204030204" pitchFamily="34" charset="0"/>
            </a:endParaRPr>
          </a:p>
          <a:p>
            <a:pPr marL="0" indent="0">
              <a:buNone/>
            </a:pPr>
            <a:r>
              <a:rPr lang="en-US" sz="2000" b="1" dirty="0">
                <a:latin typeface="Calibri" panose="020F0502020204030204" pitchFamily="34" charset="0"/>
              </a:rPr>
              <a:t>Target:-  </a:t>
            </a:r>
            <a:r>
              <a:rPr lang="en-US" sz="2000" dirty="0">
                <a:latin typeface="Calibri" panose="020F0502020204030204" pitchFamily="34" charset="0"/>
              </a:rPr>
              <a:t>Feature ‘Label’ is our target column where 0 denotes: not paid and 1 denotes paid.</a:t>
            </a:r>
          </a:p>
          <a:p>
            <a:pPr marL="0" indent="0">
              <a:buNone/>
            </a:pPr>
            <a:r>
              <a:rPr lang="en-US" sz="2000" dirty="0">
                <a:latin typeface="Calibri" panose="020F0502020204030204" pitchFamily="34" charset="0"/>
              </a:rPr>
              <a:t>From data.info() function we got to know that we have 2 object, 1 datatime64, 14 integer and rest 20 float type features.</a:t>
            </a:r>
          </a:p>
          <a:p>
            <a:pPr marL="0" indent="0">
              <a:buNone/>
            </a:pPr>
            <a:endParaRPr lang="en-US" sz="2000" dirty="0">
              <a:latin typeface="Calibri" panose="020F0502020204030204" pitchFamily="34" charset="0"/>
            </a:endParaRPr>
          </a:p>
          <a:p>
            <a:pPr marL="0" indent="0">
              <a:buNone/>
            </a:pPr>
            <a:endParaRPr lang="en-US" sz="2000" dirty="0">
              <a:latin typeface="Calibri" panose="020F0502020204030204" pitchFamily="34" charset="0"/>
            </a:endParaRPr>
          </a:p>
        </p:txBody>
      </p:sp>
    </p:spTree>
    <p:extLst>
      <p:ext uri="{BB962C8B-B14F-4D97-AF65-F5344CB8AC3E}">
        <p14:creationId xmlns:p14="http://schemas.microsoft.com/office/powerpoint/2010/main" val="316723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0FD0-5FBF-488D-B3FD-27F5CDABC3D2}"/>
              </a:ext>
            </a:extLst>
          </p:cNvPr>
          <p:cNvSpPr>
            <a:spLocks noGrp="1"/>
          </p:cNvSpPr>
          <p:nvPr>
            <p:ph type="title"/>
          </p:nvPr>
        </p:nvSpPr>
        <p:spPr>
          <a:xfrm>
            <a:off x="838200" y="365126"/>
            <a:ext cx="10515600" cy="315911"/>
          </a:xfrm>
        </p:spPr>
        <p:txBody>
          <a:bodyPr>
            <a:normAutofit fontScale="90000"/>
          </a:bodyPr>
          <a:lstStyle/>
          <a:p>
            <a:r>
              <a:rPr lang="en-US" sz="2000" b="1" dirty="0"/>
              <a:t>					</a:t>
            </a:r>
            <a:r>
              <a:rPr lang="en-US" sz="2200" b="1" dirty="0"/>
              <a:t>EDA</a:t>
            </a:r>
          </a:p>
        </p:txBody>
      </p:sp>
      <p:sp>
        <p:nvSpPr>
          <p:cNvPr id="3" name="Content Placeholder 2">
            <a:extLst>
              <a:ext uri="{FF2B5EF4-FFF2-40B4-BE49-F238E27FC236}">
                <a16:creationId xmlns:a16="http://schemas.microsoft.com/office/drawing/2014/main" id="{8F08E52E-A6C7-46AB-922E-836E92803B29}"/>
              </a:ext>
            </a:extLst>
          </p:cNvPr>
          <p:cNvSpPr>
            <a:spLocks noGrp="1"/>
          </p:cNvSpPr>
          <p:nvPr>
            <p:ph idx="1"/>
          </p:nvPr>
        </p:nvSpPr>
        <p:spPr>
          <a:xfrm>
            <a:off x="838200" y="795130"/>
            <a:ext cx="10515600" cy="5381833"/>
          </a:xfrm>
        </p:spPr>
        <p:txBody>
          <a:bodyPr>
            <a:normAutofit/>
          </a:bodyPr>
          <a:lstStyle/>
          <a:p>
            <a:pPr marL="0" indent="0">
              <a:buNone/>
            </a:pPr>
            <a:r>
              <a:rPr lang="en-US" sz="2000" dirty="0"/>
              <a:t>During the EDA and visualization part we noticed that almost in our Target column 80 % of the values are 1 which denotes that almost 80% of the applicants are returning the loans within 5 days time period.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15376CEE-F34E-4CBB-9749-998BDD13C2E2}"/>
              </a:ext>
            </a:extLst>
          </p:cNvPr>
          <p:cNvPicPr>
            <a:picLocks noChangeAspect="1"/>
          </p:cNvPicPr>
          <p:nvPr/>
        </p:nvPicPr>
        <p:blipFill>
          <a:blip r:embed="rId2"/>
          <a:stretch>
            <a:fillRect/>
          </a:stretch>
        </p:blipFill>
        <p:spPr>
          <a:xfrm>
            <a:off x="3743325" y="1700212"/>
            <a:ext cx="4705350" cy="34575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644026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CA0E-6D94-4478-80B3-4C1BAC7C8718}"/>
              </a:ext>
            </a:extLst>
          </p:cNvPr>
          <p:cNvSpPr>
            <a:spLocks noGrp="1"/>
          </p:cNvSpPr>
          <p:nvPr>
            <p:ph type="title"/>
          </p:nvPr>
        </p:nvSpPr>
        <p:spPr>
          <a:xfrm>
            <a:off x="838200" y="365126"/>
            <a:ext cx="10515600" cy="496266"/>
          </a:xfrm>
        </p:spPr>
        <p:txBody>
          <a:bodyPr>
            <a:normAutofit/>
          </a:bodyPr>
          <a:lstStyle/>
          <a:p>
            <a:r>
              <a:rPr lang="en-US" sz="2000" b="1" dirty="0"/>
              <a:t>			Correlation of our target column with features</a:t>
            </a:r>
          </a:p>
        </p:txBody>
      </p:sp>
      <p:sp>
        <p:nvSpPr>
          <p:cNvPr id="3" name="Content Placeholder 2">
            <a:extLst>
              <a:ext uri="{FF2B5EF4-FFF2-40B4-BE49-F238E27FC236}">
                <a16:creationId xmlns:a16="http://schemas.microsoft.com/office/drawing/2014/main" id="{DD1A37D6-C40F-4718-86E4-0BA3D81FE55A}"/>
              </a:ext>
            </a:extLst>
          </p:cNvPr>
          <p:cNvSpPr>
            <a:spLocks noGrp="1"/>
          </p:cNvSpPr>
          <p:nvPr>
            <p:ph idx="1"/>
          </p:nvPr>
        </p:nvSpPr>
        <p:spPr>
          <a:xfrm>
            <a:off x="838200" y="861392"/>
            <a:ext cx="10515600" cy="5315571"/>
          </a:xfrm>
        </p:spPr>
        <p:txBody>
          <a:bodyPr>
            <a:normAutofit/>
          </a:bodyPr>
          <a:lstStyle/>
          <a:p>
            <a:pPr marL="0" indent="0">
              <a:buNone/>
            </a:pPr>
            <a:r>
              <a:rPr lang="en-US" sz="2000" dirty="0"/>
              <a:t>By checking the correlation matrix and .</a:t>
            </a:r>
            <a:r>
              <a:rPr lang="en-US" sz="2000" dirty="0" err="1"/>
              <a:t>corr</a:t>
            </a:r>
            <a:r>
              <a:rPr lang="en-US" sz="2000" dirty="0"/>
              <a:t>() function we found that the correlation of our target column with the features in Descending order.</a:t>
            </a:r>
          </a:p>
          <a:p>
            <a:pPr marL="0" indent="0">
              <a:buNone/>
            </a:pPr>
            <a:endParaRPr lang="en-US" sz="2000" dirty="0"/>
          </a:p>
        </p:txBody>
      </p:sp>
      <p:pic>
        <p:nvPicPr>
          <p:cNvPr id="5" name="Picture 4">
            <a:extLst>
              <a:ext uri="{FF2B5EF4-FFF2-40B4-BE49-F238E27FC236}">
                <a16:creationId xmlns:a16="http://schemas.microsoft.com/office/drawing/2014/main" id="{93BF9981-FE3C-408A-ACF4-91C17975F5FE}"/>
              </a:ext>
            </a:extLst>
          </p:cNvPr>
          <p:cNvPicPr>
            <a:picLocks noChangeAspect="1"/>
          </p:cNvPicPr>
          <p:nvPr/>
        </p:nvPicPr>
        <p:blipFill>
          <a:blip r:embed="rId2"/>
          <a:stretch>
            <a:fillRect/>
          </a:stretch>
        </p:blipFill>
        <p:spPr>
          <a:xfrm>
            <a:off x="3281570" y="1643270"/>
            <a:ext cx="4648200" cy="4533693"/>
          </a:xfrm>
          <a:prstGeom prst="rect">
            <a:avLst/>
          </a:prstGeom>
        </p:spPr>
      </p:pic>
    </p:spTree>
    <p:extLst>
      <p:ext uri="{BB962C8B-B14F-4D97-AF65-F5344CB8AC3E}">
        <p14:creationId xmlns:p14="http://schemas.microsoft.com/office/powerpoint/2010/main" val="937850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FD83E-8C62-4CD4-AFB5-7E7B10DAE8DA}"/>
              </a:ext>
            </a:extLst>
          </p:cNvPr>
          <p:cNvSpPr>
            <a:spLocks noGrp="1"/>
          </p:cNvSpPr>
          <p:nvPr>
            <p:ph type="title"/>
          </p:nvPr>
        </p:nvSpPr>
        <p:spPr>
          <a:xfrm>
            <a:off x="838200" y="365125"/>
            <a:ext cx="10515600" cy="430005"/>
          </a:xfrm>
        </p:spPr>
        <p:txBody>
          <a:bodyPr>
            <a:normAutofit/>
          </a:bodyPr>
          <a:lstStyle/>
          <a:p>
            <a:r>
              <a:rPr lang="en-US" sz="2000" b="1" dirty="0"/>
              <a:t>			Correlation of our target column with features</a:t>
            </a:r>
            <a:endParaRPr lang="en-US" sz="2000" dirty="0"/>
          </a:p>
        </p:txBody>
      </p:sp>
      <p:sp>
        <p:nvSpPr>
          <p:cNvPr id="3" name="Content Placeholder 2">
            <a:extLst>
              <a:ext uri="{FF2B5EF4-FFF2-40B4-BE49-F238E27FC236}">
                <a16:creationId xmlns:a16="http://schemas.microsoft.com/office/drawing/2014/main" id="{A6E61DBA-FE4A-4CF3-A392-D786558EF09D}"/>
              </a:ext>
            </a:extLst>
          </p:cNvPr>
          <p:cNvSpPr>
            <a:spLocks noGrp="1"/>
          </p:cNvSpPr>
          <p:nvPr>
            <p:ph idx="1"/>
          </p:nvPr>
        </p:nvSpPr>
        <p:spPr>
          <a:xfrm>
            <a:off x="838200" y="795130"/>
            <a:ext cx="10515600" cy="5381834"/>
          </a:xfrm>
        </p:spPr>
        <p:txBody>
          <a:bodyPr>
            <a:normAutofit/>
          </a:bodyPr>
          <a:lstStyle/>
          <a:p>
            <a:r>
              <a:rPr lang="en-US" sz="2000" dirty="0"/>
              <a:t>By looking at our output we understand that out target is most correlated with cnt_ma_rech30, cnt_ma_rech90 and so on.</a:t>
            </a:r>
          </a:p>
          <a:p>
            <a:r>
              <a:rPr lang="en-US" sz="2000" dirty="0"/>
              <a:t>Where as on the other end features like fr_da_rech90, medianmarechprebal30 and so on are most negatively correlated  with our target feature</a:t>
            </a:r>
          </a:p>
          <a:p>
            <a:r>
              <a:rPr lang="en-US" sz="2000" dirty="0">
                <a:latin typeface="Calibri" panose="020F0502020204030204" pitchFamily="34" charset="0"/>
              </a:rPr>
              <a:t>By using .</a:t>
            </a:r>
            <a:r>
              <a:rPr lang="en-US" sz="2000" dirty="0" err="1">
                <a:latin typeface="Calibri" panose="020F0502020204030204" pitchFamily="34" charset="0"/>
              </a:rPr>
              <a:t>isnull</a:t>
            </a:r>
            <a:r>
              <a:rPr lang="en-US" sz="2000" dirty="0">
                <a:latin typeface="Calibri" panose="020F0502020204030204" pitchFamily="34" charset="0"/>
              </a:rPr>
              <a:t>().sum() function and heatmap we got to know that we don’t have any null values in our dataset.</a:t>
            </a:r>
          </a:p>
          <a:p>
            <a:endParaRPr lang="en-US" sz="2000" dirty="0"/>
          </a:p>
          <a:p>
            <a:endParaRPr lang="en-US" sz="2000" dirty="0"/>
          </a:p>
          <a:p>
            <a:endParaRPr lang="en-US" sz="2000" dirty="0"/>
          </a:p>
          <a:p>
            <a:pPr marL="0" indent="0">
              <a:buNone/>
            </a:pPr>
            <a:endParaRPr lang="en-US" sz="2000" dirty="0"/>
          </a:p>
          <a:p>
            <a:pPr marL="0" indent="0">
              <a:buNone/>
            </a:pPr>
            <a:r>
              <a:rPr lang="en-US" sz="2000" dirty="0"/>
              <a:t>   </a:t>
            </a:r>
          </a:p>
          <a:p>
            <a:pPr marL="0" indent="0">
              <a:buNone/>
            </a:pPr>
            <a:endParaRPr lang="en-US" sz="2000" dirty="0"/>
          </a:p>
          <a:p>
            <a:pPr marL="0" indent="0">
              <a:buNone/>
            </a:pPr>
            <a:r>
              <a:rPr lang="en-US" sz="2000" dirty="0"/>
              <a:t> </a:t>
            </a:r>
          </a:p>
        </p:txBody>
      </p:sp>
      <p:pic>
        <p:nvPicPr>
          <p:cNvPr id="11" name="Picture 10">
            <a:extLst>
              <a:ext uri="{FF2B5EF4-FFF2-40B4-BE49-F238E27FC236}">
                <a16:creationId xmlns:a16="http://schemas.microsoft.com/office/drawing/2014/main" id="{AA22E59D-C83F-439D-9352-0546224E697F}"/>
              </a:ext>
            </a:extLst>
          </p:cNvPr>
          <p:cNvPicPr>
            <a:picLocks noChangeAspect="1"/>
          </p:cNvPicPr>
          <p:nvPr/>
        </p:nvPicPr>
        <p:blipFill>
          <a:blip r:embed="rId2"/>
          <a:stretch>
            <a:fillRect/>
          </a:stretch>
        </p:blipFill>
        <p:spPr>
          <a:xfrm>
            <a:off x="4153315" y="2585625"/>
            <a:ext cx="4972050" cy="3591339"/>
          </a:xfrm>
          <a:prstGeom prst="rect">
            <a:avLst/>
          </a:prstGeom>
        </p:spPr>
      </p:pic>
    </p:spTree>
    <p:extLst>
      <p:ext uri="{BB962C8B-B14F-4D97-AF65-F5344CB8AC3E}">
        <p14:creationId xmlns:p14="http://schemas.microsoft.com/office/powerpoint/2010/main" val="2640129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2013</Words>
  <Application>Microsoft Office PowerPoint</Application>
  <PresentationFormat>Widescreen</PresentationFormat>
  <Paragraphs>183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docs-Calibri</vt:lpstr>
      <vt:lpstr>Office Theme</vt:lpstr>
      <vt:lpstr>Micro Credit Loan Use Case</vt:lpstr>
      <vt:lpstr>Introduction</vt:lpstr>
      <vt:lpstr>     Dataset</vt:lpstr>
      <vt:lpstr>Features with description</vt:lpstr>
      <vt:lpstr>    Features with description</vt:lpstr>
      <vt:lpstr>    Features with description</vt:lpstr>
      <vt:lpstr>     EDA</vt:lpstr>
      <vt:lpstr>   Correlation of our target column with features</vt:lpstr>
      <vt:lpstr>   Correlation of our target column with features</vt:lpstr>
      <vt:lpstr>    Data Preprocessing part</vt:lpstr>
      <vt:lpstr>    Data Preprocessing part</vt:lpstr>
      <vt:lpstr>    Data Preprocessing part</vt:lpstr>
      <vt:lpstr>    Data Preprocessing part</vt:lpstr>
      <vt:lpstr>    Data Preprocessing part</vt:lpstr>
      <vt:lpstr>    Data Preprocessing part</vt:lpstr>
      <vt:lpstr>    Data Preprocessing part</vt:lpstr>
      <vt:lpstr>    Data Preprocessing part</vt:lpstr>
      <vt:lpstr>       Model Building</vt:lpstr>
      <vt:lpstr>       Model Building</vt:lpstr>
      <vt:lpstr>       Model Building</vt:lpstr>
      <vt:lpstr>       Model Building</vt:lpstr>
      <vt:lpstr>       Model Building</vt:lpstr>
      <vt:lpstr>       Model Building</vt:lpstr>
      <vt:lpstr>       Model Building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Use Case</dc:title>
  <dc:creator>Parv Sharda</dc:creator>
  <cp:lastModifiedBy>Parv Sharda</cp:lastModifiedBy>
  <cp:revision>21</cp:revision>
  <dcterms:created xsi:type="dcterms:W3CDTF">2021-04-30T13:33:28Z</dcterms:created>
  <dcterms:modified xsi:type="dcterms:W3CDTF">2021-04-30T18:11:14Z</dcterms:modified>
</cp:coreProperties>
</file>