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75" r:id="rId3"/>
    <p:sldId id="262" r:id="rId4"/>
    <p:sldId id="263" r:id="rId5"/>
    <p:sldId id="260" r:id="rId6"/>
    <p:sldId id="257" r:id="rId7"/>
    <p:sldId id="259" r:id="rId8"/>
    <p:sldId id="265" r:id="rId9"/>
    <p:sldId id="266" r:id="rId10"/>
    <p:sldId id="267" r:id="rId11"/>
    <p:sldId id="282" r:id="rId12"/>
    <p:sldId id="283" r:id="rId13"/>
    <p:sldId id="268" r:id="rId14"/>
    <p:sldId id="269" r:id="rId15"/>
    <p:sldId id="270" r:id="rId16"/>
    <p:sldId id="271" r:id="rId17"/>
    <p:sldId id="272" r:id="rId18"/>
    <p:sldId id="278" r:id="rId19"/>
    <p:sldId id="277" r:id="rId20"/>
    <p:sldId id="279" r:id="rId21"/>
    <p:sldId id="285" r:id="rId22"/>
    <p:sldId id="280" r:id="rId23"/>
    <p:sldId id="286" r:id="rId24"/>
    <p:sldId id="284" r:id="rId25"/>
    <p:sldId id="287" r:id="rId26"/>
    <p:sldId id="288" r:id="rId27"/>
    <p:sldId id="295" r:id="rId28"/>
    <p:sldId id="296" r:id="rId29"/>
    <p:sldId id="290" r:id="rId30"/>
    <p:sldId id="291" r:id="rId31"/>
    <p:sldId id="292" r:id="rId32"/>
    <p:sldId id="294" r:id="rId33"/>
    <p:sldId id="293" r:id="rId34"/>
    <p:sldId id="2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4" userDrawn="1">
          <p15:clr>
            <a:srgbClr val="A4A3A4"/>
          </p15:clr>
        </p15:guide>
        <p15:guide id="2" pos="6788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pos="574"/>
        <p:guide pos="6788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7DB7-4054-037C-A105-A343387FE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9CC55-73D8-B993-1B55-AED9F026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A7BD3-372B-C21A-ECFC-52EF0BBE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09CB-9B92-73CC-8ABA-260E90CA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C568A-F7AD-1F2E-8B3F-F6B452F2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9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A7BB-F356-3454-9985-D5C476FE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5EA3B-B114-EE26-E9C9-0C0618A82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0AFA-8D36-7E9C-3CC5-901CC656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BA6AB-121F-2380-2074-273FE20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61919-200C-8C9B-4F28-3521AB529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6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BA438-3D58-172C-C102-B591FACDB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3A3C4-92EF-0A6F-45CD-8A3ABB0AA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FE0C-BB9B-1445-BAC1-2093DFDF2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7149-71BD-3288-AC38-8C747424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1CB80-ADD1-B9BB-6DCC-3352FBEB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05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EBF-958F-B5C0-D2B8-AFC70E0CB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D59A-7E18-41A0-B209-965C6B15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CC67-E4A6-BC70-8BFB-568D0DD3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D09B7-AD55-2752-96B4-1BDC65FD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9C5F-5948-4B84-2104-A3000FC3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325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98AC-ACF8-C854-B9EF-8DEB5EC6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5462F-3B81-5531-1148-12E86DFBE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B64E-00F8-F0D7-3BC6-96AB619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FE63-49B7-42C0-C4E9-0AB52A1E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BBFC6-97CC-6E3C-44DE-AABE7842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0A07-12E6-FBD7-F85A-57CA0F05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53037-C0B2-1412-A329-477EE5A64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00094-AFD1-E941-0B06-18B6EDDF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9681A-F079-B672-61B8-3AF0C510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9190-72D2-CF93-7071-0DF83341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C51BE-A9BD-70AB-089C-D22E8FF1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74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523F-D45A-FD32-4CA1-4A0145F5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CD6D9-6BC2-736D-86A1-83218653B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A1B79-B3C4-CC22-FBEE-C4A3F1F48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9842B-9BC2-D1A5-5BF4-BA07C3928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4B8FE-E806-30C3-8CA7-215D9DF74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5698E-231A-95F0-C78E-F3820755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EF6C90-CAA9-1F67-F70A-6D84CCF1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84AD3-94CE-9E94-876A-DEC3214F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86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D37F-DB7F-0E14-2BC9-3CFB6B16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C46F6A-1109-E6DA-88D6-B5061CA7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15EC7-8FC5-A42C-B933-2E7B33DE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B7F-AD8F-7D6C-13D2-8C8B4D2C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4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403CF-78E0-C580-2D75-224B2BCF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56E12-E36C-5017-7F6F-55504FC1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5C1DA-AE7C-0D21-2D53-8A52F1A6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8A7F-0241-C387-0606-5CCB2FDD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A049-D1C3-BCAA-F058-EEB06F8B9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B24C55-8F0E-7A7B-A144-756D7B203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8DA5C-29DA-6BB2-6BD0-25980D6F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DE06F-6D77-DBDB-6ED3-5AE05B3A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F2D1C-2EEE-4E60-C225-14C47394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8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8F41-DC15-6F59-85E9-DE51A47D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A3EBB-B57E-79D3-F5F2-3CE0D8141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09CF0-D9EF-CB66-80FE-DF478DBE2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2A17-1D2E-2D60-6DA3-FF028568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AF5FC-F486-C4B9-A06D-C3B316AC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4CD5E-7C5D-3F3E-D69F-DE0B71DD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72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770D4-E763-9AE1-5C23-8E3ACC52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FC125-856C-7957-7D06-F1B7BE427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7DA3-32C0-2944-BF4E-12B13966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B7726-3474-4E73-930D-0BF16347579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A90A-4EC1-F6F6-B3C0-969BE3181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70531-B89A-12EE-A70E-2F1DC2305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563D-79BB-4C0A-845D-F5992A3683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04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5;g31a5a493bee_0_0">
            <a:extLst>
              <a:ext uri="{FF2B5EF4-FFF2-40B4-BE49-F238E27FC236}">
                <a16:creationId xmlns:a16="http://schemas.microsoft.com/office/drawing/2014/main" id="{8EA40EC1-2EF7-DF93-4A33-B3944FDB49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91019" y="127051"/>
            <a:ext cx="1700981" cy="1209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CD2DB6-6D15-E380-4070-D22268BF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9" y="141199"/>
            <a:ext cx="105140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D767D5-2227-99D1-5440-16786A0D0C17}"/>
              </a:ext>
            </a:extLst>
          </p:cNvPr>
          <p:cNvSpPr txBox="1"/>
          <p:nvPr/>
        </p:nvSpPr>
        <p:spPr>
          <a:xfrm>
            <a:off x="2768986" y="7319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ea typeface="Roboto"/>
                <a:cs typeface="Roboto"/>
                <a:sym typeface="Roboto"/>
              </a:rPr>
              <a:t>Kadi Sarva Vishwavidyalaya</a:t>
            </a:r>
          </a:p>
        </p:txBody>
      </p:sp>
      <p:sp>
        <p:nvSpPr>
          <p:cNvPr id="5" name="Google Shape;97;g31a5a493bee_0_0">
            <a:extLst>
              <a:ext uri="{FF2B5EF4-FFF2-40B4-BE49-F238E27FC236}">
                <a16:creationId xmlns:a16="http://schemas.microsoft.com/office/drawing/2014/main" id="{9FA37909-8AFB-52BD-B8D6-4A8768D992BB}"/>
              </a:ext>
            </a:extLst>
          </p:cNvPr>
          <p:cNvSpPr txBox="1"/>
          <p:nvPr/>
        </p:nvSpPr>
        <p:spPr>
          <a:xfrm>
            <a:off x="1495073" y="1336755"/>
            <a:ext cx="9201853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S.K Patel Institute of Management &amp; Computer Studies MCA</a:t>
            </a:r>
            <a:endParaRPr sz="2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1C911-172F-A8F4-A7BB-0E5AB7B0205C}"/>
              </a:ext>
            </a:extLst>
          </p:cNvPr>
          <p:cNvSpPr txBox="1"/>
          <p:nvPr/>
        </p:nvSpPr>
        <p:spPr>
          <a:xfrm>
            <a:off x="2861186" y="214594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MCA SEMESTER - 1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rPr>
              <a:t>MCA – 16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Roboto"/>
            </a:endParaRPr>
          </a:p>
          <a:p>
            <a:pPr algn="ctr"/>
            <a:r>
              <a:rPr lang="en-US" sz="2400" b="1" dirty="0">
                <a:ea typeface="Roboto"/>
                <a:cs typeface="Roboto"/>
                <a:sym typeface="Roboto"/>
              </a:rPr>
              <a:t>MINI PROJECT – 1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DE08D9-36C9-745C-1ECF-5604444FA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33245"/>
              </p:ext>
            </p:extLst>
          </p:nvPr>
        </p:nvGraphicFramePr>
        <p:xfrm>
          <a:off x="2031999" y="4484406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3191300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07928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05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Korat Vyom Rameshbhai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9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Ladola Priya Dineshbhai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0446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0F6F4AA-8406-1351-A34B-EE9B9433AB0A}"/>
              </a:ext>
            </a:extLst>
          </p:cNvPr>
          <p:cNvSpPr txBox="1"/>
          <p:nvPr/>
        </p:nvSpPr>
        <p:spPr>
          <a:xfrm>
            <a:off x="4139380" y="38587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a typeface="Roboto"/>
                <a:cs typeface="Roboto"/>
                <a:sym typeface="Roboto"/>
              </a:rPr>
              <a:t>Name of internal Guide : Dr. A Stella </a:t>
            </a:r>
          </a:p>
        </p:txBody>
      </p:sp>
    </p:spTree>
    <p:extLst>
      <p:ext uri="{BB962C8B-B14F-4D97-AF65-F5344CB8AC3E}">
        <p14:creationId xmlns:p14="http://schemas.microsoft.com/office/powerpoint/2010/main" val="204004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78DDB7-1C59-4B00-A190-B65EAD2B5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800100"/>
            <a:ext cx="9864725" cy="60579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800" b="1" dirty="0"/>
              <a:t>Proposed System</a:t>
            </a:r>
          </a:p>
          <a:p>
            <a:pPr lvl="1" algn="l"/>
            <a:endParaRPr lang="en-US" sz="1600" dirty="0"/>
          </a:p>
          <a:p>
            <a:pPr lvl="1" algn="just"/>
            <a:r>
              <a:rPr lang="en-US" dirty="0"/>
              <a:t>The </a:t>
            </a:r>
            <a:r>
              <a:rPr lang="en-US" b="1" dirty="0"/>
              <a:t>Online Hostel Management System</a:t>
            </a:r>
            <a:r>
              <a:rPr lang="en-US" dirty="0"/>
              <a:t> is designed to simplify and automate the management of hostel operations. This system will allow administrators to manage registrations, room allocations, fees, and complaints through a centralized platform. Residents can easily register, pay fees, track complaints, and submit leave applications online.</a:t>
            </a:r>
          </a:p>
          <a:p>
            <a:pPr lvl="1" algn="l"/>
            <a:endParaRPr lang="en-US" sz="1600" dirty="0"/>
          </a:p>
          <a:p>
            <a:pPr lvl="1" algn="just"/>
            <a:r>
              <a:rPr lang="en-US" dirty="0"/>
              <a:t>With features like online payments, automated notifications, digital attendance, and inventory tracking, the system ensures efficient and transparent management. Accessible anytime via a mobile-friendly website, it saves time, reduces errors, and enhances convenience for both residents and staff.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4165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32C7B-D3BA-34D8-4205-FCA09C3CD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Admin Modules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Room Management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Fee Management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Leave Management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Complaint Management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Report Generation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 Document Verification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Notice/Announcement Management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Role-Based Access Control (Admin/Warden)</a:t>
            </a:r>
          </a:p>
          <a:p>
            <a:pPr marL="914400" lvl="1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Dashboard Overview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D4A8E-393F-AC94-CC73-6F9B65C4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Student (User) Modules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Room Availability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Submit Personal/Admission Details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Fee Payment and Receipt Download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for Leave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Submit Complaints/Feedback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 Notices and Announcements</a:t>
            </a:r>
          </a:p>
          <a:p>
            <a:pPr marL="971550" lvl="1" indent="-5143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 Personal Dashboard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3310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E845-828C-5276-15B5-7188AC62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45574"/>
            <a:ext cx="9864725" cy="597309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Admin Panel Features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User Roles and Access Control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b="1" dirty="0"/>
              <a:t>Admin</a:t>
            </a:r>
            <a:r>
              <a:rPr lang="en-US" sz="2000" dirty="0"/>
              <a:t>: Has full access to all features and controls.</a:t>
            </a:r>
          </a:p>
          <a:p>
            <a:pPr lvl="1" algn="just"/>
            <a:r>
              <a:rPr lang="en-US" sz="2000" b="1" dirty="0"/>
              <a:t>Warden</a:t>
            </a:r>
            <a:r>
              <a:rPr lang="en-US" sz="2000" dirty="0"/>
              <a:t>: Can log in to the admin panel but has restricted access to specific modules like attendance, complaints, and room status.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Room Management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Add, update, or delete rooms.</a:t>
            </a:r>
          </a:p>
          <a:p>
            <a:pPr lvl="1" algn="just"/>
            <a:r>
              <a:rPr lang="en-US" sz="2000" dirty="0"/>
              <a:t>Monitor room availability and occupancy status.</a:t>
            </a:r>
          </a:p>
          <a:p>
            <a:pPr lvl="1" algn="just"/>
            <a:r>
              <a:rPr lang="en-US" sz="2000" dirty="0"/>
              <a:t>Allocate rooms manually or automatically to students.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Fee Management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Track payments, view fee status, and send reminders to students.</a:t>
            </a:r>
          </a:p>
          <a:p>
            <a:pPr lvl="1" algn="just"/>
            <a:r>
              <a:rPr lang="en-US" sz="2000" dirty="0"/>
              <a:t>Generate invoices and receipts for fee transactions.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Attendance and Leave Management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Mark daily attendance of students.</a:t>
            </a:r>
          </a:p>
          <a:p>
            <a:pPr lvl="1" algn="just"/>
            <a:r>
              <a:rPr lang="en-US" sz="2000" dirty="0"/>
              <a:t>Approve or reject leave requests submitted by students.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41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868F82C-31C4-649D-C562-7B8268833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225" y="811976"/>
            <a:ext cx="9864725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5.Complaint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complaints lodged by students.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 complaints to maintenance staff and track resolution status.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6.Notifications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 announcements or reminders to students for events, fee deadlines, or policy changes.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 can be sent via email, SMS, or directly on the student portal.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7.Visitor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 and manage visitor logs.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entry/exit details for added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8.Reports and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detailed reports for: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Occupancy and availability.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Fees collected and pending payments.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 and leave data.</a:t>
            </a:r>
          </a:p>
          <a:p>
            <a:pPr marL="914400" lvl="2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Complaints and their resolution status.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dashboards for quick insights into hostel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4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BA19-BDE0-5C3B-0899-3B0888A48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Student </a:t>
            </a:r>
            <a:r>
              <a:rPr lang="en-US" b="1"/>
              <a:t>Panel Features </a:t>
            </a:r>
            <a:r>
              <a:rPr lang="en-US" b="1" dirty="0"/>
              <a:t>(Main Website)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Room Information and Status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View available room details (e.g., type, facilities, and pricing).</a:t>
            </a:r>
          </a:p>
          <a:p>
            <a:pPr lvl="1"/>
            <a:r>
              <a:rPr lang="en-US" sz="2000" dirty="0"/>
              <a:t>Check room allotment status after applying.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Fee Details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View payment history and due dates.</a:t>
            </a:r>
          </a:p>
          <a:p>
            <a:pPr lvl="1"/>
            <a:r>
              <a:rPr lang="en-US" sz="2000" dirty="0"/>
              <a:t>Pay fees online and download receipts.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Leave Requests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Submit leave requests online with reasons and dates.</a:t>
            </a:r>
          </a:p>
          <a:p>
            <a:pPr lvl="1"/>
            <a:r>
              <a:rPr lang="en-US" sz="2000" dirty="0"/>
              <a:t>Track approval status in real-time.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Complaint Submission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Lodge complaints about facilities (e.g., maintenance, food, or other issues).</a:t>
            </a:r>
          </a:p>
          <a:p>
            <a:pPr lvl="1"/>
            <a:r>
              <a:rPr lang="en-US" sz="2000" dirty="0"/>
              <a:t>Track complaint resolution status.</a:t>
            </a:r>
          </a:p>
          <a:p>
            <a:pPr marL="0" indent="0">
              <a:buNone/>
            </a:pPr>
            <a:r>
              <a:rPr lang="en-US" sz="2000" b="1" dirty="0"/>
              <a:t>5.Notifications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Receive alerts for fee deadlines, announcements, and leave approvals.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86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22A9103-52A4-05CD-F8B3-ECCEA2F4BB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1225" y="800100"/>
            <a:ext cx="98647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6.Student Profile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and update personal details like contact information.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allocated room details and duration of stay.</a:t>
            </a:r>
          </a:p>
        </p:txBody>
      </p:sp>
    </p:spTree>
    <p:extLst>
      <p:ext uri="{BB962C8B-B14F-4D97-AF65-F5344CB8AC3E}">
        <p14:creationId xmlns:p14="http://schemas.microsoft.com/office/powerpoint/2010/main" val="290833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7E55-CCD8-9E90-7E15-FD15E1F5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Scope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Simplified Structure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Two entities make the system easy to manage and use.</a:t>
            </a:r>
          </a:p>
          <a:p>
            <a:pPr lvl="1" algn="just"/>
            <a:r>
              <a:rPr lang="en-US" sz="2000" dirty="0"/>
              <a:t>Admin handles backend operations; students focus on their portal.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Role-Based Access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Warden’s restricted access ensures secure and controlled operations.</a:t>
            </a:r>
          </a:p>
          <a:p>
            <a:pPr algn="just">
              <a:buFont typeface="+mj-lt"/>
              <a:buAutoNum type="arabicPeriod"/>
            </a:pPr>
            <a:r>
              <a:rPr lang="en-US" sz="2000" b="1" dirty="0"/>
              <a:t>Scalability</a:t>
            </a:r>
            <a:r>
              <a:rPr lang="en-US" sz="2000" dirty="0"/>
              <a:t>:</a:t>
            </a:r>
          </a:p>
          <a:p>
            <a:pPr lvl="1" algn="just"/>
            <a:r>
              <a:rPr lang="en-US" sz="2000" dirty="0"/>
              <a:t>The system can be expanded to accommodate more hostels or new features, like biometric attendance or multi-hostel management.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2792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8C6C6-4F3E-8BC7-6967-870838139999}"/>
              </a:ext>
            </a:extLst>
          </p:cNvPr>
          <p:cNvSpPr txBox="1"/>
          <p:nvPr/>
        </p:nvSpPr>
        <p:spPr>
          <a:xfrm>
            <a:off x="911225" y="650240"/>
            <a:ext cx="11280774" cy="5312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/>
              <a:t>Hardware and Software Specification: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/>
              <a:t>Hardware Requirement: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Server Hardware: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Processor: Intel i5 or higher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RAM: Minimum 8 GB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Storage: SSD or HDD with 256 GB or more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Network: High-speed internet connectivity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Client Hardware: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Device: Desktop, Laptop, or Smartphone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RAM: Minimum 4 GB (for smooth browsing)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Browser: Chrome, Firefox, or any modern browser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Screen Resolution: Minimum 1366x768</a:t>
            </a:r>
          </a:p>
          <a:p>
            <a:pPr>
              <a:buFont typeface="+mj-lt"/>
              <a:buAutoNum type="arabicPeriod"/>
            </a:pPr>
            <a:r>
              <a:rPr lang="en-IN" sz="2000" b="1" dirty="0"/>
              <a:t>Backup System:</a:t>
            </a:r>
            <a:endParaRPr lang="en-IN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/>
              <a:t>External storage or cloud storage for regular backups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323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717888-576E-9886-0EC1-33CD47BBF4CF}"/>
              </a:ext>
            </a:extLst>
          </p:cNvPr>
          <p:cNvSpPr txBox="1"/>
          <p:nvPr/>
        </p:nvSpPr>
        <p:spPr>
          <a:xfrm>
            <a:off x="911225" y="800100"/>
            <a:ext cx="11280775" cy="5420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200" b="1" dirty="0"/>
              <a:t>Software Requirement: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.Development Tools: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React.js with Tailwind CSS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Node.js with Express.js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MongoDB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2.Hosting &amp; Deployment: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Hosting Platform: AWS, Heroku,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Vercel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Version Control: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3.Operating Systems: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Server OS: Ubuntu/Linux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Client OS: Windows, macOS, or Android/iOS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4.Additional Software: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Browser for client access (Chrome, Edge)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Postman for API testing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Studio Code for development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6177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4F312-BB28-710F-5190-11F0D4A6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" t="2158" r="1536" b="3365"/>
          <a:stretch/>
        </p:blipFill>
        <p:spPr>
          <a:xfrm>
            <a:off x="1524000" y="999105"/>
            <a:ext cx="8534400" cy="3779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369845-791E-3DB2-ACB3-20D9B1D71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5816"/>
            <a:ext cx="9144000" cy="1205617"/>
          </a:xfrm>
        </p:spPr>
        <p:txBody>
          <a:bodyPr>
            <a:normAutofit/>
          </a:bodyPr>
          <a:lstStyle/>
          <a:p>
            <a:r>
              <a:rPr lang="en-IN" sz="7200" b="1" dirty="0"/>
              <a:t>HOSTELGUARDIAN</a:t>
            </a:r>
          </a:p>
        </p:txBody>
      </p:sp>
    </p:spTree>
    <p:extLst>
      <p:ext uri="{BB962C8B-B14F-4D97-AF65-F5344CB8AC3E}">
        <p14:creationId xmlns:p14="http://schemas.microsoft.com/office/powerpoint/2010/main" val="168944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FC72-7EE0-87B9-D5D5-E72078079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7084"/>
            <a:ext cx="9864725" cy="60509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000" b="1" dirty="0"/>
              <a:t>Fact-Finding Methods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Observation</a:t>
            </a:r>
            <a:endParaRPr lang="en-US" sz="2000" dirty="0"/>
          </a:p>
          <a:p>
            <a:pPr lvl="1"/>
            <a:r>
              <a:rPr lang="en-US" sz="2000" dirty="0"/>
              <a:t>Directly observe students' and admins' workflows, such as room allocation and fee payment.</a:t>
            </a:r>
            <a:endParaRPr lang="en-US" sz="2000" b="1" dirty="0"/>
          </a:p>
          <a:p>
            <a:pPr marL="0" indent="0">
              <a:buNone/>
            </a:pPr>
            <a:r>
              <a:rPr lang="en-IN" sz="2000" b="1" dirty="0"/>
              <a:t>2. Interviews</a:t>
            </a:r>
          </a:p>
          <a:p>
            <a:pPr lvl="1"/>
            <a:r>
              <a:rPr lang="en-US" sz="2000" dirty="0"/>
              <a:t>Conduct one-on-one discussions with students and admins to understand their 	challenges.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705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6A2F-184C-9C17-10A4-4178499A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331" y="806256"/>
            <a:ext cx="9847619" cy="60517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3.Questionnaires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1.Are you satisfied with the current room allocation process?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60% of students find it time-consuming.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Many students complain about the lack of transparency in room availability.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2.What difficulties do you face while paying fees?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70% of students find standing in long queues inconvenient.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students report delays in receiving receipts.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3.How do you handle complaints, and are they resolved quickly?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50% of students say complaints are resolved late.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is no proper tracking of complaint resolution status.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4.What improvements would you expect in a hostel management system?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want an online portal for room allocation and fee payments.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prefer real-time complaint tracking and better communication with admins.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5.How convenient is it to contact admins or wardens?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Answer: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40% of students say it’s difficult to reach wardens during office hours.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suggest adding an online messaging or scheduling system.</a:t>
            </a: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571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657D98-FECC-0262-3212-794088CE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0" y="800100"/>
            <a:ext cx="9864726" cy="6057900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IN" sz="3000" b="1" dirty="0"/>
              <a:t>Feasibility Study</a:t>
            </a:r>
          </a:p>
          <a:p>
            <a:pPr marL="0" indent="0">
              <a:buNone/>
            </a:pPr>
            <a:r>
              <a:rPr lang="en-US" sz="2200" b="1" dirty="0"/>
              <a:t>        1. Technical Feasibility</a:t>
            </a:r>
          </a:p>
          <a:p>
            <a:pPr lvl="2" algn="just"/>
            <a:r>
              <a:rPr lang="en-US" sz="2200" dirty="0"/>
              <a:t>Utilizes the </a:t>
            </a:r>
            <a:r>
              <a:rPr lang="en-US" sz="2200" b="1" dirty="0"/>
              <a:t>MERN stack (MongoDB, Express, React, Node.js)</a:t>
            </a:r>
            <a:r>
              <a:rPr lang="en-US" sz="2200" dirty="0"/>
              <a:t> and </a:t>
            </a:r>
            <a:r>
              <a:rPr lang="en-US" sz="2200" b="1" dirty="0"/>
              <a:t>Tailwind CSS</a:t>
            </a:r>
            <a:r>
              <a:rPr lang="en-US" sz="2200" dirty="0"/>
              <a:t> for a responsive UI.</a:t>
            </a:r>
          </a:p>
          <a:p>
            <a:pPr lvl="2" algn="just"/>
            <a:r>
              <a:rPr lang="en-US" sz="2200" dirty="0"/>
              <a:t>Easily deployable on cloud platforms for scalability and reliability.</a:t>
            </a:r>
          </a:p>
          <a:p>
            <a:pPr lvl="2" algn="just"/>
            <a:r>
              <a:rPr lang="en-US" sz="2200" dirty="0"/>
              <a:t>Compatible with modern devices and browsers, ensuring accessibility.</a:t>
            </a:r>
          </a:p>
          <a:p>
            <a:pPr marL="457200" lvl="1" indent="0" algn="just">
              <a:buNone/>
            </a:pPr>
            <a:r>
              <a:rPr lang="en-US" sz="2200" b="1" dirty="0"/>
              <a:t>2. Operational Feasibility</a:t>
            </a:r>
          </a:p>
          <a:p>
            <a:pPr lvl="2" algn="just"/>
            <a:r>
              <a:rPr lang="en-US" sz="2200" dirty="0"/>
              <a:t>Streamlines manual processes like room allocation, fee payments, and complaint tracking.</a:t>
            </a:r>
          </a:p>
          <a:p>
            <a:pPr lvl="2" algn="just"/>
            <a:r>
              <a:rPr lang="en-US" sz="2200" dirty="0"/>
              <a:t>Reduces the workload for admins and improves efficiency.</a:t>
            </a:r>
          </a:p>
          <a:p>
            <a:pPr lvl="2" algn="just"/>
            <a:r>
              <a:rPr lang="en-US" sz="2200" dirty="0"/>
              <a:t>Enhances user experience with intuitive interfaces for both students and admins.</a:t>
            </a:r>
          </a:p>
          <a:p>
            <a:pPr marL="457200" lvl="1" indent="0" algn="just">
              <a:buNone/>
            </a:pPr>
            <a:r>
              <a:rPr lang="en-US" sz="2200" b="1" dirty="0"/>
              <a:t>3. Economic Feasibility</a:t>
            </a:r>
          </a:p>
          <a:p>
            <a:pPr lvl="2" algn="just"/>
            <a:r>
              <a:rPr lang="en-US" sz="2200" dirty="0"/>
              <a:t>Cost-effective development using open-source technologies (MERN stack).</a:t>
            </a:r>
          </a:p>
          <a:p>
            <a:pPr lvl="2" algn="just"/>
            <a:r>
              <a:rPr lang="en-US" sz="2200" dirty="0"/>
              <a:t>Long-term savings by reducing paperwork and manual errors.</a:t>
            </a:r>
          </a:p>
          <a:p>
            <a:pPr lvl="2" algn="just"/>
            <a:r>
              <a:rPr lang="en-US" sz="2200" dirty="0"/>
              <a:t>Potential to save operational costs through automation.</a:t>
            </a:r>
          </a:p>
          <a:p>
            <a:pPr marL="457200" lvl="1" indent="0">
              <a:buNone/>
            </a:pPr>
            <a:r>
              <a:rPr lang="en-US" sz="2200" b="1" dirty="0"/>
              <a:t>5. Schedule Feasibility</a:t>
            </a:r>
          </a:p>
          <a:p>
            <a:pPr lvl="2"/>
            <a:r>
              <a:rPr lang="en-US" sz="2200" dirty="0"/>
              <a:t>Development timeline estimated at </a:t>
            </a:r>
            <a:r>
              <a:rPr lang="en-US" sz="2200" b="1" dirty="0"/>
              <a:t>3–6 months</a:t>
            </a:r>
            <a:r>
              <a:rPr lang="en-US" sz="2200" dirty="0"/>
              <a:t> using Agile methodology.</a:t>
            </a:r>
          </a:p>
          <a:p>
            <a:pPr lvl="2"/>
            <a:r>
              <a:rPr lang="en-US" sz="2200" dirty="0"/>
              <a:t>Tasks divided into sprints for efficient progress tracking.</a:t>
            </a:r>
          </a:p>
          <a:p>
            <a:pPr lvl="2" algn="just"/>
            <a:endParaRPr lang="en-US" sz="2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0012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F2624C-4553-194F-6226-3D1082725684}"/>
              </a:ext>
            </a:extLst>
          </p:cNvPr>
          <p:cNvSpPr txBox="1"/>
          <p:nvPr/>
        </p:nvSpPr>
        <p:spPr>
          <a:xfrm>
            <a:off x="1007705" y="925159"/>
            <a:ext cx="3368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Agile</a:t>
            </a:r>
            <a:r>
              <a:rPr lang="en-US" dirty="0"/>
              <a:t> </a:t>
            </a:r>
            <a:r>
              <a:rPr lang="en-US" sz="2800" dirty="0"/>
              <a:t>Model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3AFAFE5-02DB-1836-5386-542AC2980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137" y="1766903"/>
            <a:ext cx="8304245" cy="4867565"/>
          </a:xfrm>
        </p:spPr>
      </p:pic>
    </p:spTree>
    <p:extLst>
      <p:ext uri="{BB962C8B-B14F-4D97-AF65-F5344CB8AC3E}">
        <p14:creationId xmlns:p14="http://schemas.microsoft.com/office/powerpoint/2010/main" val="370057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C38F83-99E8-BD74-CD90-571FE39B9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6" y="800100"/>
            <a:ext cx="9864724" cy="60579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F815B7-55EA-A5B3-0423-B82A95C3192D}"/>
              </a:ext>
            </a:extLst>
          </p:cNvPr>
          <p:cNvSpPr txBox="1"/>
          <p:nvPr/>
        </p:nvSpPr>
        <p:spPr>
          <a:xfrm>
            <a:off x="911226" y="65314"/>
            <a:ext cx="7560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Estimate Gantt Chart/Time line chart</a:t>
            </a:r>
            <a:endParaRPr lang="en-US" sz="2000" dirty="0"/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DD4EA9-0AE1-CAEC-9EAF-CD08FA51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95" y="800099"/>
            <a:ext cx="9669688" cy="60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21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E2929-1535-DDBC-6960-815F27B13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UML Diagrams</a:t>
            </a:r>
          </a:p>
          <a:p>
            <a:r>
              <a:rPr lang="en-IN" sz="2000" dirty="0"/>
              <a:t>Student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B765A9-BEB1-98EC-7A18-C5015E92D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927" y="138112"/>
            <a:ext cx="305752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3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7EE66-CD22-1ADC-5184-225C80377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001" y="800100"/>
            <a:ext cx="9856949" cy="6123214"/>
          </a:xfrm>
        </p:spPr>
        <p:txBody>
          <a:bodyPr/>
          <a:lstStyle/>
          <a:p>
            <a:r>
              <a:rPr lang="en-US" sz="2000" dirty="0"/>
              <a:t>Admin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AB22D-FB3D-4F3B-9A65-794CC8932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8996" y="19675"/>
            <a:ext cx="2147900" cy="675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31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480B4-A7A8-D81E-9530-233904BEC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31" y="137279"/>
            <a:ext cx="3489649" cy="65834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45D863-80F8-FE92-1782-4B6D7323D63A}"/>
              </a:ext>
            </a:extLst>
          </p:cNvPr>
          <p:cNvSpPr txBox="1"/>
          <p:nvPr/>
        </p:nvSpPr>
        <p:spPr>
          <a:xfrm>
            <a:off x="911225" y="0"/>
            <a:ext cx="3035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Activity Diagram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3C4B-E0E7-9AF7-FD72-AEDD6F0C9B9A}"/>
              </a:ext>
            </a:extLst>
          </p:cNvPr>
          <p:cNvSpPr txBox="1"/>
          <p:nvPr/>
        </p:nvSpPr>
        <p:spPr>
          <a:xfrm>
            <a:off x="911225" y="836613"/>
            <a:ext cx="121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87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DB1659-392F-36B9-B05A-1B2073F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52" y="82192"/>
            <a:ext cx="6836503" cy="6729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A43C9-01B1-B0E4-7B44-4FBA20F161E6}"/>
              </a:ext>
            </a:extLst>
          </p:cNvPr>
          <p:cNvSpPr txBox="1"/>
          <p:nvPr/>
        </p:nvSpPr>
        <p:spPr>
          <a:xfrm>
            <a:off x="989045" y="836613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2180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B3215-AF86-5A35-598C-CE7C2EA19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400050"/>
            <a:ext cx="9864726" cy="6057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 </a:t>
            </a:r>
          </a:p>
          <a:p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81FF1AA-467C-EBB6-5DE7-B5316BA31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31" y="809454"/>
            <a:ext cx="12210883" cy="60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9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225" y="800100"/>
            <a:ext cx="9864725" cy="43481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Introduction</a:t>
            </a:r>
          </a:p>
          <a:p>
            <a:pPr algn="just"/>
            <a:r>
              <a:rPr lang="en-US" sz="2000" dirty="0"/>
              <a:t>The Hostel Management system is a web platform designed to Allow student to view available rooms and register for accommodation.</a:t>
            </a:r>
          </a:p>
          <a:p>
            <a:r>
              <a:rPr lang="en-US" sz="2000" dirty="0"/>
              <a:t>Enable students to update their details and track booking.</a:t>
            </a:r>
          </a:p>
          <a:p>
            <a:r>
              <a:rPr lang="en-US" sz="2000" dirty="0"/>
              <a:t>Provide an option for students to pay fees online.</a:t>
            </a:r>
          </a:p>
          <a:p>
            <a:r>
              <a:rPr lang="en-US" sz="2000" dirty="0"/>
              <a:t>Help Hostel Management efficiently allocate rooms and manage records.</a:t>
            </a:r>
          </a:p>
          <a:p>
            <a:r>
              <a:rPr lang="en-US" sz="2000" dirty="0"/>
              <a:t>The system simplifies communication improves hostel operation and offers a seamless experience for both students and administrators.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69307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19B12-9A08-9D06-D7FA-7FB335CF4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1" y="550501"/>
            <a:ext cx="12193151" cy="5826473"/>
          </a:xfrm>
        </p:spPr>
      </p:pic>
    </p:spTree>
    <p:extLst>
      <p:ext uri="{BB962C8B-B14F-4D97-AF65-F5344CB8AC3E}">
        <p14:creationId xmlns:p14="http://schemas.microsoft.com/office/powerpoint/2010/main" val="1106451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07C7-6C6B-8272-0235-AF9C4309F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241" y="1331102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014C1-9D0C-A302-6766-16494F936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66973"/>
            <a:ext cx="12192000" cy="57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62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BDB43E-7BA3-C1E2-667C-CE3A876FE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" y="2132150"/>
            <a:ext cx="12159535" cy="3092709"/>
          </a:xfrm>
        </p:spPr>
      </p:pic>
    </p:spTree>
    <p:extLst>
      <p:ext uri="{BB962C8B-B14F-4D97-AF65-F5344CB8AC3E}">
        <p14:creationId xmlns:p14="http://schemas.microsoft.com/office/powerpoint/2010/main" val="3446400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999C4-11BF-03CD-7DDB-33A538364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49" y="550502"/>
            <a:ext cx="12206680" cy="5794310"/>
          </a:xfrm>
        </p:spPr>
      </p:pic>
    </p:spTree>
    <p:extLst>
      <p:ext uri="{BB962C8B-B14F-4D97-AF65-F5344CB8AC3E}">
        <p14:creationId xmlns:p14="http://schemas.microsoft.com/office/powerpoint/2010/main" val="3153547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BDDB24-A800-46C2-5878-FB7397C7F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033" y="610767"/>
            <a:ext cx="9394108" cy="563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E3B2-BA8C-48AD-9261-F6B5CA579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53768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Existing system</a:t>
            </a:r>
          </a:p>
          <a:p>
            <a:r>
              <a:rPr lang="en-US" sz="2000" b="1" dirty="0"/>
              <a:t>LDRP</a:t>
            </a:r>
            <a:r>
              <a:rPr lang="en-US" sz="2000" dirty="0"/>
              <a:t> Hostel</a:t>
            </a:r>
          </a:p>
          <a:p>
            <a:r>
              <a:rPr lang="en-US" sz="2000" dirty="0"/>
              <a:t>It is manual system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45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9580E6-5C16-AAAE-4609-1DD565089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9568" y="2155368"/>
            <a:ext cx="12211567" cy="281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6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28A6-4CC8-D0D9-D43E-5462AF0D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84902"/>
            <a:ext cx="9864725" cy="6135329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8600" b="1" dirty="0">
                <a:latin typeface="+mn-lt"/>
              </a:rPr>
              <a:t>PROCESS OF CURRENT EXISITING SYSTEM</a:t>
            </a:r>
            <a:endParaRPr lang="en-US" sz="8600" b="1" dirty="0"/>
          </a:p>
          <a:p>
            <a:pPr marL="0" indent="0" algn="just">
              <a:buNone/>
            </a:pPr>
            <a:r>
              <a:rPr lang="en-US" sz="6200" b="1" dirty="0"/>
              <a:t> 1.Registration and Admission:</a:t>
            </a:r>
          </a:p>
          <a:p>
            <a:pPr lvl="1" algn="just"/>
            <a:r>
              <a:rPr lang="en-US" sz="6200" dirty="0"/>
              <a:t>Collect resident details, including personal information, ID proof, academic or work details, and emergency contacts.</a:t>
            </a:r>
          </a:p>
          <a:p>
            <a:pPr lvl="1" algn="just"/>
            <a:r>
              <a:rPr lang="en-US" sz="6200" dirty="0"/>
              <a:t>Generate unique resident IDs for identification.</a:t>
            </a:r>
          </a:p>
          <a:p>
            <a:pPr marL="0" indent="0" algn="just">
              <a:buNone/>
            </a:pPr>
            <a:r>
              <a:rPr lang="en-US" sz="6200" b="1" dirty="0"/>
              <a:t> 2.Room Allocation</a:t>
            </a:r>
            <a:r>
              <a:rPr lang="en-US" sz="6200" dirty="0"/>
              <a:t>:</a:t>
            </a:r>
          </a:p>
          <a:p>
            <a:pPr lvl="1" algn="just"/>
            <a:r>
              <a:rPr lang="en-US" sz="6200" dirty="0"/>
              <a:t>Assign rooms based on availability, preferences (e.g., shared or single), and any special requirements.</a:t>
            </a:r>
          </a:p>
          <a:p>
            <a:pPr lvl="1" algn="just"/>
            <a:r>
              <a:rPr lang="en-US" sz="6200" dirty="0"/>
              <a:t>Maintain a record of occupied and vacant rooms for easy tracking.</a:t>
            </a:r>
          </a:p>
          <a:p>
            <a:pPr marL="0" indent="0" algn="just">
              <a:buNone/>
            </a:pPr>
            <a:r>
              <a:rPr lang="en-US" sz="6200" b="1" dirty="0"/>
              <a:t> 3.Fee and Payment Management</a:t>
            </a:r>
            <a:r>
              <a:rPr lang="en-US" sz="6200" dirty="0"/>
              <a:t>:</a:t>
            </a:r>
          </a:p>
          <a:p>
            <a:pPr lvl="1" algn="just"/>
            <a:r>
              <a:rPr lang="en-US" sz="6200" dirty="0"/>
              <a:t>Track rent or fee payments, including due dates and amounts.</a:t>
            </a:r>
          </a:p>
          <a:p>
            <a:pPr lvl="1" algn="just"/>
            <a:r>
              <a:rPr lang="en-US" sz="6200" dirty="0"/>
              <a:t>Generate payment receipts and notify residents of pending dues.</a:t>
            </a:r>
          </a:p>
          <a:p>
            <a:pPr lvl="1" algn="just"/>
            <a:r>
              <a:rPr lang="en-US" sz="6200" dirty="0"/>
              <a:t>Offer multiple payment options, like online transfers or cash.</a:t>
            </a:r>
          </a:p>
          <a:p>
            <a:pPr marL="0" indent="0" algn="just">
              <a:buNone/>
            </a:pPr>
            <a:r>
              <a:rPr lang="en-US" sz="6200" b="1" dirty="0"/>
              <a:t> 4.Attendance and Security</a:t>
            </a:r>
            <a:r>
              <a:rPr lang="en-US" sz="6200" dirty="0"/>
              <a:t>:</a:t>
            </a:r>
          </a:p>
          <a:p>
            <a:pPr lvl="1" algn="just"/>
            <a:r>
              <a:rPr lang="en-US" sz="6200" dirty="0"/>
              <a:t>Monitor daily attendance to ensure resident safety and compliance with hostel rules.</a:t>
            </a:r>
          </a:p>
          <a:p>
            <a:pPr lvl="1" algn="just"/>
            <a:r>
              <a:rPr lang="en-US" sz="6200" dirty="0"/>
              <a:t>Use manual registers or automated systems like biometric scanners.</a:t>
            </a:r>
          </a:p>
          <a:p>
            <a:pPr marL="0" indent="0" algn="just">
              <a:buNone/>
            </a:pPr>
            <a:r>
              <a:rPr lang="en-US" sz="6200" b="1" dirty="0"/>
              <a:t> 5.Complaint Handling</a:t>
            </a:r>
            <a:r>
              <a:rPr lang="en-US" sz="6200" dirty="0"/>
              <a:t>:</a:t>
            </a:r>
          </a:p>
          <a:p>
            <a:pPr lvl="1" algn="just"/>
            <a:r>
              <a:rPr lang="en-US" sz="6200" dirty="0"/>
              <a:t>Provide a system for residents to log maintenance or service complaints.</a:t>
            </a:r>
          </a:p>
          <a:p>
            <a:pPr lvl="1" algn="just"/>
            <a:r>
              <a:rPr lang="en-US" sz="6200" dirty="0"/>
              <a:t>Assign staff to resolve complaints and track progress until completion.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9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5808F5-16F8-8972-2863-C0C41CA400C7}"/>
              </a:ext>
            </a:extLst>
          </p:cNvPr>
          <p:cNvSpPr txBox="1"/>
          <p:nvPr/>
        </p:nvSpPr>
        <p:spPr>
          <a:xfrm>
            <a:off x="911225" y="800100"/>
            <a:ext cx="986472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 6.Leave and Visitor Management</a:t>
            </a:r>
            <a:r>
              <a:rPr lang="en-US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Record leave applications from residents and get approval from hostel authorities.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Maintain a log of visitors, including details like purpose and duration of stay.</a:t>
            </a:r>
          </a:p>
          <a:p>
            <a:pPr algn="just"/>
            <a:r>
              <a:rPr lang="en-US" sz="2000" b="1" dirty="0"/>
              <a:t> 7.Inventory and Asset Management</a:t>
            </a:r>
            <a:r>
              <a:rPr lang="en-US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Track the status of hostel resources such as furniture, appliances, and utilities.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Conduct periodic checks to identify repair or replacement needs.</a:t>
            </a:r>
          </a:p>
          <a:p>
            <a:pPr algn="just"/>
            <a:r>
              <a:rPr lang="en-US" sz="2000" b="1" dirty="0"/>
              <a:t> 8.Rules and Notices</a:t>
            </a:r>
            <a:r>
              <a:rPr lang="en-US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Communicate hostel rules, schedules, and important updates through notice boards or digital platforms.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Maintain a log of announcements for future reference.</a:t>
            </a:r>
          </a:p>
          <a:p>
            <a:pPr algn="just"/>
            <a:r>
              <a:rPr lang="en-US" sz="2000" b="1" dirty="0"/>
              <a:t> 9.Health and Emergency Support</a:t>
            </a:r>
            <a:r>
              <a:rPr lang="en-US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Keep records of medical history or special needs of residents.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Ensure emergency services and contacts are accessible.</a:t>
            </a:r>
          </a:p>
          <a:p>
            <a:pPr algn="just"/>
            <a:r>
              <a:rPr lang="en-US" sz="2000" b="1" dirty="0"/>
              <a:t> 10.Reports and Auditing</a:t>
            </a:r>
            <a:r>
              <a:rPr lang="en-US" sz="2000" dirty="0"/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Generate reports on occupancy, revenue, maintenance issues, and resident activities.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Use the data for audits and system improvement. </a:t>
            </a:r>
          </a:p>
        </p:txBody>
      </p:sp>
    </p:spTree>
    <p:extLst>
      <p:ext uri="{BB962C8B-B14F-4D97-AF65-F5344CB8AC3E}">
        <p14:creationId xmlns:p14="http://schemas.microsoft.com/office/powerpoint/2010/main" val="383463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A95C-BCFC-CA62-300E-5E9527E49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Drawbacks of existing system</a:t>
            </a:r>
          </a:p>
          <a:p>
            <a:pPr marL="0" indent="0" algn="just">
              <a:buNone/>
            </a:pPr>
            <a:r>
              <a:rPr lang="en-US" sz="2200" b="1" dirty="0"/>
              <a:t>1. Manual Processes</a:t>
            </a:r>
          </a:p>
          <a:p>
            <a:pPr lvl="1" algn="just"/>
            <a:r>
              <a:rPr lang="en-US" sz="2200" dirty="0"/>
              <a:t>Time-consuming tasks like paperwork for registration, room allocation, fee payments, and attendance tracking.</a:t>
            </a:r>
          </a:p>
          <a:p>
            <a:pPr lvl="1" algn="just"/>
            <a:r>
              <a:rPr lang="en-US" sz="2200" dirty="0"/>
              <a:t>Increased risk of human errors in data entry and record-keeping.</a:t>
            </a:r>
          </a:p>
          <a:p>
            <a:pPr marL="0" indent="0" algn="just">
              <a:buNone/>
            </a:pPr>
            <a:r>
              <a:rPr lang="en-US" sz="2200" b="1" dirty="0"/>
              <a:t>2. Lack of Centralized Data</a:t>
            </a:r>
          </a:p>
          <a:p>
            <a:pPr lvl="1" algn="just"/>
            <a:r>
              <a:rPr lang="en-US" sz="2200" dirty="0"/>
              <a:t>Difficulty in accessing resident information, complaints, and financial records quickly.</a:t>
            </a:r>
          </a:p>
          <a:p>
            <a:pPr lvl="1" algn="just"/>
            <a:r>
              <a:rPr lang="en-US" sz="2200" dirty="0"/>
              <a:t>Data fragmentation across multiple ledgers or files.</a:t>
            </a:r>
          </a:p>
          <a:p>
            <a:pPr marL="0" indent="0" algn="just">
              <a:buNone/>
            </a:pPr>
            <a:r>
              <a:rPr lang="en-US" sz="2200" b="1" dirty="0"/>
              <a:t>3. Limited Accessibility</a:t>
            </a:r>
          </a:p>
          <a:p>
            <a:pPr lvl="1" algn="just"/>
            <a:r>
              <a:rPr lang="en-US" sz="2200" dirty="0"/>
              <a:t>Requires residents and staff to be physically present to complete processes like registration, payment, or leave applications.</a:t>
            </a:r>
          </a:p>
          <a:p>
            <a:pPr lvl="1" algn="just"/>
            <a:r>
              <a:rPr lang="en-US" sz="2200" dirty="0"/>
              <a:t>No remote access for staff to manage records or for residents to submit requests.</a:t>
            </a:r>
          </a:p>
          <a:p>
            <a:pPr marL="0" indent="0" algn="just">
              <a:buNone/>
            </a:pPr>
            <a:r>
              <a:rPr lang="en-US" sz="2200" b="1" dirty="0"/>
              <a:t>4. Inefficient Communication</a:t>
            </a:r>
          </a:p>
          <a:p>
            <a:pPr lvl="1" algn="just"/>
            <a:r>
              <a:rPr lang="en-US" sz="2200" dirty="0"/>
              <a:t>Notices and updates rely on physical notice boards, which may not reach all residents in time.</a:t>
            </a:r>
          </a:p>
          <a:p>
            <a:pPr lvl="1" algn="just"/>
            <a:r>
              <a:rPr lang="en-US" sz="2200" dirty="0"/>
              <a:t>No automated notifications or alerts for dues, events, or updates.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40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2855-FB7D-9718-BE32-74D2696D4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800100"/>
            <a:ext cx="9864726" cy="6057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5. Security Issues</a:t>
            </a:r>
          </a:p>
          <a:p>
            <a:pPr lvl="1"/>
            <a:r>
              <a:rPr lang="en-US" sz="2000" dirty="0"/>
              <a:t>Attendance and visitor logs in manual systems are less reliable and prone to tampering.</a:t>
            </a:r>
          </a:p>
          <a:p>
            <a:pPr lvl="1"/>
            <a:r>
              <a:rPr lang="en-US" sz="2000" dirty="0"/>
              <a:t>Lack of advanced security features like biometric or digital access logs.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6. Payment Challenges</a:t>
            </a:r>
          </a:p>
          <a:p>
            <a:pPr lvl="1"/>
            <a:r>
              <a:rPr lang="en-US" sz="2000" dirty="0"/>
              <a:t>Cash-based or offline payment systems lead to difficulties in tracking and reconciling fees.</a:t>
            </a:r>
          </a:p>
          <a:p>
            <a:pPr lvl="1"/>
            <a:r>
              <a:rPr lang="en-US" sz="2000" dirty="0"/>
              <a:t>No integration with online payment gateways for convenience.</a:t>
            </a:r>
          </a:p>
          <a:p>
            <a:pPr marL="0" indent="0">
              <a:buNone/>
            </a:pPr>
            <a:r>
              <a:rPr lang="en-US" sz="2000" b="1" dirty="0"/>
              <a:t>7. Difficulty in Tracking Complaints and Maintenance</a:t>
            </a:r>
          </a:p>
          <a:p>
            <a:pPr lvl="1"/>
            <a:r>
              <a:rPr lang="en-US" sz="2000" dirty="0"/>
              <a:t>Lack of a proper system to track complaints or maintenance requests, leading to delays in resolution.</a:t>
            </a:r>
          </a:p>
          <a:p>
            <a:pPr lvl="1"/>
            <a:r>
              <a:rPr lang="en-US" sz="2000" dirty="0"/>
              <a:t>No transparency for residents to check the status of their requests.</a:t>
            </a:r>
          </a:p>
          <a:p>
            <a:pPr marL="0" indent="0">
              <a:buNone/>
            </a:pPr>
            <a:r>
              <a:rPr lang="en-US" sz="2000" b="1" dirty="0"/>
              <a:t>8. No Real-Time Reporting</a:t>
            </a:r>
          </a:p>
          <a:p>
            <a:pPr lvl="1"/>
            <a:r>
              <a:rPr lang="en-US" sz="2000" dirty="0"/>
              <a:t>Reports like occupancy rate, overdue payments, or maintenance expenses require manual preparation, which is time-consuming.</a:t>
            </a:r>
          </a:p>
          <a:p>
            <a:pPr lvl="1"/>
            <a:r>
              <a:rPr lang="en-US" sz="2000" dirty="0"/>
              <a:t>Lack of analytical tools to forecast trends or optimize operations.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668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1878</Words>
  <Application>Microsoft Office PowerPoint</Application>
  <PresentationFormat>Widescreen</PresentationFormat>
  <Paragraphs>235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HOSTELGUARDIAN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Vyom Korat</dc:creator>
  <cp:lastModifiedBy>Vyom Korat</cp:lastModifiedBy>
  <cp:revision>24</cp:revision>
  <dcterms:created xsi:type="dcterms:W3CDTF">2024-12-01T10:57:19Z</dcterms:created>
  <dcterms:modified xsi:type="dcterms:W3CDTF">2024-12-25T12:36:37Z</dcterms:modified>
</cp:coreProperties>
</file>