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4" r:id="rId15"/>
    <p:sldId id="283" r:id="rId16"/>
    <p:sldId id="269" r:id="rId17"/>
    <p:sldId id="270" r:id="rId18"/>
    <p:sldId id="271" r:id="rId19"/>
    <p:sldId id="272" r:id="rId20"/>
    <p:sldId id="273" r:id="rId21"/>
    <p:sldId id="276" r:id="rId22"/>
    <p:sldId id="274" r:id="rId23"/>
    <p:sldId id="275" r:id="rId24"/>
    <p:sldId id="281" r:id="rId25"/>
    <p:sldId id="282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/>
          <a:srcRect l="26680" t="26717"/>
          <a:stretch>
            <a:fillRect/>
          </a:stretch>
        </p:blipFill>
        <p:spPr>
          <a:xfrm flipH="1">
            <a:off x="-3175" y="0"/>
            <a:ext cx="12198350" cy="6858000"/>
          </a:xfrm>
          <a:prstGeom prst="rect">
            <a:avLst/>
          </a:prstGeom>
          <a:noFill/>
        </p:spPr>
      </p:pic>
      <p:sp>
        <p:nvSpPr>
          <p:cNvPr id="3" name="AutoShape 3"/>
          <p:cNvSpPr/>
          <p:nvPr/>
        </p:nvSpPr>
        <p:spPr>
          <a:xfrm>
            <a:off x="-6350" y="0"/>
            <a:ext cx="12192000" cy="6858000"/>
          </a:xfrm>
          <a:prstGeom prst="rect">
            <a:avLst/>
          </a:prstGeom>
          <a:solidFill>
            <a:srgbClr val="FFFFFF">
              <a:alpha val="49000"/>
            </a:srgb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ctrTitle"/>
          </p:nvPr>
        </p:nvSpPr>
        <p:spPr>
          <a:xfrm>
            <a:off x="660400" y="1921835"/>
            <a:ext cx="10858500" cy="1588127"/>
          </a:xfrm>
        </p:spPr>
        <p:txBody>
          <a:bodyPr vert="horz" lIns="91440" tIns="45720" rIns="91440" bIns="45720" anchor="b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5400" b="1" i="0" u="none" baseline="0">
                <a:solidFill>
                  <a:srgbClr val="2F2F2F"/>
                </a:solidFill>
                <a:latin typeface="Arial"/>
                <a:ea typeface="Arial"/>
              </a:rPr>
              <a:t>Click to edit </a:t>
            </a:r>
            <a:br>
              <a:rPr lang="en-US" sz="5400" b="1" i="0" u="none" baseline="0">
                <a:solidFill>
                  <a:srgbClr val="2F2F2F"/>
                </a:solidFill>
                <a:latin typeface="Arial"/>
                <a:ea typeface="Arial"/>
              </a:rPr>
            </a:br>
            <a:r>
              <a:rPr lang="en-US" sz="5400" b="1" i="0" u="none" baseline="0">
                <a:solidFill>
                  <a:srgbClr val="2F2F2F"/>
                </a:solidFill>
                <a:latin typeface="Arial"/>
                <a:ea typeface="Arial"/>
              </a:rPr>
              <a:t>Master title style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3"/>
          </p:nvPr>
        </p:nvSpPr>
        <p:spPr>
          <a:xfrm>
            <a:off x="660400" y="5541558"/>
            <a:ext cx="5568950" cy="296271"/>
          </a:xfrm>
        </p:spPr>
        <p:txBody>
          <a:bodyPr vert="horz" lIns="91440" tIns="45720" rIns="91440" bIns="45720" anchor="ctr">
            <a:norm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</a:pPr>
            <a:r>
              <a:rPr lang="en-US" sz="1200" b="0" i="0" u="none" baseline="0">
                <a:solidFill>
                  <a:srgbClr val="2F2F2F"/>
                </a:solidFill>
                <a:latin typeface="Arial"/>
                <a:ea typeface="Arial"/>
              </a:rPr>
              <a:t>Speaker name and title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5"/>
          </p:nvPr>
        </p:nvSpPr>
        <p:spPr>
          <a:xfrm>
            <a:off x="660400" y="723900"/>
            <a:ext cx="1039091" cy="296271"/>
          </a:xfrm>
        </p:spPr>
        <p:txBody>
          <a:bodyPr vert="horz" wrap="none" lIns="91440" tIns="45720" rIns="91440" bIns="45720" anchor="ctr">
            <a:norm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</a:pPr>
            <a:r>
              <a:rPr lang="en-US" sz="1200" b="0" i="0" u="none" baseline="0">
                <a:solidFill>
                  <a:srgbClr val="2F2F2F"/>
                </a:solidFill>
                <a:latin typeface="Arial"/>
                <a:ea typeface="Arial"/>
              </a:rPr>
              <a:t>LGOO HERE</a:t>
            </a:r>
          </a:p>
        </p:txBody>
      </p:sp>
      <p:pic>
        <p:nvPicPr>
          <p:cNvPr id="7" name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50" y="80962"/>
            <a:ext cx="4572000" cy="6858000"/>
          </a:xfrm>
          <a:prstGeom prst="rect">
            <a:avLst/>
          </a:prstGeom>
        </p:spPr>
      </p:pic>
      <p:sp>
        <p:nvSpPr>
          <p:cNvPr id="8" name="Freeform 8"/>
          <p:cNvSpPr/>
          <p:nvPr/>
        </p:nvSpPr>
        <p:spPr>
          <a:xfrm rot="16200000">
            <a:off x="2213466" y="1929555"/>
            <a:ext cx="535853" cy="3669032"/>
          </a:xfrm>
          <a:custGeom>
            <a:avLst/>
            <a:gdLst/>
            <a:ahLst/>
            <a:cxnLst/>
            <a:rect l="l" t="t" r="r" b="b"/>
            <a:pathLst>
              <a:path w="1187783" h="4030708">
                <a:moveTo>
                  <a:pt x="503185" y="54687"/>
                </a:moveTo>
                <a:lnTo>
                  <a:pt x="546022" y="28493"/>
                </a:lnTo>
                <a:cubicBezTo>
                  <a:pt x="574597" y="34494"/>
                  <a:pt x="578307" y="28493"/>
                  <a:pt x="585411" y="28493"/>
                </a:cubicBezTo>
                <a:lnTo>
                  <a:pt x="588649" y="28493"/>
                </a:lnTo>
                <a:lnTo>
                  <a:pt x="602270" y="4300"/>
                </a:lnTo>
                <a:cubicBezTo>
                  <a:pt x="606651" y="16111"/>
                  <a:pt x="632319" y="-5225"/>
                  <a:pt x="635081" y="1252"/>
                </a:cubicBezTo>
                <a:cubicBezTo>
                  <a:pt x="636890" y="5729"/>
                  <a:pt x="657527" y="10205"/>
                  <a:pt x="672889" y="16206"/>
                </a:cubicBezTo>
                <a:cubicBezTo>
                  <a:pt x="688251" y="22207"/>
                  <a:pt x="698123" y="30288"/>
                  <a:pt x="727253" y="37257"/>
                </a:cubicBezTo>
                <a:cubicBezTo>
                  <a:pt x="756383" y="44226"/>
                  <a:pt x="815192" y="51751"/>
                  <a:pt x="847670" y="58021"/>
                </a:cubicBezTo>
                <a:cubicBezTo>
                  <a:pt x="880148" y="64291"/>
                  <a:pt x="898207" y="63958"/>
                  <a:pt x="922122" y="74880"/>
                </a:cubicBezTo>
                <a:cubicBezTo>
                  <a:pt x="946037" y="85802"/>
                  <a:pt x="970800" y="110345"/>
                  <a:pt x="991160" y="123553"/>
                </a:cubicBezTo>
                <a:cubicBezTo>
                  <a:pt x="1011520" y="136761"/>
                  <a:pt x="1027764" y="128554"/>
                  <a:pt x="1044284" y="154129"/>
                </a:cubicBezTo>
                <a:cubicBezTo>
                  <a:pt x="1060804" y="179704"/>
                  <a:pt x="1075519" y="226284"/>
                  <a:pt x="1090279" y="277004"/>
                </a:cubicBezTo>
                <a:cubicBezTo>
                  <a:pt x="1105039" y="327724"/>
                  <a:pt x="1113984" y="406348"/>
                  <a:pt x="1132843" y="458452"/>
                </a:cubicBezTo>
                <a:cubicBezTo>
                  <a:pt x="1156085" y="516840"/>
                  <a:pt x="1194345" y="504553"/>
                  <a:pt x="1186819" y="567132"/>
                </a:cubicBezTo>
                <a:cubicBezTo>
                  <a:pt x="1183867" y="593612"/>
                  <a:pt x="1181295" y="622091"/>
                  <a:pt x="1159101" y="643332"/>
                </a:cubicBezTo>
                <a:cubicBezTo>
                  <a:pt x="1144909" y="656831"/>
                  <a:pt x="1133670" y="673023"/>
                  <a:pt x="1125859" y="690957"/>
                </a:cubicBezTo>
                <a:cubicBezTo>
                  <a:pt x="1107761" y="734391"/>
                  <a:pt x="1088998" y="778206"/>
                  <a:pt x="1089474" y="826879"/>
                </a:cubicBezTo>
                <a:lnTo>
                  <a:pt x="1089474" y="916509"/>
                </a:lnTo>
                <a:cubicBezTo>
                  <a:pt x="1089379" y="921976"/>
                  <a:pt x="1089665" y="927444"/>
                  <a:pt x="1090140" y="932892"/>
                </a:cubicBezTo>
                <a:cubicBezTo>
                  <a:pt x="1094332" y="960257"/>
                  <a:pt x="1096998" y="987823"/>
                  <a:pt x="1098332" y="1015474"/>
                </a:cubicBezTo>
                <a:cubicBezTo>
                  <a:pt x="1098332" y="1105580"/>
                  <a:pt x="1097094" y="1195687"/>
                  <a:pt x="1093855" y="1285698"/>
                </a:cubicBezTo>
                <a:cubicBezTo>
                  <a:pt x="1091093" y="1360565"/>
                  <a:pt x="1084330" y="1435336"/>
                  <a:pt x="1080140" y="1510202"/>
                </a:cubicBezTo>
                <a:cubicBezTo>
                  <a:pt x="1078139" y="1544588"/>
                  <a:pt x="1078044" y="1579068"/>
                  <a:pt x="1075853" y="1613453"/>
                </a:cubicBezTo>
                <a:cubicBezTo>
                  <a:pt x="1073376" y="1651553"/>
                  <a:pt x="1063090" y="1688034"/>
                  <a:pt x="1059661" y="1726325"/>
                </a:cubicBezTo>
                <a:cubicBezTo>
                  <a:pt x="1054136" y="1788713"/>
                  <a:pt x="1052708" y="1850816"/>
                  <a:pt x="1051945" y="1913205"/>
                </a:cubicBezTo>
                <a:cubicBezTo>
                  <a:pt x="1051945" y="1932922"/>
                  <a:pt x="1052803" y="1952734"/>
                  <a:pt x="1051945" y="1972355"/>
                </a:cubicBezTo>
                <a:cubicBezTo>
                  <a:pt x="1049469" y="2013218"/>
                  <a:pt x="1045564" y="2053985"/>
                  <a:pt x="1042992" y="2094752"/>
                </a:cubicBezTo>
                <a:cubicBezTo>
                  <a:pt x="1041563" y="2117231"/>
                  <a:pt x="1042135" y="2139900"/>
                  <a:pt x="1040802" y="2162475"/>
                </a:cubicBezTo>
                <a:cubicBezTo>
                  <a:pt x="1035467" y="2248266"/>
                  <a:pt x="1029848" y="2333991"/>
                  <a:pt x="1024038" y="2419649"/>
                </a:cubicBezTo>
                <a:cubicBezTo>
                  <a:pt x="1023275" y="2431079"/>
                  <a:pt x="1019561" y="2442414"/>
                  <a:pt x="1019751" y="2453749"/>
                </a:cubicBezTo>
                <a:cubicBezTo>
                  <a:pt x="1020704" y="2501374"/>
                  <a:pt x="1023847" y="2548428"/>
                  <a:pt x="1023561" y="2595767"/>
                </a:cubicBezTo>
                <a:cubicBezTo>
                  <a:pt x="1023561" y="2621579"/>
                  <a:pt x="1017274" y="2647392"/>
                  <a:pt x="1015369" y="2673300"/>
                </a:cubicBezTo>
                <a:cubicBezTo>
                  <a:pt x="1011941" y="2718925"/>
                  <a:pt x="1010321" y="2764836"/>
                  <a:pt x="1006606" y="2810555"/>
                </a:cubicBezTo>
                <a:cubicBezTo>
                  <a:pt x="1004797" y="2833320"/>
                  <a:pt x="999748" y="2855895"/>
                  <a:pt x="997081" y="2878564"/>
                </a:cubicBezTo>
                <a:cubicBezTo>
                  <a:pt x="995081" y="2893232"/>
                  <a:pt x="998510" y="2910663"/>
                  <a:pt x="991557" y="2922093"/>
                </a:cubicBezTo>
                <a:cubicBezTo>
                  <a:pt x="970887" y="2956097"/>
                  <a:pt x="973459" y="2994864"/>
                  <a:pt x="964220" y="3031059"/>
                </a:cubicBezTo>
                <a:cubicBezTo>
                  <a:pt x="957076" y="3058967"/>
                  <a:pt x="952314" y="3087447"/>
                  <a:pt x="945170" y="3115355"/>
                </a:cubicBezTo>
                <a:cubicBezTo>
                  <a:pt x="940884" y="3131643"/>
                  <a:pt x="933741" y="3147169"/>
                  <a:pt x="928025" y="3162980"/>
                </a:cubicBezTo>
                <a:cubicBezTo>
                  <a:pt x="926977" y="3165838"/>
                  <a:pt x="925454" y="3170220"/>
                  <a:pt x="926692" y="3171839"/>
                </a:cubicBezTo>
                <a:cubicBezTo>
                  <a:pt x="942598" y="3193175"/>
                  <a:pt x="921644" y="3208129"/>
                  <a:pt x="917738" y="3225846"/>
                </a:cubicBezTo>
                <a:cubicBezTo>
                  <a:pt x="916309" y="3232418"/>
                  <a:pt x="913642" y="3238704"/>
                  <a:pt x="912214" y="3244896"/>
                </a:cubicBezTo>
                <a:cubicBezTo>
                  <a:pt x="900879" y="3296235"/>
                  <a:pt x="890020" y="3347670"/>
                  <a:pt x="878114" y="3398915"/>
                </a:cubicBezTo>
                <a:cubicBezTo>
                  <a:pt x="874971" y="3407278"/>
                  <a:pt x="870685" y="3415155"/>
                  <a:pt x="865351" y="3422346"/>
                </a:cubicBezTo>
                <a:lnTo>
                  <a:pt x="858779" y="3421203"/>
                </a:lnTo>
                <a:cubicBezTo>
                  <a:pt x="859064" y="3410183"/>
                  <a:pt x="860207" y="3399191"/>
                  <a:pt x="862208" y="3388342"/>
                </a:cubicBezTo>
                <a:cubicBezTo>
                  <a:pt x="870399" y="3355195"/>
                  <a:pt x="880590" y="3322524"/>
                  <a:pt x="888402" y="3289282"/>
                </a:cubicBezTo>
                <a:cubicBezTo>
                  <a:pt x="897927" y="3246991"/>
                  <a:pt x="907452" y="3204319"/>
                  <a:pt x="915357" y="3161647"/>
                </a:cubicBezTo>
                <a:cubicBezTo>
                  <a:pt x="915834" y="3151312"/>
                  <a:pt x="915071" y="3140949"/>
                  <a:pt x="913166" y="3130786"/>
                </a:cubicBezTo>
                <a:cubicBezTo>
                  <a:pt x="902498" y="3141263"/>
                  <a:pt x="897927" y="3149836"/>
                  <a:pt x="891544" y="3151360"/>
                </a:cubicBezTo>
                <a:cubicBezTo>
                  <a:pt x="867161" y="3158789"/>
                  <a:pt x="870304" y="3180792"/>
                  <a:pt x="866398" y="3197747"/>
                </a:cubicBezTo>
                <a:cubicBezTo>
                  <a:pt x="861350" y="3218988"/>
                  <a:pt x="863922" y="3242229"/>
                  <a:pt x="857636" y="3262898"/>
                </a:cubicBezTo>
                <a:cubicBezTo>
                  <a:pt x="847825" y="3290787"/>
                  <a:pt x="836585" y="3318162"/>
                  <a:pt x="824012" y="3344908"/>
                </a:cubicBezTo>
                <a:lnTo>
                  <a:pt x="803438" y="3310713"/>
                </a:lnTo>
                <a:lnTo>
                  <a:pt x="788865" y="3363958"/>
                </a:lnTo>
                <a:lnTo>
                  <a:pt x="815535" y="3359196"/>
                </a:lnTo>
                <a:cubicBezTo>
                  <a:pt x="814868" y="3367196"/>
                  <a:pt x="814583" y="3375102"/>
                  <a:pt x="813629" y="3383008"/>
                </a:cubicBezTo>
                <a:cubicBezTo>
                  <a:pt x="811725" y="3398534"/>
                  <a:pt x="793152" y="3410630"/>
                  <a:pt x="803629" y="3429109"/>
                </a:cubicBezTo>
                <a:cubicBezTo>
                  <a:pt x="803629" y="3429109"/>
                  <a:pt x="798962" y="3434157"/>
                  <a:pt x="797628" y="3433681"/>
                </a:cubicBezTo>
                <a:cubicBezTo>
                  <a:pt x="794770" y="3432538"/>
                  <a:pt x="790866" y="3429585"/>
                  <a:pt x="790580" y="3427109"/>
                </a:cubicBezTo>
                <a:cubicBezTo>
                  <a:pt x="789151" y="3410821"/>
                  <a:pt x="788484" y="3394533"/>
                  <a:pt x="787341" y="3373864"/>
                </a:cubicBezTo>
                <a:cubicBezTo>
                  <a:pt x="761337" y="3407011"/>
                  <a:pt x="773911" y="3453493"/>
                  <a:pt x="741621" y="3479306"/>
                </a:cubicBezTo>
                <a:cubicBezTo>
                  <a:pt x="754956" y="3487973"/>
                  <a:pt x="753432" y="3499308"/>
                  <a:pt x="740383" y="3502832"/>
                </a:cubicBezTo>
                <a:cubicBezTo>
                  <a:pt x="719428" y="3508452"/>
                  <a:pt x="719142" y="3521882"/>
                  <a:pt x="719618" y="3538361"/>
                </a:cubicBezTo>
                <a:cubicBezTo>
                  <a:pt x="720951" y="3545600"/>
                  <a:pt x="720951" y="3553029"/>
                  <a:pt x="719618" y="3560268"/>
                </a:cubicBezTo>
                <a:cubicBezTo>
                  <a:pt x="709426" y="3586748"/>
                  <a:pt x="697902" y="3612751"/>
                  <a:pt x="686757" y="3638945"/>
                </a:cubicBezTo>
                <a:cubicBezTo>
                  <a:pt x="681233" y="3651994"/>
                  <a:pt x="675517" y="3664948"/>
                  <a:pt x="669802" y="3677997"/>
                </a:cubicBezTo>
                <a:lnTo>
                  <a:pt x="663326" y="3675425"/>
                </a:lnTo>
                <a:cubicBezTo>
                  <a:pt x="663040" y="3666977"/>
                  <a:pt x="663611" y="3658519"/>
                  <a:pt x="665040" y="3650184"/>
                </a:cubicBezTo>
                <a:cubicBezTo>
                  <a:pt x="682566" y="3585414"/>
                  <a:pt x="701330" y="3520835"/>
                  <a:pt x="718475" y="3455970"/>
                </a:cubicBezTo>
                <a:cubicBezTo>
                  <a:pt x="724000" y="3434729"/>
                  <a:pt x="714570" y="3416727"/>
                  <a:pt x="702187" y="3400724"/>
                </a:cubicBezTo>
                <a:lnTo>
                  <a:pt x="694377" y="3400724"/>
                </a:lnTo>
                <a:lnTo>
                  <a:pt x="665230" y="3541218"/>
                </a:lnTo>
                <a:lnTo>
                  <a:pt x="656182" y="3539504"/>
                </a:lnTo>
                <a:cubicBezTo>
                  <a:pt x="661992" y="3507881"/>
                  <a:pt x="668184" y="3476258"/>
                  <a:pt x="673326" y="3444254"/>
                </a:cubicBezTo>
                <a:cubicBezTo>
                  <a:pt x="674755" y="3430738"/>
                  <a:pt x="675423" y="3417165"/>
                  <a:pt x="675423" y="3403582"/>
                </a:cubicBezTo>
                <a:cubicBezTo>
                  <a:pt x="660086" y="3429204"/>
                  <a:pt x="648086" y="3447683"/>
                  <a:pt x="637323" y="3467209"/>
                </a:cubicBezTo>
                <a:cubicBezTo>
                  <a:pt x="630368" y="3479487"/>
                  <a:pt x="625226" y="3492755"/>
                  <a:pt x="622177" y="3506547"/>
                </a:cubicBezTo>
                <a:cubicBezTo>
                  <a:pt x="617319" y="3533884"/>
                  <a:pt x="616081" y="3561888"/>
                  <a:pt x="611318" y="3589224"/>
                </a:cubicBezTo>
                <a:cubicBezTo>
                  <a:pt x="608748" y="3604274"/>
                  <a:pt x="601127" y="3618275"/>
                  <a:pt x="597031" y="3633134"/>
                </a:cubicBezTo>
                <a:cubicBezTo>
                  <a:pt x="590555" y="3656661"/>
                  <a:pt x="585125" y="3680759"/>
                  <a:pt x="579410" y="3703715"/>
                </a:cubicBezTo>
                <a:lnTo>
                  <a:pt x="571123" y="3698000"/>
                </a:lnTo>
                <a:cubicBezTo>
                  <a:pt x="563123" y="3707763"/>
                  <a:pt x="556550" y="3718526"/>
                  <a:pt x="551312" y="3730004"/>
                </a:cubicBezTo>
                <a:cubicBezTo>
                  <a:pt x="548074" y="3744339"/>
                  <a:pt x="546263" y="3758941"/>
                  <a:pt x="545786" y="3773628"/>
                </a:cubicBezTo>
                <a:cubicBezTo>
                  <a:pt x="543882" y="3789725"/>
                  <a:pt x="536261" y="3797155"/>
                  <a:pt x="519022" y="3791916"/>
                </a:cubicBezTo>
                <a:cubicBezTo>
                  <a:pt x="512735" y="3791087"/>
                  <a:pt x="506259" y="3791087"/>
                  <a:pt x="499972" y="3791916"/>
                </a:cubicBezTo>
                <a:lnTo>
                  <a:pt x="499972" y="3769437"/>
                </a:lnTo>
                <a:cubicBezTo>
                  <a:pt x="507020" y="3767913"/>
                  <a:pt x="512164" y="3764198"/>
                  <a:pt x="512926" y="3759912"/>
                </a:cubicBezTo>
                <a:cubicBezTo>
                  <a:pt x="517117" y="3733909"/>
                  <a:pt x="524641" y="3709144"/>
                  <a:pt x="518736" y="3680855"/>
                </a:cubicBezTo>
                <a:cubicBezTo>
                  <a:pt x="513498" y="3656090"/>
                  <a:pt x="522165" y="3628753"/>
                  <a:pt x="522260" y="3602559"/>
                </a:cubicBezTo>
                <a:cubicBezTo>
                  <a:pt x="522260" y="3570079"/>
                  <a:pt x="525023" y="3537884"/>
                  <a:pt x="519403" y="3504833"/>
                </a:cubicBezTo>
                <a:cubicBezTo>
                  <a:pt x="513402" y="3469781"/>
                  <a:pt x="518831" y="3432919"/>
                  <a:pt x="518354" y="3396914"/>
                </a:cubicBezTo>
                <a:cubicBezTo>
                  <a:pt x="517783" y="3351575"/>
                  <a:pt x="516450" y="3306332"/>
                  <a:pt x="514830" y="3260993"/>
                </a:cubicBezTo>
                <a:cubicBezTo>
                  <a:pt x="513498" y="3255449"/>
                  <a:pt x="511116" y="3250220"/>
                  <a:pt x="507782" y="3245562"/>
                </a:cubicBezTo>
                <a:cubicBezTo>
                  <a:pt x="500638" y="3259688"/>
                  <a:pt x="496352" y="3275052"/>
                  <a:pt x="495019" y="3290806"/>
                </a:cubicBezTo>
                <a:cubicBezTo>
                  <a:pt x="493399" y="3305779"/>
                  <a:pt x="493399" y="3320886"/>
                  <a:pt x="495019" y="3335859"/>
                </a:cubicBezTo>
                <a:cubicBezTo>
                  <a:pt x="498733" y="3364434"/>
                  <a:pt x="486351" y="3393009"/>
                  <a:pt x="498447" y="3422156"/>
                </a:cubicBezTo>
                <a:cubicBezTo>
                  <a:pt x="502734" y="3432443"/>
                  <a:pt x="502924" y="3452826"/>
                  <a:pt x="496638" y="3457589"/>
                </a:cubicBezTo>
                <a:cubicBezTo>
                  <a:pt x="476350" y="3473019"/>
                  <a:pt x="488161" y="3490831"/>
                  <a:pt x="487113" y="3507690"/>
                </a:cubicBezTo>
                <a:cubicBezTo>
                  <a:pt x="486066" y="3524549"/>
                  <a:pt x="483780" y="3542456"/>
                  <a:pt x="482160" y="3557982"/>
                </a:cubicBezTo>
                <a:cubicBezTo>
                  <a:pt x="469968" y="3550743"/>
                  <a:pt x="460824" y="3540647"/>
                  <a:pt x="454156" y="3542171"/>
                </a:cubicBezTo>
                <a:cubicBezTo>
                  <a:pt x="439584" y="3545504"/>
                  <a:pt x="447870" y="3556649"/>
                  <a:pt x="450252" y="3566269"/>
                </a:cubicBezTo>
                <a:cubicBezTo>
                  <a:pt x="451775" y="3572555"/>
                  <a:pt x="447012" y="3580175"/>
                  <a:pt x="445774" y="3587414"/>
                </a:cubicBezTo>
                <a:cubicBezTo>
                  <a:pt x="442917" y="3596168"/>
                  <a:pt x="441774" y="3605379"/>
                  <a:pt x="442440" y="3614561"/>
                </a:cubicBezTo>
                <a:cubicBezTo>
                  <a:pt x="446917" y="3633611"/>
                  <a:pt x="447680" y="3648851"/>
                  <a:pt x="426915" y="3657995"/>
                </a:cubicBezTo>
                <a:lnTo>
                  <a:pt x="403865" y="3637897"/>
                </a:lnTo>
                <a:cubicBezTo>
                  <a:pt x="396340" y="3771247"/>
                  <a:pt x="389101" y="3900978"/>
                  <a:pt x="381766" y="4030708"/>
                </a:cubicBezTo>
                <a:lnTo>
                  <a:pt x="375290" y="4030708"/>
                </a:lnTo>
                <a:cubicBezTo>
                  <a:pt x="366336" y="3865925"/>
                  <a:pt x="373670" y="3699905"/>
                  <a:pt x="347572" y="3536361"/>
                </a:cubicBezTo>
                <a:lnTo>
                  <a:pt x="340047" y="3536361"/>
                </a:lnTo>
                <a:lnTo>
                  <a:pt x="340047" y="3580175"/>
                </a:lnTo>
                <a:cubicBezTo>
                  <a:pt x="322140" y="3559602"/>
                  <a:pt x="324236" y="3539218"/>
                  <a:pt x="323664" y="3519120"/>
                </a:cubicBezTo>
                <a:cubicBezTo>
                  <a:pt x="322902" y="3511948"/>
                  <a:pt x="319568" y="3505319"/>
                  <a:pt x="314139" y="3500546"/>
                </a:cubicBezTo>
                <a:cubicBezTo>
                  <a:pt x="310615" y="3497498"/>
                  <a:pt x="302899" y="3499118"/>
                  <a:pt x="297089" y="3498737"/>
                </a:cubicBezTo>
                <a:cubicBezTo>
                  <a:pt x="296899" y="3504896"/>
                  <a:pt x="296708" y="3511056"/>
                  <a:pt x="296518" y="3517215"/>
                </a:cubicBezTo>
                <a:cubicBezTo>
                  <a:pt x="296232" y="3528899"/>
                  <a:pt x="295947" y="3540583"/>
                  <a:pt x="295661" y="3552267"/>
                </a:cubicBezTo>
                <a:lnTo>
                  <a:pt x="283944" y="3552267"/>
                </a:lnTo>
                <a:lnTo>
                  <a:pt x="275373" y="3473114"/>
                </a:lnTo>
                <a:cubicBezTo>
                  <a:pt x="315187" y="3463018"/>
                  <a:pt x="315568" y="3462637"/>
                  <a:pt x="307661" y="3434538"/>
                </a:cubicBezTo>
                <a:lnTo>
                  <a:pt x="284992" y="3434538"/>
                </a:lnTo>
                <a:lnTo>
                  <a:pt x="278802" y="3458446"/>
                </a:lnTo>
                <a:lnTo>
                  <a:pt x="264705" y="3428061"/>
                </a:lnTo>
                <a:cubicBezTo>
                  <a:pt x="272705" y="3419489"/>
                  <a:pt x="283755" y="3413393"/>
                  <a:pt x="284516" y="3405868"/>
                </a:cubicBezTo>
                <a:cubicBezTo>
                  <a:pt x="286898" y="3387799"/>
                  <a:pt x="287184" y="3369520"/>
                  <a:pt x="285373" y="3351385"/>
                </a:cubicBezTo>
                <a:cubicBezTo>
                  <a:pt x="282421" y="3315285"/>
                  <a:pt x="277468" y="3279376"/>
                  <a:pt x="274134" y="3243371"/>
                </a:cubicBezTo>
                <a:cubicBezTo>
                  <a:pt x="272705" y="3226988"/>
                  <a:pt x="273276" y="3210320"/>
                  <a:pt x="272801" y="3193841"/>
                </a:cubicBezTo>
                <a:cubicBezTo>
                  <a:pt x="272991" y="3185669"/>
                  <a:pt x="272610" y="3177487"/>
                  <a:pt x="271658" y="3169362"/>
                </a:cubicBezTo>
                <a:cubicBezTo>
                  <a:pt x="265562" y="3133901"/>
                  <a:pt x="262418" y="3098001"/>
                  <a:pt x="262133" y="3062015"/>
                </a:cubicBezTo>
                <a:cubicBezTo>
                  <a:pt x="262133" y="3024868"/>
                  <a:pt x="243083" y="2988006"/>
                  <a:pt x="241177" y="2950573"/>
                </a:cubicBezTo>
                <a:cubicBezTo>
                  <a:pt x="237939" y="2896976"/>
                  <a:pt x="229271" y="2843836"/>
                  <a:pt x="215269" y="2791982"/>
                </a:cubicBezTo>
                <a:cubicBezTo>
                  <a:pt x="211650" y="2778552"/>
                  <a:pt x="205744" y="2762740"/>
                  <a:pt x="228128" y="2746643"/>
                </a:cubicBezTo>
                <a:cubicBezTo>
                  <a:pt x="236130" y="2781885"/>
                  <a:pt x="243083" y="2812556"/>
                  <a:pt x="250131" y="2843131"/>
                </a:cubicBezTo>
                <a:cubicBezTo>
                  <a:pt x="259656" y="2885994"/>
                  <a:pt x="254226" y="2932475"/>
                  <a:pt x="280801" y="2971433"/>
                </a:cubicBezTo>
                <a:cubicBezTo>
                  <a:pt x="282801" y="2976481"/>
                  <a:pt x="283469" y="2981958"/>
                  <a:pt x="282801" y="2987339"/>
                </a:cubicBezTo>
                <a:lnTo>
                  <a:pt x="282801" y="3073064"/>
                </a:lnTo>
                <a:cubicBezTo>
                  <a:pt x="284612" y="3081685"/>
                  <a:pt x="287468" y="3090038"/>
                  <a:pt x="291374" y="3097925"/>
                </a:cubicBezTo>
                <a:cubicBezTo>
                  <a:pt x="301566" y="3074112"/>
                  <a:pt x="315282" y="3057634"/>
                  <a:pt x="299375" y="3037155"/>
                </a:cubicBezTo>
                <a:cubicBezTo>
                  <a:pt x="297184" y="3034298"/>
                  <a:pt x="298518" y="3028583"/>
                  <a:pt x="298422" y="3024201"/>
                </a:cubicBezTo>
                <a:cubicBezTo>
                  <a:pt x="297661" y="2997246"/>
                  <a:pt x="297375" y="2970290"/>
                  <a:pt x="296137" y="2943334"/>
                </a:cubicBezTo>
                <a:cubicBezTo>
                  <a:pt x="295375" y="2929456"/>
                  <a:pt x="293851" y="2915626"/>
                  <a:pt x="291660" y="2901900"/>
                </a:cubicBezTo>
                <a:cubicBezTo>
                  <a:pt x="289374" y="2879821"/>
                  <a:pt x="285469" y="2857942"/>
                  <a:pt x="279849" y="2836463"/>
                </a:cubicBezTo>
                <a:cubicBezTo>
                  <a:pt x="271467" y="2809698"/>
                  <a:pt x="258989" y="2784266"/>
                  <a:pt x="248036" y="2758358"/>
                </a:cubicBezTo>
                <a:cubicBezTo>
                  <a:pt x="246416" y="2754101"/>
                  <a:pt x="243749" y="2750329"/>
                  <a:pt x="240225" y="2747405"/>
                </a:cubicBezTo>
                <a:cubicBezTo>
                  <a:pt x="217651" y="2728278"/>
                  <a:pt x="212602" y="2695455"/>
                  <a:pt x="228414" y="2670443"/>
                </a:cubicBezTo>
                <a:cubicBezTo>
                  <a:pt x="235462" y="2660918"/>
                  <a:pt x="239748" y="2651393"/>
                  <a:pt x="228414" y="2641868"/>
                </a:cubicBezTo>
                <a:cubicBezTo>
                  <a:pt x="225651" y="2639353"/>
                  <a:pt x="223747" y="2636019"/>
                  <a:pt x="222985" y="2632343"/>
                </a:cubicBezTo>
                <a:cubicBezTo>
                  <a:pt x="219937" y="2615674"/>
                  <a:pt x="217460" y="2598910"/>
                  <a:pt x="213460" y="2575193"/>
                </a:cubicBezTo>
                <a:cubicBezTo>
                  <a:pt x="233843" y="2546141"/>
                  <a:pt x="230986" y="2524996"/>
                  <a:pt x="195838" y="2495088"/>
                </a:cubicBezTo>
                <a:cubicBezTo>
                  <a:pt x="193361" y="2514138"/>
                  <a:pt x="187647" y="2533188"/>
                  <a:pt x="189362" y="2551190"/>
                </a:cubicBezTo>
                <a:cubicBezTo>
                  <a:pt x="191838" y="2575383"/>
                  <a:pt x="201268" y="2598815"/>
                  <a:pt x="205554" y="2623104"/>
                </a:cubicBezTo>
                <a:cubicBezTo>
                  <a:pt x="208698" y="2644439"/>
                  <a:pt x="210698" y="2665937"/>
                  <a:pt x="211555" y="2687492"/>
                </a:cubicBezTo>
                <a:cubicBezTo>
                  <a:pt x="210888" y="2692131"/>
                  <a:pt x="209364" y="2696617"/>
                  <a:pt x="207173" y="2700732"/>
                </a:cubicBezTo>
                <a:lnTo>
                  <a:pt x="198315" y="2695589"/>
                </a:lnTo>
                <a:cubicBezTo>
                  <a:pt x="196601" y="2687873"/>
                  <a:pt x="194220" y="2680158"/>
                  <a:pt x="193267" y="2672253"/>
                </a:cubicBezTo>
                <a:cubicBezTo>
                  <a:pt x="190028" y="2645582"/>
                  <a:pt x="187076" y="2618846"/>
                  <a:pt x="184313" y="2592052"/>
                </a:cubicBezTo>
                <a:cubicBezTo>
                  <a:pt x="180789" y="2557476"/>
                  <a:pt x="173741" y="2522710"/>
                  <a:pt x="175360" y="2488420"/>
                </a:cubicBezTo>
                <a:cubicBezTo>
                  <a:pt x="176883" y="2456702"/>
                  <a:pt x="156310" y="2428603"/>
                  <a:pt x="166787" y="2395265"/>
                </a:cubicBezTo>
                <a:cubicBezTo>
                  <a:pt x="171169" y="2381645"/>
                  <a:pt x="156310" y="2362880"/>
                  <a:pt x="157262" y="2346783"/>
                </a:cubicBezTo>
                <a:cubicBezTo>
                  <a:pt x="158215" y="2330686"/>
                  <a:pt x="140594" y="2312588"/>
                  <a:pt x="160405" y="2298301"/>
                </a:cubicBezTo>
                <a:cubicBezTo>
                  <a:pt x="167358" y="2293157"/>
                  <a:pt x="175265" y="2289347"/>
                  <a:pt x="184790" y="2283632"/>
                </a:cubicBezTo>
                <a:cubicBezTo>
                  <a:pt x="186123" y="2289252"/>
                  <a:pt x="189742" y="2296967"/>
                  <a:pt x="187933" y="2298491"/>
                </a:cubicBezTo>
                <a:cubicBezTo>
                  <a:pt x="175170" y="2309950"/>
                  <a:pt x="169073" y="2327171"/>
                  <a:pt x="171930" y="2344116"/>
                </a:cubicBezTo>
                <a:cubicBezTo>
                  <a:pt x="172884" y="2350003"/>
                  <a:pt x="174311" y="2355794"/>
                  <a:pt x="176217" y="2361452"/>
                </a:cubicBezTo>
                <a:cubicBezTo>
                  <a:pt x="183266" y="2359261"/>
                  <a:pt x="194315" y="2359166"/>
                  <a:pt x="196696" y="2354594"/>
                </a:cubicBezTo>
                <a:cubicBezTo>
                  <a:pt x="206792" y="2334972"/>
                  <a:pt x="215746" y="2315922"/>
                  <a:pt x="211268" y="2290776"/>
                </a:cubicBezTo>
                <a:cubicBezTo>
                  <a:pt x="204411" y="2241894"/>
                  <a:pt x="200125" y="2192669"/>
                  <a:pt x="198601" y="2143329"/>
                </a:cubicBezTo>
                <a:cubicBezTo>
                  <a:pt x="196601" y="2102181"/>
                  <a:pt x="199648" y="2060843"/>
                  <a:pt x="197458" y="2019504"/>
                </a:cubicBezTo>
                <a:cubicBezTo>
                  <a:pt x="196505" y="2001311"/>
                  <a:pt x="194029" y="1979118"/>
                  <a:pt x="165835" y="1975213"/>
                </a:cubicBezTo>
                <a:lnTo>
                  <a:pt x="165835" y="2067034"/>
                </a:lnTo>
                <a:lnTo>
                  <a:pt x="153834" y="2118755"/>
                </a:lnTo>
                <a:lnTo>
                  <a:pt x="160119" y="2121041"/>
                </a:lnTo>
                <a:lnTo>
                  <a:pt x="177836" y="2101514"/>
                </a:lnTo>
                <a:cubicBezTo>
                  <a:pt x="184027" y="2115421"/>
                  <a:pt x="170407" y="2160474"/>
                  <a:pt x="158786" y="2164189"/>
                </a:cubicBezTo>
                <a:cubicBezTo>
                  <a:pt x="152214" y="2163979"/>
                  <a:pt x="146213" y="2160379"/>
                  <a:pt x="142880" y="2154664"/>
                </a:cubicBezTo>
                <a:cubicBezTo>
                  <a:pt x="139926" y="2126089"/>
                  <a:pt x="138974" y="2097514"/>
                  <a:pt x="137354" y="2068939"/>
                </a:cubicBezTo>
                <a:cubicBezTo>
                  <a:pt x="136117" y="2048555"/>
                  <a:pt x="134021" y="2028267"/>
                  <a:pt x="133830" y="2007884"/>
                </a:cubicBezTo>
                <a:cubicBezTo>
                  <a:pt x="133830" y="1974546"/>
                  <a:pt x="110208" y="1942066"/>
                  <a:pt x="126497" y="1908919"/>
                </a:cubicBezTo>
                <a:cubicBezTo>
                  <a:pt x="140974" y="1879582"/>
                  <a:pt x="137165" y="1850435"/>
                  <a:pt x="134212" y="1820527"/>
                </a:cubicBezTo>
                <a:cubicBezTo>
                  <a:pt x="132212" y="1800620"/>
                  <a:pt x="130497" y="1780617"/>
                  <a:pt x="127829" y="1760805"/>
                </a:cubicBezTo>
                <a:cubicBezTo>
                  <a:pt x="125163" y="1740993"/>
                  <a:pt x="120686" y="1720133"/>
                  <a:pt x="118304" y="1699655"/>
                </a:cubicBezTo>
                <a:cubicBezTo>
                  <a:pt x="117543" y="1691796"/>
                  <a:pt x="118115" y="1683853"/>
                  <a:pt x="120210" y="1676223"/>
                </a:cubicBezTo>
                <a:cubicBezTo>
                  <a:pt x="123639" y="1662507"/>
                  <a:pt x="131355" y="1649363"/>
                  <a:pt x="132212" y="1635647"/>
                </a:cubicBezTo>
                <a:cubicBezTo>
                  <a:pt x="133830" y="1607072"/>
                  <a:pt x="131164" y="1578973"/>
                  <a:pt x="132212" y="1550684"/>
                </a:cubicBezTo>
                <a:cubicBezTo>
                  <a:pt x="133355" y="1504297"/>
                  <a:pt x="136117" y="1457910"/>
                  <a:pt x="137354" y="1411523"/>
                </a:cubicBezTo>
                <a:cubicBezTo>
                  <a:pt x="137354" y="1397712"/>
                  <a:pt x="133259" y="1383806"/>
                  <a:pt x="133926" y="1370185"/>
                </a:cubicBezTo>
                <a:cubicBezTo>
                  <a:pt x="136593" y="1317416"/>
                  <a:pt x="148118" y="1264553"/>
                  <a:pt x="125543" y="1212832"/>
                </a:cubicBezTo>
                <a:cubicBezTo>
                  <a:pt x="123258" y="1203221"/>
                  <a:pt x="123639" y="1193153"/>
                  <a:pt x="126782" y="1183781"/>
                </a:cubicBezTo>
                <a:cubicBezTo>
                  <a:pt x="129926" y="1168541"/>
                  <a:pt x="128401" y="1155206"/>
                  <a:pt x="112971" y="1149014"/>
                </a:cubicBezTo>
                <a:cubicBezTo>
                  <a:pt x="94873" y="1141966"/>
                  <a:pt x="94873" y="1128059"/>
                  <a:pt x="94969" y="1113010"/>
                </a:cubicBezTo>
                <a:cubicBezTo>
                  <a:pt x="94969" y="1079196"/>
                  <a:pt x="98779" y="1044811"/>
                  <a:pt x="93921" y="1011759"/>
                </a:cubicBezTo>
                <a:cubicBezTo>
                  <a:pt x="91158" y="992709"/>
                  <a:pt x="93921" y="983184"/>
                  <a:pt x="106970" y="977183"/>
                </a:cubicBezTo>
                <a:cubicBezTo>
                  <a:pt x="102017" y="959181"/>
                  <a:pt x="94302" y="943370"/>
                  <a:pt x="93921" y="927368"/>
                </a:cubicBezTo>
                <a:cubicBezTo>
                  <a:pt x="92873" y="883172"/>
                  <a:pt x="95826" y="838785"/>
                  <a:pt x="95350" y="794018"/>
                </a:cubicBezTo>
                <a:cubicBezTo>
                  <a:pt x="94683" y="725438"/>
                  <a:pt x="92111" y="656762"/>
                  <a:pt x="90968" y="588182"/>
                </a:cubicBezTo>
                <a:cubicBezTo>
                  <a:pt x="90301" y="545320"/>
                  <a:pt x="90301" y="502457"/>
                  <a:pt x="90968" y="459595"/>
                </a:cubicBezTo>
                <a:cubicBezTo>
                  <a:pt x="92206" y="443196"/>
                  <a:pt x="84301" y="427452"/>
                  <a:pt x="70490" y="418542"/>
                </a:cubicBezTo>
                <a:cubicBezTo>
                  <a:pt x="39343" y="396444"/>
                  <a:pt x="39057" y="376727"/>
                  <a:pt x="68298" y="355772"/>
                </a:cubicBezTo>
                <a:cubicBezTo>
                  <a:pt x="61536" y="338818"/>
                  <a:pt x="55630" y="321578"/>
                  <a:pt x="48105" y="305099"/>
                </a:cubicBezTo>
                <a:cubicBezTo>
                  <a:pt x="37437" y="279733"/>
                  <a:pt x="48339" y="257513"/>
                  <a:pt x="34338" y="233852"/>
                </a:cubicBezTo>
                <a:cubicBezTo>
                  <a:pt x="18240" y="210822"/>
                  <a:pt x="35452" y="210390"/>
                  <a:pt x="16211" y="189850"/>
                </a:cubicBezTo>
                <a:cubicBezTo>
                  <a:pt x="-3410" y="167276"/>
                  <a:pt x="-6007" y="133843"/>
                  <a:pt x="12757" y="124413"/>
                </a:cubicBezTo>
                <a:cubicBezTo>
                  <a:pt x="31331" y="115489"/>
                  <a:pt x="54817" y="111666"/>
                  <a:pt x="68598" y="103934"/>
                </a:cubicBezTo>
                <a:cubicBezTo>
                  <a:pt x="82379" y="96202"/>
                  <a:pt x="76683" y="88104"/>
                  <a:pt x="95445" y="78023"/>
                </a:cubicBezTo>
                <a:cubicBezTo>
                  <a:pt x="114207" y="67942"/>
                  <a:pt x="151737" y="52812"/>
                  <a:pt x="181170" y="43448"/>
                </a:cubicBezTo>
                <a:cubicBezTo>
                  <a:pt x="192123" y="39828"/>
                  <a:pt x="205649" y="45162"/>
                  <a:pt x="217841" y="44686"/>
                </a:cubicBezTo>
                <a:cubicBezTo>
                  <a:pt x="227271" y="44233"/>
                  <a:pt x="236605" y="42371"/>
                  <a:pt x="245559" y="39161"/>
                </a:cubicBezTo>
                <a:cubicBezTo>
                  <a:pt x="250797" y="37352"/>
                  <a:pt x="251210" y="25271"/>
                  <a:pt x="259656" y="29065"/>
                </a:cubicBezTo>
                <a:cubicBezTo>
                  <a:pt x="268102" y="32859"/>
                  <a:pt x="273832" y="58005"/>
                  <a:pt x="296236" y="61926"/>
                </a:cubicBezTo>
                <a:cubicBezTo>
                  <a:pt x="318640" y="65847"/>
                  <a:pt x="360363" y="27925"/>
                  <a:pt x="394082" y="52594"/>
                </a:cubicBezTo>
                <a:cubicBezTo>
                  <a:pt x="407988" y="30762"/>
                  <a:pt x="437208" y="42764"/>
                  <a:pt x="462830" y="46115"/>
                </a:cubicBezTo>
                <a:cubicBezTo>
                  <a:pt x="464830" y="49353"/>
                  <a:pt x="501567" y="56021"/>
                  <a:pt x="503185" y="54687"/>
                </a:cubicBezTo>
                <a:close/>
                <a:moveTo>
                  <a:pt x="127829" y="879076"/>
                </a:moveTo>
                <a:cubicBezTo>
                  <a:pt x="107352" y="887172"/>
                  <a:pt x="108208" y="898126"/>
                  <a:pt x="115829" y="908222"/>
                </a:cubicBezTo>
                <a:cubicBezTo>
                  <a:pt x="123448" y="918319"/>
                  <a:pt x="127829" y="925367"/>
                  <a:pt x="116972" y="936035"/>
                </a:cubicBezTo>
                <a:cubicBezTo>
                  <a:pt x="114400" y="938512"/>
                  <a:pt x="115734" y="948704"/>
                  <a:pt x="118876" y="952418"/>
                </a:cubicBezTo>
                <a:cubicBezTo>
                  <a:pt x="123258" y="956371"/>
                  <a:pt x="129258" y="957943"/>
                  <a:pt x="134973" y="956609"/>
                </a:cubicBezTo>
                <a:cubicBezTo>
                  <a:pt x="139736" y="953495"/>
                  <a:pt x="142594" y="948132"/>
                  <a:pt x="142498" y="942417"/>
                </a:cubicBezTo>
                <a:cubicBezTo>
                  <a:pt x="138593" y="921557"/>
                  <a:pt x="132973" y="900983"/>
                  <a:pt x="127735" y="879362"/>
                </a:cubicBezTo>
                <a:cubicBezTo>
                  <a:pt x="127766" y="879267"/>
                  <a:pt x="127798" y="879171"/>
                  <a:pt x="127829" y="879076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subTitle" idx="1"/>
          </p:nvPr>
        </p:nvSpPr>
        <p:spPr>
          <a:xfrm>
            <a:off x="660400" y="3538306"/>
            <a:ext cx="10858500" cy="313932"/>
          </a:xfrm>
        </p:spPr>
        <p:txBody>
          <a:bodyPr vert="horz" lIns="91440" tIns="45720" rIns="91440" bIns="45720" anchor="t">
            <a:normAutofit/>
          </a:bodyPr>
          <a:lstStyle/>
          <a:p>
            <a:pPr marL="228600" indent="-228600" algn="l">
              <a:lnSpc>
                <a:spcPct val="90000"/>
              </a:lnSpc>
              <a:spcBef>
                <a:spcPct val="0"/>
              </a:spcBef>
            </a:pPr>
            <a:r>
              <a:rPr lang="en-US" sz="1600" b="0" i="0" u="none" baseline="0">
                <a:solidFill>
                  <a:srgbClr val="FFFFFF"/>
                </a:solidFill>
                <a:latin typeface="Arial"/>
                <a:ea typeface="Arial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4"/>
          </p:nvPr>
        </p:nvSpPr>
        <p:spPr>
          <a:xfrm>
            <a:off x="660400" y="1500188"/>
            <a:ext cx="2836562" cy="594626"/>
          </a:xfrm>
        </p:spPr>
        <p:txBody>
          <a:bodyPr vert="horz" lIns="91440" tIns="45720" rIns="91440" bIns="45720" anchor="t">
            <a:normAutofit/>
          </a:bodyPr>
          <a:lstStyle/>
          <a:p>
            <a:pPr marL="0" indent="0" algn="r">
              <a:lnSpc>
                <a:spcPct val="90000"/>
              </a:lnSpc>
              <a:spcBef>
                <a:spcPts val="1000"/>
              </a:spcBef>
            </a:pPr>
            <a:r>
              <a:rPr lang="en-US" sz="2400" b="1" i="0" u="none" baseline="0">
                <a:solidFill>
                  <a:srgbClr val="2F2F2F"/>
                </a:solidFill>
                <a:latin typeface="Arial"/>
                <a:ea typeface="Arial"/>
              </a:rPr>
              <a:t>CONTENTS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3"/>
          </p:nvPr>
        </p:nvSpPr>
        <p:spPr>
          <a:xfrm>
            <a:off x="3647836" y="1500187"/>
            <a:ext cx="7871045" cy="4633913"/>
          </a:xfrm>
        </p:spPr>
        <p:txBody>
          <a:bodyPr vert="horz" lIns="91440" tIns="45720" rIns="91440" bIns="45720" anchor="t">
            <a:normAutofit/>
          </a:bodyPr>
          <a:lstStyle/>
          <a:p>
            <a:pPr marL="342900" indent="-342900" algn="l">
              <a:lnSpc>
                <a:spcPct val="90000"/>
              </a:lnSpc>
              <a:spcBef>
                <a:spcPts val="1000"/>
              </a:spcBef>
            </a:pPr>
            <a:r>
              <a:rPr lang="en-US" sz="1800" b="0" i="0" u="none" baseline="0">
                <a:solidFill>
                  <a:srgbClr val="2F2F2F"/>
                </a:solidFill>
                <a:latin typeface="Arial"/>
                <a:ea typeface="Arial"/>
              </a:rPr>
              <a:t>Click to edit Master text styles</a:t>
            </a:r>
          </a:p>
          <a:p>
            <a:pPr marL="800100" lvl="1" indent="-342900" algn="l">
              <a:lnSpc>
                <a:spcPct val="9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2F2F2F"/>
                </a:solidFill>
                <a:latin typeface="Arial"/>
                <a:ea typeface="Arial"/>
              </a:rPr>
              <a:t>Second level</a:t>
            </a:r>
          </a:p>
          <a:p>
            <a:pPr marL="1257300" lvl="2" indent="-342900" algn="l">
              <a:lnSpc>
                <a:spcPct val="9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2F2F2F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2F2F2F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2F2F2F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ftr" sz="quarter" idx="10"/>
          </p:nvPr>
        </p:nvSpPr>
        <p:spPr>
          <a:xfrm>
            <a:off x="660401" y="6438900"/>
            <a:ext cx="3992171" cy="2159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dt" sz="half" idx="11"/>
          </p:nvPr>
        </p:nvSpPr>
        <p:spPr>
          <a:xfrm>
            <a:off x="5504656" y="6438900"/>
            <a:ext cx="1802924" cy="2159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zh-CN" altLang="en-US" sz="1000" b="0" i="0" u="none" baseline="0">
                <a:solidFill>
                  <a:srgbClr val="2F2F2F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2024/8/26</a:t>
            </a:r>
          </a:p>
        </p:txBody>
      </p:sp>
      <p:sp>
        <p:nvSpPr>
          <p:cNvPr id="6" name="AutoShape 6"/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000" b="0" i="0" u="none" baseline="0">
                <a:solidFill>
                  <a:srgbClr val="2F2F2F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‹#›</a:t>
            </a:fld>
            <a:endParaRPr lang="en-US" sz="1000" b="0" i="0" u="none" baseline="0">
              <a:solidFill>
                <a:srgbClr val="2F2F2F">
                  <a:lumMod val="50000"/>
                  <a:lumOff val="50000"/>
                </a:srgbClr>
              </a:solidFill>
              <a:latin typeface="Arial"/>
              <a:ea typeface="Arial"/>
            </a:endParaRPr>
          </a:p>
        </p:txBody>
      </p:sp>
      <p:cxnSp>
        <p:nvCxnSpPr>
          <p:cNvPr id="7" name="Connector 7"/>
          <p:cNvCxnSpPr/>
          <p:nvPr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>
            <a:solidFill>
              <a:srgbClr val="FFFFFF">
                <a:alpha val="0"/>
                <a:lumMod val="75000"/>
              </a:srgbClr>
            </a:solidFill>
            <a:prstDash val="solid"/>
          </a:ln>
        </p:spPr>
      </p:cxnSp>
      <p:sp>
        <p:nvSpPr>
          <p:cNvPr id="8" name="Freeform 8"/>
          <p:cNvSpPr/>
          <p:nvPr/>
        </p:nvSpPr>
        <p:spPr>
          <a:xfrm>
            <a:off x="2626456" y="5219207"/>
            <a:ext cx="870506" cy="915667"/>
          </a:xfrm>
          <a:custGeom>
            <a:avLst/>
            <a:gdLst/>
            <a:ahLst/>
            <a:cxnLst/>
            <a:rect l="l" t="t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rgbClr val="FFFFFF">
              <a:alpha val="0"/>
              <a:lumMod val="85000"/>
            </a:srgbClr>
          </a:solidFill>
          <a:ln>
            <a:noFill/>
          </a:ln>
        </p:spPr>
        <p:txBody>
          <a:bodyPr vert="horz" lIns="91440" tIns="45720" rIns="91440" bIns="45720" anchor="t">
            <a:normAutofit/>
          </a:bodyPr>
          <a:lstStyle/>
          <a:p>
            <a:pPr marL="0" algn="l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2477507"/>
            <a:ext cx="5731164" cy="424732"/>
          </a:xfrm>
        </p:spPr>
        <p:txBody>
          <a:bodyPr vert="horz" lIns="91440" tIns="45720" rIns="91440" bIns="45720" anchor="b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400" b="1" i="0" u="none" baseline="0">
                <a:solidFill>
                  <a:srgbClr val="2F2F2F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idx="1"/>
          </p:nvPr>
        </p:nvSpPr>
        <p:spPr>
          <a:xfrm>
            <a:off x="660400" y="2902239"/>
            <a:ext cx="5731164" cy="258532"/>
          </a:xfrm>
        </p:spPr>
        <p:txBody>
          <a:bodyPr vert="horz" lIns="91440" tIns="45720" rIns="91440" bIns="45720" anchor="t">
            <a:sp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</a:pPr>
            <a:r>
              <a:rPr lang="en-US" sz="1200" b="0" i="0" u="none" baseline="0">
                <a:solidFill>
                  <a:srgbClr val="2F2F2F"/>
                </a:solidFill>
                <a:latin typeface="Arial"/>
                <a:ea typeface="Arial"/>
              </a:rPr>
              <a:t>Click to edit Master text styles</a:t>
            </a:r>
          </a:p>
        </p:txBody>
      </p:sp>
      <p:sp>
        <p:nvSpPr>
          <p:cNvPr id="4" name="AutoShape 4"/>
          <p:cNvSpPr>
            <a:spLocks noGrp="1"/>
          </p:cNvSpPr>
          <p:nvPr>
            <p:ph type="dt" sz="half" idx="10"/>
          </p:nvPr>
        </p:nvSpPr>
        <p:spPr>
          <a:xfrm>
            <a:off x="5504656" y="6438900"/>
            <a:ext cx="1802924" cy="2159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zh-CN" altLang="en-US" sz="1000" b="0" i="0" u="none" baseline="0">
                <a:solidFill>
                  <a:srgbClr val="2F2F2F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2024/8/26</a:t>
            </a:r>
          </a:p>
        </p:txBody>
      </p:sp>
      <p:sp>
        <p:nvSpPr>
          <p:cNvPr id="5" name="AutoShape 5"/>
          <p:cNvSpPr>
            <a:spLocks noGrp="1"/>
          </p:cNvSpPr>
          <p:nvPr>
            <p:ph type="ftr" sz="quarter" idx="11"/>
          </p:nvPr>
        </p:nvSpPr>
        <p:spPr>
          <a:xfrm>
            <a:off x="660401" y="6438900"/>
            <a:ext cx="3992171" cy="2159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zh-CN" altLang="en-US" sz="1000" b="0" i="0" u="none" baseline="0">
                <a:solidFill>
                  <a:srgbClr val="2F2F2F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‹#›</a:t>
            </a:fld>
            <a:endParaRPr lang="zh-CN" altLang="en-US" sz="1000" b="0" i="0" u="none" baseline="0">
              <a:solidFill>
                <a:srgbClr val="2F2F2F">
                  <a:lumMod val="50000"/>
                  <a:lumOff val="50000"/>
                </a:srgbClr>
              </a:solidFill>
              <a:latin typeface="Arial"/>
              <a:ea typeface="Arial"/>
            </a:endParaRPr>
          </a:p>
        </p:txBody>
      </p:sp>
      <p:pic>
        <p:nvPicPr>
          <p:cNvPr id="7" name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091" y="457200"/>
            <a:ext cx="5092700" cy="5981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2F2F2F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dt" sz="half" idx="10"/>
          </p:nvPr>
        </p:nvSpPr>
        <p:spPr>
          <a:xfrm>
            <a:off x="5504656" y="6438900"/>
            <a:ext cx="1802924" cy="2159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zh-CN" altLang="en-US" sz="1000" b="0" i="0" u="none" baseline="0">
                <a:solidFill>
                  <a:srgbClr val="2F2F2F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2024/8/26</a:t>
            </a:r>
          </a:p>
        </p:txBody>
      </p:sp>
      <p:sp>
        <p:nvSpPr>
          <p:cNvPr id="4" name="AutoShape 4"/>
          <p:cNvSpPr>
            <a:spLocks noGrp="1"/>
          </p:cNvSpPr>
          <p:nvPr>
            <p:ph type="ftr" sz="quarter" idx="11"/>
          </p:nvPr>
        </p:nvSpPr>
        <p:spPr>
          <a:xfrm>
            <a:off x="660401" y="6438900"/>
            <a:ext cx="3992171" cy="2159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zh-CN" altLang="en-US" sz="1000" b="0" i="0" u="none" baseline="0">
                <a:solidFill>
                  <a:srgbClr val="2F2F2F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‹#›</a:t>
            </a:fld>
            <a:endParaRPr lang="zh-CN" altLang="en-US" sz="1000" b="0" i="0" u="none" baseline="0">
              <a:solidFill>
                <a:srgbClr val="2F2F2F">
                  <a:lumMod val="50000"/>
                  <a:lumOff val="50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/>
          <a:srcRect l="26680" t="26717"/>
          <a:stretch>
            <a:fillRect/>
          </a:stretch>
        </p:blipFill>
        <p:spPr>
          <a:xfrm flipH="1">
            <a:off x="-3175" y="0"/>
            <a:ext cx="12198350" cy="6858000"/>
          </a:xfrm>
          <a:prstGeom prst="rect">
            <a:avLst/>
          </a:prstGeom>
          <a:noFill/>
        </p:spPr>
      </p:pic>
      <p:sp>
        <p:nvSpPr>
          <p:cNvPr id="3" name="AutoShape 3"/>
          <p:cNvSpPr/>
          <p:nvPr/>
        </p:nvSpPr>
        <p:spPr>
          <a:xfrm>
            <a:off x="-3175" y="297951"/>
            <a:ext cx="12192000" cy="6858000"/>
          </a:xfrm>
          <a:prstGeom prst="rect">
            <a:avLst/>
          </a:prstGeom>
          <a:solidFill>
            <a:srgbClr val="FFFFFF">
              <a:alpha val="49000"/>
            </a:srgb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pic>
        <p:nvPicPr>
          <p:cNvPr id="4" name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50" y="80962"/>
            <a:ext cx="4572000" cy="6858000"/>
          </a:xfrm>
          <a:prstGeom prst="rect">
            <a:avLst/>
          </a:prstGeom>
        </p:spPr>
      </p:pic>
      <p:sp>
        <p:nvSpPr>
          <p:cNvPr id="5" name="AutoShape 5"/>
          <p:cNvSpPr>
            <a:spLocks noGrp="1"/>
          </p:cNvSpPr>
          <p:nvPr>
            <p:ph type="body" sz="quarter" idx="13"/>
          </p:nvPr>
        </p:nvSpPr>
        <p:spPr>
          <a:xfrm>
            <a:off x="660400" y="2884955"/>
            <a:ext cx="6389329" cy="535531"/>
          </a:xfrm>
        </p:spPr>
        <p:txBody>
          <a:bodyPr vert="horz" lIns="91440" tIns="45720" rIns="91440" bIns="45720" anchor="b">
            <a:spAutoFit/>
          </a:bodyPr>
          <a:lstStyle/>
          <a:p>
            <a:pPr marL="228600" indent="-228600" algn="l">
              <a:lnSpc>
                <a:spcPct val="90000"/>
              </a:lnSpc>
              <a:spcBef>
                <a:spcPct val="0"/>
              </a:spcBef>
            </a:pPr>
            <a:r>
              <a:rPr lang="en-US" sz="3200" b="1" i="0" u="none" baseline="0">
                <a:solidFill>
                  <a:srgbClr val="2F2F2F"/>
                </a:solidFill>
                <a:latin typeface="Arial"/>
                <a:ea typeface="Arial"/>
              </a:rPr>
              <a:t>Click to edit Master text styles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4"/>
          </p:nvPr>
        </p:nvSpPr>
        <p:spPr>
          <a:xfrm>
            <a:off x="660400" y="4950430"/>
            <a:ext cx="6389329" cy="296271"/>
          </a:xfrm>
        </p:spPr>
        <p:txBody>
          <a:bodyPr vert="horz" lIns="91440" tIns="45720" rIns="91440" bIns="45720" anchor="ctr">
            <a:norm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</a:pPr>
            <a:r>
              <a:rPr lang="en-US" sz="1200" b="0" i="0" u="none" baseline="0">
                <a:solidFill>
                  <a:srgbClr val="2F2F2F"/>
                </a:solidFill>
                <a:latin typeface="Arial"/>
                <a:ea typeface="Arial"/>
              </a:rPr>
              <a:t>Speaker name and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2F2F2F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28600" indent="-228600" algn="l">
              <a:lnSpc>
                <a:spcPct val="90000"/>
              </a:lnSpc>
              <a:spcBef>
                <a:spcPts val="1000"/>
              </a:spcBef>
            </a:pPr>
            <a:r>
              <a:rPr lang="en-US" sz="1800" b="0" i="0" u="none" baseline="0">
                <a:solidFill>
                  <a:srgbClr val="2F2F2F"/>
                </a:solidFill>
                <a:latin typeface="Arial"/>
                <a:ea typeface="Arial"/>
              </a:rPr>
              <a:t>Click to edit Master text styles</a:t>
            </a:r>
          </a:p>
          <a:p>
            <a:pPr marL="685800" lvl="1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2F2F2F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2F2F2F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2F2F2F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2F2F2F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r>
              <a:rPr lang="zh-CN" altLang="en-US" sz="1800" b="0" i="0" u="none" baseline="0">
                <a:solidFill>
                  <a:srgbClr val="2F2F2F"/>
                </a:solidFill>
                <a:latin typeface="Arial"/>
                <a:ea typeface="Arial"/>
              </a:rPr>
              <a:t>2024/8/26</a:t>
            </a:r>
          </a:p>
        </p:txBody>
      </p:sp>
      <p:sp>
        <p:nvSpPr>
          <p:cNvPr id="6" name="AutoShape 6"/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fld id="{3386411A-70EE-422D-B97C-F56BEE3FF077}" type="slidenum">
              <a:rPr lang="en-US" sz="1800" b="0" i="0" u="none" baseline="0">
                <a:solidFill>
                  <a:srgbClr val="2F2F2F"/>
                </a:solidFill>
                <a:latin typeface="Arial"/>
                <a:ea typeface="Arial"/>
              </a:rPr>
              <a:t>‹#›</a:t>
            </a:fld>
            <a:endParaRPr lang="en-US" sz="1800" b="0" i="0" u="none" baseline="0">
              <a:solidFill>
                <a:srgbClr val="2F2F2F"/>
              </a:solidFill>
              <a:latin typeface="Arial"/>
              <a:ea typeface="Arial"/>
            </a:endParaRPr>
          </a:p>
        </p:txBody>
      </p:sp>
      <p:pic>
        <p:nvPicPr>
          <p:cNvPr id="7" name="image1.png"/>
          <p:cNvPicPr>
            <a:picLocks noChangeAspect="1"/>
          </p:cNvPicPr>
          <p:nvPr/>
        </p:nvPicPr>
        <p:blipFill>
          <a:blip r:embed="rId8"/>
          <a:srcRect l="31854" t="35205" r="31595" b="37651"/>
          <a:stretch>
            <a:fillRect/>
          </a:stretch>
        </p:blipFill>
        <p:spPr>
          <a:xfrm>
            <a:off x="5660359" y="4129549"/>
            <a:ext cx="6531642" cy="27284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Grp="1"/>
          </p:cNvSpPr>
          <p:nvPr>
            <p:ph type="ctrTitle"/>
          </p:nvPr>
        </p:nvSpPr>
        <p:spPr>
          <a:xfrm>
            <a:off x="591369" y="2395856"/>
            <a:ext cx="10858500" cy="701731"/>
          </a:xfrm>
        </p:spPr>
        <p:txBody>
          <a:bodyPr vert="horz" lIns="91440" tIns="45720" rIns="91440" bIns="45720" anchor="b">
            <a:normAutofit fontScale="90000"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5903" b="1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Smart AgroConnect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748296" y="604615"/>
            <a:ext cx="726154" cy="311943"/>
            <a:chOff x="7226780" y="2002935"/>
            <a:chExt cx="954801" cy="410166"/>
          </a:xfrm>
        </p:grpSpPr>
        <p:grpSp>
          <p:nvGrpSpPr>
            <p:cNvPr id="6" name="Group 6"/>
            <p:cNvGrpSpPr/>
            <p:nvPr/>
          </p:nvGrpSpPr>
          <p:grpSpPr>
            <a:xfrm rot="16200000">
              <a:off x="7226780" y="2002935"/>
              <a:ext cx="410166" cy="410166"/>
              <a:chOff x="10881027" y="1964178"/>
              <a:chExt cx="307256" cy="307256"/>
            </a:xfrm>
          </p:grpSpPr>
          <p:sp>
            <p:nvSpPr>
              <p:cNvPr id="7" name="AutoShape 7"/>
              <p:cNvSpPr/>
              <p:nvPr/>
            </p:nvSpPr>
            <p:spPr>
              <a:xfrm rot="5400000" flipV="1">
                <a:off x="10881027" y="1964178"/>
                <a:ext cx="307256" cy="307256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 cap="flat" cmpd="sng">
                <a:noFill/>
                <a:prstDash val="solid"/>
                <a:miter lim="800000"/>
              </a:ln>
              <a:effectLst/>
            </p:spPr>
            <p:txBody>
              <a:bodyPr vert="horz" lIns="91440" tIns="45720" rIns="91440" bIns="45720" anchor="ctr">
                <a:normAutofit fontScale="55000" lnSpcReduction="20000"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10979887" y="2091613"/>
                <a:ext cx="109537" cy="52387"/>
              </a:xfrm>
              <a:custGeom>
                <a:avLst/>
                <a:gdLst/>
                <a:ahLst/>
                <a:cxnLst/>
                <a:rect l="l" t="t" r="r" b="b"/>
                <a:pathLst>
                  <a:path w="109537" h="52387">
                    <a:moveTo>
                      <a:pt x="0" y="50006"/>
                    </a:moveTo>
                    <a:lnTo>
                      <a:pt x="57150" y="0"/>
                    </a:lnTo>
                    <a:lnTo>
                      <a:pt x="109537" y="52387"/>
                    </a:lnTo>
                  </a:path>
                </a:pathLst>
              </a:custGeom>
              <a:noFill/>
              <a:ln>
                <a:solidFill>
                  <a:srgbClr val="FFFFFF">
                    <a:alpha val="50000"/>
                  </a:srgbClr>
                </a:solidFill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ctr"/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16200000" flipV="1">
              <a:off x="7771415" y="2002935"/>
              <a:ext cx="410166" cy="410166"/>
              <a:chOff x="10881027" y="1858934"/>
              <a:chExt cx="307256" cy="307256"/>
            </a:xfrm>
          </p:grpSpPr>
          <p:sp>
            <p:nvSpPr>
              <p:cNvPr id="10" name="AutoShape 10"/>
              <p:cNvSpPr/>
              <p:nvPr/>
            </p:nvSpPr>
            <p:spPr>
              <a:xfrm rot="5400000" flipV="1">
                <a:off x="10881027" y="1858934"/>
                <a:ext cx="307256" cy="307256"/>
              </a:xfrm>
              <a:prstGeom prst="ellipse">
                <a:avLst/>
              </a:prstGeom>
              <a:solidFill>
                <a:schemeClr val="accent2"/>
              </a:solidFill>
              <a:ln cap="flat" cmpd="sng">
                <a:noFill/>
                <a:prstDash val="solid"/>
                <a:miter lim="800000"/>
              </a:ln>
              <a:effectLst/>
            </p:spPr>
            <p:txBody>
              <a:bodyPr vert="horz" lIns="91440" tIns="45720" rIns="91440" bIns="45720" anchor="ctr">
                <a:normAutofit fontScale="55000" lnSpcReduction="20000"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10979887" y="1986369"/>
                <a:ext cx="109537" cy="52387"/>
              </a:xfrm>
              <a:custGeom>
                <a:avLst/>
                <a:gdLst/>
                <a:ahLst/>
                <a:cxnLst/>
                <a:rect l="l" t="t" r="r" b="b"/>
                <a:pathLst>
                  <a:path w="109537" h="52387">
                    <a:moveTo>
                      <a:pt x="0" y="50006"/>
                    </a:moveTo>
                    <a:lnTo>
                      <a:pt x="57150" y="0"/>
                    </a:lnTo>
                    <a:lnTo>
                      <a:pt x="109537" y="52387"/>
                    </a:lnTo>
                  </a:path>
                </a:pathLst>
              </a:custGeom>
              <a:noFill/>
              <a:ln>
                <a:solidFill>
                  <a:srgbClr val="FFFFFF"/>
                </a:solidFill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ctr"/>
                <a:endParaRPr/>
              </a:p>
            </p:txBody>
          </p:sp>
        </p:grp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C23F4C1-2E3B-8A8B-FFE1-A56344EDE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171307"/>
              </p:ext>
            </p:extLst>
          </p:nvPr>
        </p:nvGraphicFramePr>
        <p:xfrm>
          <a:off x="588910" y="4648200"/>
          <a:ext cx="642148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881">
                  <a:extLst>
                    <a:ext uri="{9D8B030D-6E8A-4147-A177-3AD203B41FA5}">
                      <a16:colId xmlns:a16="http://schemas.microsoft.com/office/drawing/2014/main" val="2108183577"/>
                    </a:ext>
                  </a:extLst>
                </a:gridCol>
                <a:gridCol w="1806044">
                  <a:extLst>
                    <a:ext uri="{9D8B030D-6E8A-4147-A177-3AD203B41FA5}">
                      <a16:colId xmlns:a16="http://schemas.microsoft.com/office/drawing/2014/main" val="4028781819"/>
                    </a:ext>
                  </a:extLst>
                </a:gridCol>
                <a:gridCol w="4053564">
                  <a:extLst>
                    <a:ext uri="{9D8B030D-6E8A-4147-A177-3AD203B41FA5}">
                      <a16:colId xmlns:a16="http://schemas.microsoft.com/office/drawing/2014/main" val="2422714236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Enrollment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Name of Members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03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24MCA02019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Dave Vaidhehi P.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38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24MCA02037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Korat Vyom 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18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24MCA02041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Ladola Priya 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77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24MCA02115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Somani Parv 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9279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36590EF-9012-0ED7-30C5-2CB7BC79861F}"/>
              </a:ext>
            </a:extLst>
          </p:cNvPr>
          <p:cNvSpPr txBox="1"/>
          <p:nvPr/>
        </p:nvSpPr>
        <p:spPr>
          <a:xfrm>
            <a:off x="840011" y="355591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Titans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3" name="image1.jpg">
            <a:extLst>
              <a:ext uri="{FF2B5EF4-FFF2-40B4-BE49-F238E27FC236}">
                <a16:creationId xmlns:a16="http://schemas.microsoft.com/office/drawing/2014/main" id="{A8EC1131-61F7-3482-0B4D-505B352E1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77" y="122429"/>
            <a:ext cx="776080" cy="103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2.png">
            <a:extLst>
              <a:ext uri="{FF2B5EF4-FFF2-40B4-BE49-F238E27FC236}">
                <a16:creationId xmlns:a16="http://schemas.microsoft.com/office/drawing/2014/main" id="{25CA245D-FC44-7EE1-30D8-872FBFE5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73" y="158373"/>
            <a:ext cx="906470" cy="92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3.jpg">
            <a:extLst>
              <a:ext uri="{FF2B5EF4-FFF2-40B4-BE49-F238E27FC236}">
                <a16:creationId xmlns:a16="http://schemas.microsoft.com/office/drawing/2014/main" id="{1D83D1E4-30AC-9B4F-7CF9-9E2BA7515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0" y="1211266"/>
            <a:ext cx="907633" cy="90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blue and white logo&#10;&#10;AI-generated content may be incorrect.">
            <a:extLst>
              <a:ext uri="{FF2B5EF4-FFF2-40B4-BE49-F238E27FC236}">
                <a16:creationId xmlns:a16="http://schemas.microsoft.com/office/drawing/2014/main" id="{FD0754F2-21BF-FA9C-C43B-CC2E89049E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80" y="1066800"/>
            <a:ext cx="1748055" cy="12373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FDC62D6-A79C-6D66-4750-9EB91070CBBB}"/>
              </a:ext>
            </a:extLst>
          </p:cNvPr>
          <p:cNvSpPr txBox="1"/>
          <p:nvPr/>
        </p:nvSpPr>
        <p:spPr>
          <a:xfrm>
            <a:off x="1930337" y="77526"/>
            <a:ext cx="83313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300" b="1" dirty="0"/>
              <a:t>S. K. Patel Institute of Management and Computer Studies-MCA</a:t>
            </a:r>
          </a:p>
          <a:p>
            <a:pPr algn="ctr"/>
            <a:r>
              <a:rPr lang="en-IN" sz="1800" b="1" dirty="0"/>
              <a:t>A Constituent College of Kadi Sarva Vishwavidyalaya, Gandhinagar.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713F9FE-3CA6-FD6F-7232-5073F8CCD7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39" y="20056"/>
            <a:ext cx="2197961" cy="8921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94860F5-591A-6441-9BCE-36D48699F62D}"/>
              </a:ext>
            </a:extLst>
          </p:cNvPr>
          <p:cNvSpPr txBox="1"/>
          <p:nvPr/>
        </p:nvSpPr>
        <p:spPr>
          <a:xfrm>
            <a:off x="2119521" y="752585"/>
            <a:ext cx="7849380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300" b="1" dirty="0"/>
              <a:t>Event Under MMPSRC – KSV : Internal Odoo Hackathon – 2025</a:t>
            </a:r>
          </a:p>
          <a:p>
            <a:pPr algn="ctr"/>
            <a:endParaRPr lang="en-IN" sz="600" b="1" dirty="0"/>
          </a:p>
          <a:p>
            <a:pPr algn="ctr"/>
            <a:r>
              <a:rPr lang="en-IN" sz="1800" b="1" dirty="0"/>
              <a:t>Duration : 01/03/2025                              Time: 09:00 AM Onwards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Key Features of Smart AgroConnect</a:t>
            </a:r>
          </a:p>
        </p:txBody>
      </p:sp>
      <p:sp>
        <p:nvSpPr>
          <p:cNvPr id="3" name="AutoShape 3"/>
          <p:cNvSpPr/>
          <p:nvPr/>
        </p:nvSpPr>
        <p:spPr>
          <a:xfrm>
            <a:off x="2819636" y="2672916"/>
            <a:ext cx="6984775" cy="478760"/>
          </a:xfrm>
          <a:prstGeom prst="rightArrow">
            <a:avLst>
              <a:gd name="adj1" fmla="val 77853"/>
              <a:gd name="adj2" fmla="val 50000"/>
            </a:avLst>
          </a:prstGeom>
          <a:solidFill>
            <a:srgbClr val="778495">
              <a:lumMod val="20000"/>
              <a:lumOff val="80000"/>
            </a:srgbClr>
          </a:solidFill>
          <a:ln>
            <a:noFill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2104562" y="2425110"/>
            <a:ext cx="847302" cy="84730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r>
              <a:rPr lang="en-US" sz="2800" b="0" i="0" u="none" baseline="0" dirty="0">
                <a:solidFill>
                  <a:schemeClr val="lt1"/>
                </a:solidFill>
                <a:latin typeface="Arial"/>
                <a:ea typeface="Arial"/>
              </a:rPr>
              <a:t>1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5638810" y="2398334"/>
            <a:ext cx="914390" cy="925486"/>
            <a:chOff x="1365304" y="1322527"/>
            <a:chExt cx="2604722" cy="2636334"/>
          </a:xfrm>
        </p:grpSpPr>
        <p:grpSp>
          <p:nvGrpSpPr>
            <p:cNvPr id="6" name="Group 6"/>
            <p:cNvGrpSpPr/>
            <p:nvPr/>
          </p:nvGrpSpPr>
          <p:grpSpPr>
            <a:xfrm>
              <a:off x="1365304" y="1322527"/>
              <a:ext cx="2604722" cy="2636334"/>
              <a:chOff x="4951411" y="1311276"/>
              <a:chExt cx="4184652" cy="4235449"/>
            </a:xfrm>
          </p:grpSpPr>
          <p:sp>
            <p:nvSpPr>
              <p:cNvPr id="7" name="AutoShape 7"/>
              <p:cNvSpPr/>
              <p:nvPr/>
            </p:nvSpPr>
            <p:spPr>
              <a:xfrm flipH="1" flipV="1">
                <a:off x="6943725" y="1311276"/>
                <a:ext cx="1130300" cy="266700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8074025" y="1577976"/>
                <a:ext cx="1062038" cy="180022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1134">
                    <a:moveTo>
                      <a:pt x="669" y="1134"/>
                    </a:moveTo>
                    <a:lnTo>
                      <a:pt x="591" y="55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anchor="ctr">
                <a:normAutofit fontScale="85000" lnSpcReduction="20000"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9" name="Freeform 9"/>
              <p:cNvSpPr/>
              <p:nvPr/>
            </p:nvSpPr>
            <p:spPr>
              <a:xfrm>
                <a:off x="6048374" y="3378201"/>
                <a:ext cx="3087688" cy="2168524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1366">
                    <a:moveTo>
                      <a:pt x="0" y="1276"/>
                    </a:moveTo>
                    <a:lnTo>
                      <a:pt x="830" y="1366"/>
                    </a:lnTo>
                    <a:lnTo>
                      <a:pt x="1305" y="1162"/>
                    </a:lnTo>
                    <a:lnTo>
                      <a:pt x="1804" y="737"/>
                    </a:lnTo>
                    <a:lnTo>
                      <a:pt x="1945" y="0"/>
                    </a:lnTo>
                  </a:path>
                </a:pathLst>
              </a:cu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/>
                <a:tailEnd w="sm" len="sm"/>
              </a:ln>
            </p:spPr>
            <p:txBody>
              <a:bodyPr vert="horz" wrap="square" lIns="91440" tIns="45720" rIns="91440" bIns="45720" anchor="ctr">
                <a:normAutofit fontScale="92500" lnSpcReduction="10000"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10" name="AutoShape 10"/>
              <p:cNvSpPr/>
              <p:nvPr/>
            </p:nvSpPr>
            <p:spPr>
              <a:xfrm>
                <a:off x="5118100" y="4216401"/>
                <a:ext cx="930275" cy="1187450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4951411" y="2489105"/>
                <a:ext cx="166691" cy="1727299"/>
              </a:xfrm>
              <a:custGeom>
                <a:avLst/>
                <a:gdLst/>
                <a:ahLst/>
                <a:cxnLst/>
                <a:rect l="l" t="t" r="r" b="b"/>
                <a:pathLst>
                  <a:path w="3355" h="8925">
                    <a:moveTo>
                      <a:pt x="1663" y="0"/>
                    </a:moveTo>
                    <a:lnTo>
                      <a:pt x="0" y="4997"/>
                    </a:lnTo>
                    <a:lnTo>
                      <a:pt x="3355" y="8925"/>
                    </a:lnTo>
                  </a:path>
                </a:pathLst>
              </a:cu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/>
                <a:tailEnd w="sm" len="sm"/>
              </a:ln>
            </p:spPr>
            <p:txBody>
              <a:bodyPr vert="horz" wrap="square" lIns="91440" tIns="45720" rIns="91440" bIns="45720" anchor="ctr">
                <a:normAutofit fontScale="77500" lnSpcReduction="20000"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12" name="AutoShape 12"/>
              <p:cNvSpPr/>
              <p:nvPr/>
            </p:nvSpPr>
            <p:spPr>
              <a:xfrm flipH="1">
                <a:off x="5918200" y="1311276"/>
                <a:ext cx="1025525" cy="347663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13" name="Freeform 13"/>
              <p:cNvSpPr/>
              <p:nvPr/>
            </p:nvSpPr>
            <p:spPr>
              <a:xfrm>
                <a:off x="5919695" y="1547849"/>
                <a:ext cx="2159653" cy="120556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5798">
                    <a:moveTo>
                      <a:pt x="0" y="5798"/>
                    </a:moveTo>
                    <a:lnTo>
                      <a:pt x="0" y="5798"/>
                    </a:lnTo>
                    <a:lnTo>
                      <a:pt x="4953" y="0"/>
                    </a:lnTo>
                    <a:lnTo>
                      <a:pt x="4953" y="0"/>
                    </a:lnTo>
                    <a:lnTo>
                      <a:pt x="10000" y="1092"/>
                    </a:lnTo>
                  </a:path>
                </a:pathLst>
              </a:cu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/>
                <a:tailEnd w="sm" len="sm"/>
              </a:ln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14" name="Freeform 14"/>
              <p:cNvSpPr/>
              <p:nvPr/>
            </p:nvSpPr>
            <p:spPr>
              <a:xfrm>
                <a:off x="5765799" y="3549651"/>
                <a:ext cx="282575" cy="1854200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168">
                    <a:moveTo>
                      <a:pt x="0" y="0"/>
                    </a:moveTo>
                    <a:lnTo>
                      <a:pt x="144" y="792"/>
                    </a:lnTo>
                    <a:lnTo>
                      <a:pt x="178" y="1168"/>
                    </a:lnTo>
                  </a:path>
                </a:pathLst>
              </a:cu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/>
                <a:tailEnd w="sm" len="sm"/>
              </a:ln>
            </p:spPr>
            <p:txBody>
              <a:bodyPr vert="horz" wrap="square" lIns="91440" tIns="45720" rIns="91440" bIns="45720" anchor="ctr">
                <a:normAutofit fontScale="85000" lnSpcReduction="20000"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15" name="Freeform 15"/>
              <p:cNvSpPr/>
              <p:nvPr/>
            </p:nvSpPr>
            <p:spPr>
              <a:xfrm>
                <a:off x="5765799" y="1666876"/>
                <a:ext cx="209550" cy="18827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186">
                    <a:moveTo>
                      <a:pt x="79" y="0"/>
                    </a:moveTo>
                    <a:lnTo>
                      <a:pt x="132" y="368"/>
                    </a:lnTo>
                    <a:lnTo>
                      <a:pt x="0" y="1186"/>
                    </a:lnTo>
                  </a:path>
                </a:pathLst>
              </a:cu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/>
                <a:tailEnd type="oval" w="sm" len="sm"/>
              </a:ln>
            </p:spPr>
            <p:txBody>
              <a:bodyPr vert="horz" wrap="square" lIns="91440" tIns="45720" rIns="91440" bIns="45720" anchor="ctr">
                <a:normAutofit fontScale="85000" lnSpcReduction="20000"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16" name="Freeform 16"/>
              <p:cNvSpPr/>
              <p:nvPr/>
            </p:nvSpPr>
            <p:spPr>
              <a:xfrm>
                <a:off x="6889749" y="4346575"/>
                <a:ext cx="476270" cy="1200150"/>
              </a:xfrm>
              <a:custGeom>
                <a:avLst/>
                <a:gdLst/>
                <a:ahLst/>
                <a:cxnLst/>
                <a:rect l="l" t="t" r="r" b="b"/>
                <a:pathLst>
                  <a:path w="7538" h="10000">
                    <a:moveTo>
                      <a:pt x="0" y="0"/>
                    </a:moveTo>
                    <a:lnTo>
                      <a:pt x="5503" y="7817"/>
                    </a:lnTo>
                    <a:lnTo>
                      <a:pt x="7538" y="10000"/>
                    </a:lnTo>
                  </a:path>
                </a:pathLst>
              </a:cu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type="oval" w="sm" len="sm"/>
                <a:tailEnd w="sm" len="sm"/>
              </a:ln>
            </p:spPr>
            <p:txBody>
              <a:bodyPr vert="horz" wrap="square" lIns="91440" tIns="45720" rIns="91440" bIns="45720" anchor="ctr">
                <a:normAutofit fontScale="47500" lnSpcReduction="20000"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17" name="Freeform 17"/>
              <p:cNvSpPr/>
              <p:nvPr/>
            </p:nvSpPr>
            <p:spPr>
              <a:xfrm>
                <a:off x="6889750" y="1557339"/>
                <a:ext cx="523875" cy="2789238"/>
              </a:xfrm>
              <a:custGeom>
                <a:avLst/>
                <a:gdLst/>
                <a:ahLst/>
                <a:cxnLst/>
                <a:rect l="l" t="t" r="r" b="b"/>
                <a:pathLst>
                  <a:path w="330" h="1757">
                    <a:moveTo>
                      <a:pt x="52" y="0"/>
                    </a:moveTo>
                    <a:lnTo>
                      <a:pt x="330" y="664"/>
                    </a:lnTo>
                    <a:lnTo>
                      <a:pt x="0" y="1757"/>
                    </a:lnTo>
                  </a:path>
                </a:pathLst>
              </a:cu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18" name="AutoShape 18"/>
              <p:cNvSpPr/>
              <p:nvPr/>
            </p:nvSpPr>
            <p:spPr>
              <a:xfrm>
                <a:off x="6943725" y="1311276"/>
                <a:ext cx="28575" cy="246063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19" name="AutoShape 19"/>
              <p:cNvSpPr/>
              <p:nvPr/>
            </p:nvSpPr>
            <p:spPr>
              <a:xfrm flipH="1">
                <a:off x="5033963" y="1657222"/>
                <a:ext cx="874730" cy="831979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/>
                <a:tailEnd w="sm" len="sm"/>
              </a:ln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20" name="AutoShape 20"/>
              <p:cNvSpPr/>
              <p:nvPr/>
            </p:nvSpPr>
            <p:spPr>
              <a:xfrm flipH="1" flipV="1">
                <a:off x="8888413" y="3265489"/>
                <a:ext cx="247650" cy="112713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21" name="AutoShape 21"/>
              <p:cNvSpPr/>
              <p:nvPr/>
            </p:nvSpPr>
            <p:spPr>
              <a:xfrm flipH="1" flipV="1">
                <a:off x="8063440" y="1579414"/>
                <a:ext cx="282046" cy="733574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22" name="AutoShape 22"/>
              <p:cNvSpPr/>
              <p:nvPr/>
            </p:nvSpPr>
            <p:spPr>
              <a:xfrm flipH="1" flipV="1">
                <a:off x="8345488" y="2312989"/>
                <a:ext cx="542925" cy="952500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23" name="AutoShape 23"/>
              <p:cNvSpPr/>
              <p:nvPr/>
            </p:nvSpPr>
            <p:spPr>
              <a:xfrm flipH="1" flipV="1">
                <a:off x="8888413" y="3265489"/>
                <a:ext cx="23812" cy="1282699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type="oval" w="sm" len="sm"/>
                <a:tailEnd w="sm" len="sm"/>
              </a:ln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24" name="Freeform 24"/>
              <p:cNvSpPr/>
              <p:nvPr/>
            </p:nvSpPr>
            <p:spPr>
              <a:xfrm>
                <a:off x="6889750" y="4346576"/>
                <a:ext cx="2022475" cy="382588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241">
                    <a:moveTo>
                      <a:pt x="0" y="0"/>
                    </a:moveTo>
                    <a:lnTo>
                      <a:pt x="909" y="241"/>
                    </a:lnTo>
                    <a:lnTo>
                      <a:pt x="1274" y="127"/>
                    </a:lnTo>
                  </a:path>
                </a:pathLst>
              </a:cu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25" name="AutoShape 25"/>
              <p:cNvSpPr/>
              <p:nvPr/>
            </p:nvSpPr>
            <p:spPr>
              <a:xfrm>
                <a:off x="5765800" y="3549651"/>
                <a:ext cx="1123950" cy="796925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26" name="AutoShape 26"/>
              <p:cNvSpPr/>
              <p:nvPr/>
            </p:nvSpPr>
            <p:spPr>
              <a:xfrm>
                <a:off x="5033963" y="2489201"/>
                <a:ext cx="731838" cy="1060450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27" name="AutoShape 27"/>
              <p:cNvSpPr/>
              <p:nvPr/>
            </p:nvSpPr>
            <p:spPr>
              <a:xfrm flipH="1">
                <a:off x="5033963" y="2251076"/>
                <a:ext cx="941388" cy="238125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28" name="AutoShape 28"/>
              <p:cNvSpPr/>
              <p:nvPr/>
            </p:nvSpPr>
            <p:spPr>
              <a:xfrm flipH="1">
                <a:off x="5975350" y="1557339"/>
                <a:ext cx="996950" cy="693738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29" name="AutoShape 29"/>
              <p:cNvSpPr/>
              <p:nvPr/>
            </p:nvSpPr>
            <p:spPr>
              <a:xfrm flipH="1" flipV="1">
                <a:off x="6972300" y="1557339"/>
                <a:ext cx="1373188" cy="755650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30" name="Freeform 30"/>
              <p:cNvSpPr/>
              <p:nvPr/>
            </p:nvSpPr>
            <p:spPr>
              <a:xfrm>
                <a:off x="8345488" y="2312989"/>
                <a:ext cx="666750" cy="928688"/>
              </a:xfrm>
              <a:custGeom>
                <a:avLst/>
                <a:gdLst/>
                <a:ahLst/>
                <a:cxnLst/>
                <a:rect l="l" t="t" r="r" b="b"/>
                <a:pathLst>
                  <a:path w="420" h="585">
                    <a:moveTo>
                      <a:pt x="344" y="585"/>
                    </a:moveTo>
                    <a:lnTo>
                      <a:pt x="420" y="87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/>
                <a:tailEnd w="sm" len="sm"/>
              </a:ln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31" name="Freeform 31"/>
              <p:cNvSpPr/>
              <p:nvPr/>
            </p:nvSpPr>
            <p:spPr>
              <a:xfrm>
                <a:off x="8320088" y="2312989"/>
                <a:ext cx="571500" cy="2416175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522">
                    <a:moveTo>
                      <a:pt x="16" y="0"/>
                    </a:moveTo>
                    <a:lnTo>
                      <a:pt x="0" y="729"/>
                    </a:lnTo>
                    <a:lnTo>
                      <a:pt x="8" y="1522"/>
                    </a:lnTo>
                    <a:lnTo>
                      <a:pt x="358" y="600"/>
                    </a:lnTo>
                    <a:lnTo>
                      <a:pt x="360" y="585"/>
                    </a:lnTo>
                  </a:path>
                </a:pathLst>
              </a:cu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type="oval" w="sm" len="sm"/>
                <a:tailEnd w="sm" len="sm"/>
              </a:ln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32" name="AutoShape 32"/>
              <p:cNvSpPr/>
              <p:nvPr/>
            </p:nvSpPr>
            <p:spPr>
              <a:xfrm flipV="1">
                <a:off x="7413625" y="2312989"/>
                <a:ext cx="931863" cy="298450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33" name="AutoShape 33"/>
              <p:cNvSpPr/>
              <p:nvPr/>
            </p:nvSpPr>
            <p:spPr>
              <a:xfrm flipV="1">
                <a:off x="5765800" y="2611439"/>
                <a:ext cx="1647825" cy="950913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34" name="Freeform 34"/>
              <p:cNvSpPr/>
              <p:nvPr/>
            </p:nvSpPr>
            <p:spPr>
              <a:xfrm>
                <a:off x="5118100" y="3562351"/>
                <a:ext cx="876300" cy="1244600"/>
              </a:xfrm>
              <a:custGeom>
                <a:avLst/>
                <a:gdLst/>
                <a:ahLst/>
                <a:cxnLst/>
                <a:rect l="l" t="t" r="r" b="b"/>
                <a:pathLst>
                  <a:path w="552" h="784">
                    <a:moveTo>
                      <a:pt x="552" y="784"/>
                    </a:moveTo>
                    <a:lnTo>
                      <a:pt x="0" y="412"/>
                    </a:lnTo>
                    <a:lnTo>
                      <a:pt x="408" y="0"/>
                    </a:lnTo>
                  </a:path>
                </a:pathLst>
              </a:cu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anchor="ctr">
                <a:normAutofit fontScale="47500" lnSpcReduction="20000"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35" name="AutoShape 35"/>
              <p:cNvSpPr/>
              <p:nvPr/>
            </p:nvSpPr>
            <p:spPr>
              <a:xfrm flipH="1">
                <a:off x="5994400" y="4346576"/>
                <a:ext cx="895350" cy="460375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36" name="Freeform 36"/>
              <p:cNvSpPr/>
              <p:nvPr/>
            </p:nvSpPr>
            <p:spPr>
              <a:xfrm>
                <a:off x="6889750" y="3265488"/>
                <a:ext cx="1998663" cy="1081088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681">
                    <a:moveTo>
                      <a:pt x="1259" y="0"/>
                    </a:moveTo>
                    <a:lnTo>
                      <a:pt x="902" y="140"/>
                    </a:lnTo>
                    <a:lnTo>
                      <a:pt x="0" y="681"/>
                    </a:lnTo>
                  </a:path>
                </a:pathLst>
              </a:cu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anchor="ctr">
                <a:normAutofit fontScale="40000" lnSpcReduction="20000"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37" name="Freeform 37"/>
              <p:cNvSpPr/>
              <p:nvPr/>
            </p:nvSpPr>
            <p:spPr>
              <a:xfrm>
                <a:off x="6064250" y="5224463"/>
                <a:ext cx="2043113" cy="18415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16">
                    <a:moveTo>
                      <a:pt x="1287" y="0"/>
                    </a:moveTo>
                    <a:lnTo>
                      <a:pt x="739" y="38"/>
                    </a:lnTo>
                    <a:lnTo>
                      <a:pt x="0" y="116"/>
                    </a:lnTo>
                  </a:path>
                </a:pathLst>
              </a:cu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type="oval" w="sm" len="sm"/>
                <a:tailEnd w="sm" len="sm"/>
              </a:ln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38" name="Freeform 38"/>
              <p:cNvSpPr/>
              <p:nvPr/>
            </p:nvSpPr>
            <p:spPr>
              <a:xfrm>
                <a:off x="5994399" y="4729162"/>
                <a:ext cx="2338388" cy="555625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350">
                    <a:moveTo>
                      <a:pt x="0" y="49"/>
                    </a:moveTo>
                    <a:lnTo>
                      <a:pt x="783" y="350"/>
                    </a:lnTo>
                    <a:lnTo>
                      <a:pt x="1473" y="0"/>
                    </a:lnTo>
                    <a:lnTo>
                      <a:pt x="1348" y="303"/>
                    </a:lnTo>
                  </a:path>
                </a:pathLst>
              </a:cu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w="sm" len="sm"/>
                <a:tailEnd w="sm" len="sm"/>
              </a:ln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39" name="AutoShape 39"/>
              <p:cNvSpPr/>
              <p:nvPr/>
            </p:nvSpPr>
            <p:spPr>
              <a:xfrm>
                <a:off x="7413625" y="2611438"/>
                <a:ext cx="908050" cy="876300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ctr"/>
                <a:endParaRPr sz="2800"/>
              </a:p>
            </p:txBody>
          </p:sp>
          <p:sp>
            <p:nvSpPr>
              <p:cNvPr id="40" name="AutoShape 40"/>
              <p:cNvSpPr/>
              <p:nvPr/>
            </p:nvSpPr>
            <p:spPr>
              <a:xfrm>
                <a:off x="5975350" y="2251076"/>
                <a:ext cx="1438275" cy="360363"/>
              </a:xfrm>
              <a:prstGeom prst="line">
                <a:avLst/>
              </a:prstGeom>
              <a:noFill/>
              <a:ln w="12700">
                <a:solidFill>
                  <a:srgbClr val="FFFFFF">
                    <a:alpha val="54000"/>
                    <a:lumMod val="65000"/>
                  </a:srgbClr>
                </a:solidFill>
                <a:prstDash val="solid"/>
                <a:headEnd type="oval" w="sm" len="sm"/>
                <a:tailEnd type="oval" w="sm" len="sm"/>
              </a:ln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ctr"/>
                <a:endParaRPr sz="2800"/>
              </a:p>
            </p:txBody>
          </p:sp>
        </p:grpSp>
        <p:sp>
          <p:nvSpPr>
            <p:cNvPr id="41" name="AutoShape 41"/>
            <p:cNvSpPr/>
            <p:nvPr/>
          </p:nvSpPr>
          <p:spPr>
            <a:xfrm>
              <a:off x="1786997" y="1759244"/>
              <a:ext cx="1754054" cy="175405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anchor="ctr">
              <a:normAutofit fontScale="92500" lnSpcReduction="20000"/>
            </a:bodyPr>
            <a:lstStyle/>
            <a:p>
              <a:pPr marL="0" algn="ctr"/>
              <a:endParaRPr sz="2800" dirty="0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1838053" y="1955126"/>
              <a:ext cx="1636589" cy="410676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vert="horz" wrap="square" lIns="91440" tIns="45720" rIns="91440" bIns="45720" rtlCol="0" anchor="t">
              <a:noAutofit/>
              <a:sp3d/>
            </a:bodyPr>
            <a:lstStyle/>
            <a:p>
              <a:pPr marL="0" algn="ctr">
                <a:defRPr/>
              </a:pPr>
              <a:r>
                <a:rPr lang="en-US" sz="2800" b="1" i="0" u="none" baseline="0" dirty="0">
                  <a:solidFill>
                    <a:srgbClr val="FFFFFF"/>
                  </a:solidFill>
                  <a:latin typeface="Arial"/>
                  <a:ea typeface="Arial"/>
                </a:rPr>
                <a:t>2</a:t>
              </a:r>
              <a:endParaRPr lang="en-US" sz="2800" dirty="0"/>
            </a:p>
          </p:txBody>
        </p:sp>
      </p:grpSp>
      <p:sp>
        <p:nvSpPr>
          <p:cNvPr id="43" name="AutoShape 43"/>
          <p:cNvSpPr/>
          <p:nvPr/>
        </p:nvSpPr>
        <p:spPr>
          <a:xfrm>
            <a:off x="9259843" y="2425110"/>
            <a:ext cx="847302" cy="84730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r>
              <a:rPr lang="en-US" sz="2800" b="0" i="0" u="none" baseline="0">
                <a:solidFill>
                  <a:schemeClr val="lt1"/>
                </a:solidFill>
                <a:latin typeface="Arial"/>
                <a:ea typeface="Arial"/>
              </a:rPr>
              <a:t>3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283088" y="3682867"/>
            <a:ext cx="2461715" cy="4440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vert="horz" wrap="square" lIns="91440" tIns="45720" rIns="91440" bIns="45720" rtlCol="0" anchor="t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>
              <a:defRPr/>
            </a:pPr>
            <a:r>
              <a:rPr lang="zh-CN" altLang="en-US" sz="1600" b="1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Direct Trade Model</a:t>
            </a:r>
            <a:endParaRPr lang="en-US" sz="1100" dirty="0"/>
          </a:p>
        </p:txBody>
      </p:sp>
      <p:sp>
        <p:nvSpPr>
          <p:cNvPr id="45" name="TextBox 45"/>
          <p:cNvSpPr txBox="1"/>
          <p:nvPr/>
        </p:nvSpPr>
        <p:spPr>
          <a:xfrm>
            <a:off x="1283088" y="4178230"/>
            <a:ext cx="2461715" cy="243630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vert="horz" wrap="square" lIns="91440" tIns="45720" rIns="91440" bIns="45720" rtlCol="0" anchor="t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sz="1600" dirty="0"/>
              <a:t>Smart AgroConnect connects farmers and buyers directly, ensuring fair prices and better profits for farmers. This approach builds a strong community and supports sustainable farming.</a:t>
            </a:r>
            <a:endParaRPr lang="en-US" sz="1200" dirty="0"/>
          </a:p>
        </p:txBody>
      </p:sp>
      <p:sp>
        <p:nvSpPr>
          <p:cNvPr id="46" name="TextBox 46"/>
          <p:cNvSpPr txBox="1"/>
          <p:nvPr/>
        </p:nvSpPr>
        <p:spPr>
          <a:xfrm>
            <a:off x="4863869" y="3680168"/>
            <a:ext cx="2461715" cy="4440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vert="horz" wrap="square" lIns="91440" tIns="45720" rIns="91440" bIns="45720" rtlCol="0" anchor="t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>
              <a:defRPr/>
            </a:pPr>
            <a:r>
              <a:rPr lang="zh-CN" altLang="en-US" sz="1600" b="1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AI-Powered Price Prediction</a:t>
            </a:r>
            <a:endParaRPr lang="en-US" sz="1100" dirty="0"/>
          </a:p>
        </p:txBody>
      </p:sp>
      <p:sp>
        <p:nvSpPr>
          <p:cNvPr id="47" name="TextBox 47"/>
          <p:cNvSpPr txBox="1"/>
          <p:nvPr/>
        </p:nvSpPr>
        <p:spPr>
          <a:xfrm>
            <a:off x="4656197" y="4177750"/>
            <a:ext cx="2726985" cy="243630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vert="horz" wrap="square" lIns="91440" tIns="45720" rIns="91440" bIns="45720" rtlCol="0" anchor="t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sz="1600" dirty="0"/>
              <a:t>Smart AgroConnect uses artificial intelligence to predict market prices based on various factors, helping farmers get better offers. This enables them to make smart decisions and maximize their earnings.</a:t>
            </a:r>
            <a:endParaRPr lang="en-US" sz="1200" dirty="0"/>
          </a:p>
        </p:txBody>
      </p:sp>
      <p:sp>
        <p:nvSpPr>
          <p:cNvPr id="48" name="TextBox 48"/>
          <p:cNvSpPr txBox="1"/>
          <p:nvPr/>
        </p:nvSpPr>
        <p:spPr>
          <a:xfrm>
            <a:off x="8452636" y="3669899"/>
            <a:ext cx="2461715" cy="4440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vert="horz" wrap="square" lIns="91440" tIns="45720" rIns="91440" bIns="45720" rtlCol="0" anchor="t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>
              <a:defRPr/>
            </a:pPr>
            <a:r>
              <a:rPr lang="zh-CN" altLang="en-US" sz="1600" b="1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Certified Transactions System</a:t>
            </a:r>
            <a:endParaRPr lang="en-US" sz="1100" dirty="0"/>
          </a:p>
        </p:txBody>
      </p:sp>
      <p:sp>
        <p:nvSpPr>
          <p:cNvPr id="49" name="TextBox 49"/>
          <p:cNvSpPr txBox="1"/>
          <p:nvPr/>
        </p:nvSpPr>
        <p:spPr>
          <a:xfrm>
            <a:off x="8444410" y="4202331"/>
            <a:ext cx="2461715" cy="214084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vert="horz" wrap="square" lIns="91440" tIns="45720" rIns="91440" bIns="45720" rtlCol="0" anchor="t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sz="1600" dirty="0"/>
              <a:t>The platform has a certification system for farmers and buyers to verify transactions. This builds trust and protects both sides, making trade safer and more reliable.</a:t>
            </a:r>
            <a:endParaRPr lang="en-US" sz="1200" dirty="0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Logistics and Payment Solutions</a:t>
            </a:r>
          </a:p>
        </p:txBody>
      </p:sp>
      <p:sp>
        <p:nvSpPr>
          <p:cNvPr id="3" name="AutoShape 3"/>
          <p:cNvSpPr/>
          <p:nvPr/>
        </p:nvSpPr>
        <p:spPr>
          <a:xfrm>
            <a:off x="660400" y="1368905"/>
            <a:ext cx="7140775" cy="1742666"/>
          </a:xfrm>
          <a:prstGeom prst="roundRect">
            <a:avLst>
              <a:gd name="adj" fmla="val 8000"/>
            </a:avLst>
          </a:prstGeom>
          <a:solidFill>
            <a:srgbClr val="778495">
              <a:alpha val="15000"/>
            </a:srgbClr>
          </a:soli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Autofit/>
          </a:bodyPr>
          <a:lstStyle/>
          <a:p>
            <a:pPr marL="0" algn="l">
              <a:lnSpc>
                <a:spcPct val="130000"/>
              </a:lnSpc>
            </a:pPr>
            <a:r>
              <a:rPr lang="en-US" sz="1400" b="0" i="0" u="none" baseline="0" dirty="0">
                <a:solidFill>
                  <a:srgbClr val="2F2F2F"/>
                </a:solidFill>
                <a:latin typeface="+mn-ea"/>
                <a:ea typeface="+mn-ea"/>
              </a:rPr>
              <a:t>By utilizing blockchain technology, Smart AgroConnect offers secure and transparent payment options that protect against fraud and ensure that payments are released only upon delivery confirmation, thereby enhancing trust.</a:t>
            </a:r>
          </a:p>
        </p:txBody>
      </p:sp>
      <p:sp>
        <p:nvSpPr>
          <p:cNvPr id="4" name="AutoShape 4"/>
          <p:cNvSpPr/>
          <p:nvPr/>
        </p:nvSpPr>
        <p:spPr>
          <a:xfrm>
            <a:off x="934967" y="1130299"/>
            <a:ext cx="4037568" cy="61089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r>
              <a:rPr lang="en-US" sz="1600" b="1" i="0" u="none" baseline="0">
                <a:solidFill>
                  <a:schemeClr val="lt1"/>
                </a:solidFill>
                <a:latin typeface="+mn-ea"/>
                <a:ea typeface="+mn-ea"/>
              </a:rPr>
              <a:t>Secure Blockchain Payments</a:t>
            </a:r>
          </a:p>
        </p:txBody>
      </p:sp>
      <p:sp>
        <p:nvSpPr>
          <p:cNvPr id="5" name="AutoShape 5"/>
          <p:cNvSpPr/>
          <p:nvPr/>
        </p:nvSpPr>
        <p:spPr>
          <a:xfrm>
            <a:off x="660400" y="4391434"/>
            <a:ext cx="7140775" cy="1742666"/>
          </a:xfrm>
          <a:prstGeom prst="roundRect">
            <a:avLst>
              <a:gd name="adj" fmla="val 8000"/>
            </a:avLst>
          </a:prstGeom>
          <a:solidFill>
            <a:srgbClr val="778495">
              <a:alpha val="15000"/>
            </a:srgbClr>
          </a:soli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Autofit/>
          </a:bodyPr>
          <a:lstStyle/>
          <a:p>
            <a:pPr marL="0" algn="l">
              <a:lnSpc>
                <a:spcPct val="130000"/>
              </a:lnSpc>
            </a:pPr>
            <a:r>
              <a:rPr lang="en-US" sz="1400" b="0" i="0" u="none" baseline="0">
                <a:solidFill>
                  <a:srgbClr val="2F2F2F"/>
                </a:solidFill>
                <a:latin typeface="+mn-ea"/>
                <a:ea typeface="+mn-ea"/>
              </a:rPr>
              <a:t>The integration of GPS technology into the logistics process allows users to track shipments in real-time, providing buyers with delivery updates and elevating customer satisfaction from a seamless transaction experience.</a:t>
            </a:r>
          </a:p>
        </p:txBody>
      </p:sp>
      <p:sp>
        <p:nvSpPr>
          <p:cNvPr id="6" name="AutoShape 6"/>
          <p:cNvSpPr/>
          <p:nvPr/>
        </p:nvSpPr>
        <p:spPr>
          <a:xfrm>
            <a:off x="934967" y="4152828"/>
            <a:ext cx="4037568" cy="6108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r>
              <a:rPr lang="en-US" sz="1600" b="1" i="0" u="none" baseline="0">
                <a:solidFill>
                  <a:schemeClr val="lt1"/>
                </a:solidFill>
                <a:latin typeface="+mn-ea"/>
                <a:ea typeface="+mn-ea"/>
              </a:rPr>
              <a:t>GPS-Based Real-Time Tracking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spcAft>
                <a:spcPct val="0"/>
              </a:spcAft>
              <a:defRPr/>
            </a:pPr>
            <a:r>
              <a:rPr lang="zh-CN" altLang="en-US" sz="2800" b="1" dirty="0">
                <a:ln/>
                <a:solidFill>
                  <a:srgbClr val="2F2F2F"/>
                </a:solidFill>
                <a:latin typeface="微软雅黑"/>
                <a:ea typeface="微软雅黑"/>
              </a:rPr>
              <a:t>Flowchart of Market Interaction</a:t>
            </a:r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092EA6-8FCA-64F4-6903-6C0524AD51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3347" y="0"/>
            <a:ext cx="932259" cy="6858000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916176" y="3481568"/>
            <a:ext cx="6367051" cy="480131"/>
          </a:xfrm>
        </p:spPr>
        <p:txBody>
          <a:bodyPr vert="horz" lIns="91440" tIns="45720" rIns="91440" bIns="45720" anchor="t">
            <a:normAutofit fontScale="90000"/>
          </a:bodyPr>
          <a:lstStyle/>
          <a:p>
            <a:pPr marL="0" algn="l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Competitor Comparison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12684" y="1919294"/>
            <a:ext cx="213650" cy="12338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t">
            <a:prstTxWarp prst="textPlain">
              <a:avLst/>
            </a:prstTxWarp>
            <a:spAutoFit/>
          </a:bodyPr>
          <a:lstStyle/>
          <a:p>
            <a:pPr marL="0" algn="l">
              <a:defRPr/>
            </a:pPr>
            <a:r>
              <a:rPr lang="en-US" sz="1800" b="0" i="0" u="none" spc="100" baseline="0">
                <a:solidFill>
                  <a:schemeClr val="accent1"/>
                </a:solidFill>
                <a:latin typeface="Impact"/>
                <a:ea typeface="Impact"/>
              </a:rPr>
              <a:t>/</a:t>
            </a:r>
            <a:endParaRPr lang="en-US" sz="1100"/>
          </a:p>
        </p:txBody>
      </p:sp>
      <p:sp>
        <p:nvSpPr>
          <p:cNvPr id="4" name="TextBox 4"/>
          <p:cNvSpPr txBox="1"/>
          <p:nvPr/>
        </p:nvSpPr>
        <p:spPr>
          <a:xfrm>
            <a:off x="1240273" y="1751374"/>
            <a:ext cx="1664919" cy="15696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9600" b="0" i="0" u="none" spc="100" baseline="0" dirty="0">
                <a:solidFill>
                  <a:schemeClr val="accent1"/>
                </a:solidFill>
                <a:latin typeface="Impact"/>
                <a:ea typeface="Impact"/>
              </a:rPr>
              <a:t>4</a:t>
            </a:r>
            <a:endParaRPr lang="en-US" sz="110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1D5C5-3E9A-F2E6-5593-8954BC501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DA94E8C-89D7-307B-F8FE-8CAAC309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Visual Diagram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535EA55-231C-2384-43FF-9C86B3F6F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92873"/>
              </p:ext>
            </p:extLst>
          </p:nvPr>
        </p:nvGraphicFramePr>
        <p:xfrm>
          <a:off x="762000" y="1447800"/>
          <a:ext cx="105918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360">
                  <a:extLst>
                    <a:ext uri="{9D8B030D-6E8A-4147-A177-3AD203B41FA5}">
                      <a16:colId xmlns:a16="http://schemas.microsoft.com/office/drawing/2014/main" val="3957658590"/>
                    </a:ext>
                  </a:extLst>
                </a:gridCol>
                <a:gridCol w="2118360">
                  <a:extLst>
                    <a:ext uri="{9D8B030D-6E8A-4147-A177-3AD203B41FA5}">
                      <a16:colId xmlns:a16="http://schemas.microsoft.com/office/drawing/2014/main" val="2961598634"/>
                    </a:ext>
                  </a:extLst>
                </a:gridCol>
                <a:gridCol w="2118360">
                  <a:extLst>
                    <a:ext uri="{9D8B030D-6E8A-4147-A177-3AD203B41FA5}">
                      <a16:colId xmlns:a16="http://schemas.microsoft.com/office/drawing/2014/main" val="2818444537"/>
                    </a:ext>
                  </a:extLst>
                </a:gridCol>
                <a:gridCol w="2118360">
                  <a:extLst>
                    <a:ext uri="{9D8B030D-6E8A-4147-A177-3AD203B41FA5}">
                      <a16:colId xmlns:a16="http://schemas.microsoft.com/office/drawing/2014/main" val="2883738405"/>
                    </a:ext>
                  </a:extLst>
                </a:gridCol>
                <a:gridCol w="2118360">
                  <a:extLst>
                    <a:ext uri="{9D8B030D-6E8A-4147-A177-3AD203B41FA5}">
                      <a16:colId xmlns:a16="http://schemas.microsoft.com/office/drawing/2014/main" val="2905908648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Ninjacart</a:t>
                      </a:r>
                    </a:p>
                    <a:p>
                      <a:pPr algn="ctr"/>
                      <a:r>
                        <a:rPr lang="en-US" dirty="0"/>
                        <a:t>INDIA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AgriBazzar</a:t>
                      </a:r>
                    </a:p>
                    <a:p>
                      <a:pPr algn="ctr"/>
                      <a:r>
                        <a:rPr lang="en-US" dirty="0"/>
                        <a:t>INDIA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Ripe.io</a:t>
                      </a:r>
                    </a:p>
                    <a:p>
                      <a:pPr algn="ctr"/>
                      <a:r>
                        <a:rPr lang="en-US" dirty="0"/>
                        <a:t>USA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Smart AgroConnect</a:t>
                      </a:r>
                    </a:p>
                    <a:p>
                      <a:pPr algn="ctr"/>
                      <a:r>
                        <a:rPr lang="en-US" dirty="0"/>
                        <a:t>INDIA(OUR)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557887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 Focus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B2B Agri-Supply 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Digital Marketplace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Blockchain for Food Transparency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AI-Driven Direct Farmer-to-Buyer Marketplace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645346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AI-Based Price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7266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Blockchain for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10114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Direct Farmer-to-Buyer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932563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Logistics &amp; GPS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417762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Certified Farmer &amp; Buyer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881628"/>
                  </a:ext>
                </a:extLst>
              </a:tr>
            </a:tbl>
          </a:graphicData>
        </a:graphic>
      </p:graphicFrame>
      <p:pic>
        <p:nvPicPr>
          <p:cNvPr id="5" name="Graphic 4" descr="Close with solid fill">
            <a:extLst>
              <a:ext uri="{FF2B5EF4-FFF2-40B4-BE49-F238E27FC236}">
                <a16:creationId xmlns:a16="http://schemas.microsoft.com/office/drawing/2014/main" id="{34A2EF87-27D1-F5D2-EA4E-D126FAF27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3800" y="3827206"/>
            <a:ext cx="457200" cy="457200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D28822C9-12A3-7545-2197-9BCD65ECF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7400" y="3200400"/>
            <a:ext cx="457200" cy="457200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7AFF6279-7F8C-F2A4-11A7-47202262D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1000" y="3827206"/>
            <a:ext cx="457200" cy="457200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670472FC-5AF9-1F1B-1B20-BD2E3B232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4600" y="3810000"/>
            <a:ext cx="457200" cy="45720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2C3915BE-95BF-1659-BC0F-55CD7C87E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4600" y="3200400"/>
            <a:ext cx="457200" cy="457200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D576A9D9-F51A-FC1E-9307-E1DF52E81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4600" y="4419600"/>
            <a:ext cx="457200" cy="457200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1A819FA6-CB0F-AD15-9ED5-FD34C2BA4E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4600" y="5143500"/>
            <a:ext cx="457200" cy="457200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7E9CEDFF-11BE-EA30-9303-504E36225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4600" y="5772150"/>
            <a:ext cx="457200" cy="457200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BD7F9D4A-C17D-4107-5E08-DBFB8D186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3800" y="3216991"/>
            <a:ext cx="457200" cy="457200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1E590A24-133C-FA21-A608-9319F751B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7400" y="3848100"/>
            <a:ext cx="457200" cy="457200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1078FFC4-E18E-E5DA-6764-D04249B08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1000" y="3200400"/>
            <a:ext cx="457200" cy="457200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D890B44F-4EB2-EE20-3897-729FC1B7B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7400" y="4505018"/>
            <a:ext cx="457200" cy="457200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8FFC0FEC-4D90-014A-4670-05FDAEA1C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3800" y="4474906"/>
            <a:ext cx="457200" cy="457200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E9EA07B9-C667-9260-6972-C0A0EDB80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1000" y="5772150"/>
            <a:ext cx="457200" cy="457200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0A33C749-E0D5-A57E-C11B-8484F2D1F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9858" y="5161936"/>
            <a:ext cx="457200" cy="457200"/>
          </a:xfrm>
          <a:prstGeom prst="rect">
            <a:avLst/>
          </a:prstGeom>
        </p:spPr>
      </p:pic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AC83338E-DCB7-5EFB-918A-19184871B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3800" y="5116153"/>
            <a:ext cx="457200" cy="457200"/>
          </a:xfrm>
          <a:prstGeom prst="rect">
            <a:avLst/>
          </a:prstGeom>
        </p:spPr>
      </p:pic>
      <p:pic>
        <p:nvPicPr>
          <p:cNvPr id="23" name="Graphic 22" descr="Close with solid fill">
            <a:extLst>
              <a:ext uri="{FF2B5EF4-FFF2-40B4-BE49-F238E27FC236}">
                <a16:creationId xmlns:a16="http://schemas.microsoft.com/office/drawing/2014/main" id="{9DB2EEE5-B5E9-9DAD-4288-6D16A89B6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5700" y="5772150"/>
            <a:ext cx="457200" cy="457200"/>
          </a:xfrm>
          <a:prstGeom prst="rect">
            <a:avLst/>
          </a:prstGeom>
        </p:spPr>
      </p:pic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253E523B-FF18-C4E4-9387-0DA55CDD0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1050" y="5818854"/>
            <a:ext cx="457200" cy="457200"/>
          </a:xfrm>
          <a:prstGeom prst="rect">
            <a:avLst/>
          </a:prstGeom>
        </p:spPr>
      </p:pic>
      <p:pic>
        <p:nvPicPr>
          <p:cNvPr id="25" name="Graphic 24" descr="Close with solid fill">
            <a:extLst>
              <a:ext uri="{FF2B5EF4-FFF2-40B4-BE49-F238E27FC236}">
                <a16:creationId xmlns:a16="http://schemas.microsoft.com/office/drawing/2014/main" id="{22C42F0F-0ED2-414F-D105-E1D91A4FD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8542" y="5161936"/>
            <a:ext cx="457200" cy="457200"/>
          </a:xfrm>
          <a:prstGeom prst="rect">
            <a:avLst/>
          </a:prstGeom>
        </p:spPr>
      </p:pic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AD5AC2BA-F888-7C3B-418B-1C4FDA1DF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1000" y="450993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91252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87C25-9127-F8AB-E999-D71712EFD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853848C-E524-9E78-7556-C3DB0B7F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76" y="3481568"/>
            <a:ext cx="6367051" cy="480131"/>
          </a:xfrm>
        </p:spPr>
        <p:txBody>
          <a:bodyPr vert="horz" lIns="91440" tIns="45720" rIns="91440" bIns="45720" anchor="t">
            <a:normAutofit fontScale="90000"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3743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Technology Stack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C45077B-F5C9-00D7-3312-FA0E1C90E74E}"/>
              </a:ext>
            </a:extLst>
          </p:cNvPr>
          <p:cNvSpPr txBox="1"/>
          <p:nvPr/>
        </p:nvSpPr>
        <p:spPr>
          <a:xfrm>
            <a:off x="1012684" y="1919294"/>
            <a:ext cx="213650" cy="12338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t">
            <a:prstTxWarp prst="textPlain">
              <a:avLst/>
            </a:prstTxWarp>
            <a:spAutoFit/>
          </a:bodyPr>
          <a:lstStyle/>
          <a:p>
            <a:pPr marL="0" algn="l">
              <a:defRPr/>
            </a:pPr>
            <a:r>
              <a:rPr lang="en-US" sz="1800" b="0" i="0" u="none" spc="100" baseline="0">
                <a:solidFill>
                  <a:schemeClr val="accent1"/>
                </a:solidFill>
                <a:latin typeface="Impact"/>
                <a:ea typeface="Impact"/>
              </a:rPr>
              <a:t>/</a:t>
            </a:r>
            <a:endParaRPr lang="en-US" sz="110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F09F7FE8-0409-E27D-9581-871F092F1B7E}"/>
              </a:ext>
            </a:extLst>
          </p:cNvPr>
          <p:cNvSpPr txBox="1"/>
          <p:nvPr/>
        </p:nvSpPr>
        <p:spPr>
          <a:xfrm>
            <a:off x="1240273" y="1751374"/>
            <a:ext cx="1664919" cy="15696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9600" spc="100" dirty="0">
                <a:solidFill>
                  <a:schemeClr val="accent1"/>
                </a:solidFill>
                <a:latin typeface="Impact"/>
              </a:rPr>
              <a:t>5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5616766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Frontend and Backend Technologies</a:t>
            </a:r>
          </a:p>
        </p:txBody>
      </p:sp>
      <p:sp>
        <p:nvSpPr>
          <p:cNvPr id="3" name="AutoShape 3"/>
          <p:cNvSpPr/>
          <p:nvPr/>
        </p:nvSpPr>
        <p:spPr>
          <a:xfrm>
            <a:off x="7692003" y="2416142"/>
            <a:ext cx="3826897" cy="3717958"/>
          </a:xfrm>
          <a:prstGeom prst="roundRect">
            <a:avLst>
              <a:gd name="adj" fmla="val 8927"/>
            </a:avLst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6908656" y="1620481"/>
            <a:ext cx="4348936" cy="4166922"/>
          </a:xfrm>
          <a:prstGeom prst="roundRect">
            <a:avLst>
              <a:gd name="adj" fmla="val 8000"/>
            </a:avLst>
          </a:prstGeom>
          <a:blipFill>
            <a:blip r:embed="rId2"/>
            <a:srcRect/>
            <a:stretch>
              <a:fillRect l="-13967" r="-13885"/>
            </a:stretch>
          </a:blipFill>
          <a:ln cap="flat" cmpd="sng">
            <a:noFill/>
            <a:prstDash val="solid"/>
            <a:miter lim="800000"/>
          </a:ln>
          <a:effectLst/>
        </p:spPr>
        <p:txBody>
          <a:bodyPr rot="0" vert="horz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/>
          <p:nvPr/>
        </p:nvSpPr>
        <p:spPr>
          <a:xfrm>
            <a:off x="734715" y="3753518"/>
            <a:ext cx="5341777" cy="559039"/>
          </a:xfrm>
          <a:prstGeom prst="roundRect">
            <a:avLst>
              <a:gd name="adj" fmla="val 16000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l"/>
            <a:r>
              <a:rPr lang="en-US" sz="1600" b="1" i="0" u="none" baseline="0">
                <a:solidFill>
                  <a:schemeClr val="lt1"/>
                </a:solidFill>
                <a:latin typeface="+mn-ea"/>
                <a:ea typeface="+mn-ea"/>
              </a:rPr>
              <a:t>Backend Frameworks</a:t>
            </a:r>
          </a:p>
        </p:txBody>
      </p:sp>
      <p:sp>
        <p:nvSpPr>
          <p:cNvPr id="6" name="AutoShape 6"/>
          <p:cNvSpPr/>
          <p:nvPr/>
        </p:nvSpPr>
        <p:spPr>
          <a:xfrm>
            <a:off x="666794" y="4395541"/>
            <a:ext cx="5416506" cy="146540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en-US" sz="1400" b="0" i="0" u="none" baseline="0">
                <a:solidFill>
                  <a:srgbClr val="2F2F2F"/>
                </a:solidFill>
                <a:latin typeface="+mn-ea"/>
                <a:ea typeface="+mn-ea"/>
              </a:rPr>
              <a:t>The backend is powered by Node.js and Express.js, along with MongoDB for data storage, ensuring robust performance and high scalability in handling user transactions and data.</a:t>
            </a:r>
          </a:p>
        </p:txBody>
      </p:sp>
      <p:cxnSp>
        <p:nvCxnSpPr>
          <p:cNvPr id="7" name="Connector 7"/>
          <p:cNvCxnSpPr/>
          <p:nvPr/>
        </p:nvCxnSpPr>
        <p:spPr>
          <a:xfrm>
            <a:off x="734715" y="3412949"/>
            <a:ext cx="5341777" cy="0"/>
          </a:xfrm>
          <a:prstGeom prst="straightConnector1">
            <a:avLst/>
          </a:prstGeom>
          <a:ln w="15875">
            <a:solidFill>
              <a:schemeClr val="accent1">
                <a:alpha val="50000"/>
              </a:schemeClr>
            </a:solidFill>
            <a:tailEnd type="oval"/>
          </a:ln>
        </p:spPr>
      </p:cxnSp>
      <p:sp>
        <p:nvSpPr>
          <p:cNvPr id="8" name="AutoShape 8"/>
          <p:cNvSpPr/>
          <p:nvPr/>
        </p:nvSpPr>
        <p:spPr>
          <a:xfrm>
            <a:off x="747415" y="1155521"/>
            <a:ext cx="5341777" cy="559039"/>
          </a:xfrm>
          <a:prstGeom prst="roundRect">
            <a:avLst>
              <a:gd name="adj" fmla="val 16000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l"/>
            <a:r>
              <a:rPr lang="en-US" sz="1600" b="1" i="0" u="none" baseline="0">
                <a:solidFill>
                  <a:schemeClr val="lt1"/>
                </a:solidFill>
                <a:latin typeface="+mn-ea"/>
                <a:ea typeface="+mn-ea"/>
              </a:rPr>
              <a:t>Frontend Development Tools</a:t>
            </a:r>
          </a:p>
        </p:txBody>
      </p:sp>
      <p:sp>
        <p:nvSpPr>
          <p:cNvPr id="9" name="AutoShape 9"/>
          <p:cNvSpPr/>
          <p:nvPr/>
        </p:nvSpPr>
        <p:spPr>
          <a:xfrm>
            <a:off x="679494" y="1797544"/>
            <a:ext cx="5416506" cy="146540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en-US" sz="1400" b="0" i="0" u="none" baseline="0">
                <a:solidFill>
                  <a:srgbClr val="2F2F2F"/>
                </a:solidFill>
                <a:latin typeface="+mn-ea"/>
                <a:ea typeface="+mn-ea"/>
              </a:rPr>
              <a:t>Utilizing modern frameworks like React.js, Tailwind CSS, and Redux ensures a responsive and user-friendly interface, making navigation intuitive for users of all technical backgrounds.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AI and Payment Solutions</a:t>
            </a:r>
          </a:p>
        </p:txBody>
      </p:sp>
      <p:sp>
        <p:nvSpPr>
          <p:cNvPr id="3" name="AutoShape 3"/>
          <p:cNvSpPr/>
          <p:nvPr/>
        </p:nvSpPr>
        <p:spPr>
          <a:xfrm>
            <a:off x="1065944" y="1760920"/>
            <a:ext cx="4292910" cy="3438522"/>
          </a:xfrm>
          <a:prstGeom prst="rect">
            <a:avLst/>
          </a:prstGeom>
          <a:solidFill>
            <a:srgbClr val="2F2F2F">
              <a:alpha val="10000"/>
              <a:lumMod val="50000"/>
              <a:lumOff val="50000"/>
            </a:srgbClr>
          </a:solidFill>
          <a:ln cap="rnd">
            <a:noFill/>
            <a:prstDash val="solid"/>
          </a:ln>
          <a:effectLst/>
        </p:spPr>
        <p:txBody>
          <a:bodyPr rot="0"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1154863" y="2875074"/>
            <a:ext cx="3619789" cy="338554"/>
          </a:xfrm>
          <a:prstGeom prst="rect">
            <a:avLst/>
          </a:prstGeom>
          <a:noFill/>
          <a:ln cap="rnd">
            <a:noFill/>
            <a:prstDash val="solid"/>
          </a:ln>
          <a:effectLst/>
        </p:spPr>
        <p:txBody>
          <a:bodyPr rot="0" vert="horz" wrap="square" lIns="91440" tIns="45720" rIns="91440" bIns="45720" rtlCol="0" anchor="b">
            <a:prstTxWarp prst="textNoShape">
              <a:avLst/>
            </a:prstTxWarp>
            <a:spAutoFit/>
          </a:bodyPr>
          <a:lstStyle/>
          <a:p>
            <a:pPr marL="0" algn="l">
              <a:defRPr/>
            </a:pPr>
            <a:r>
              <a:rPr lang="en-US" sz="1600" b="1" i="0" u="none" baseline="0">
                <a:solidFill>
                  <a:srgbClr val="2F2F2F"/>
                </a:solidFill>
                <a:latin typeface="+mn-ea"/>
                <a:ea typeface="+mn-ea"/>
              </a:rPr>
              <a:t>AI Tools and Models</a:t>
            </a:r>
            <a:endParaRPr lang="en-US" sz="1100"/>
          </a:p>
        </p:txBody>
      </p:sp>
      <p:sp>
        <p:nvSpPr>
          <p:cNvPr id="5" name="TextBox 5"/>
          <p:cNvSpPr txBox="1"/>
          <p:nvPr/>
        </p:nvSpPr>
        <p:spPr>
          <a:xfrm>
            <a:off x="4023085" y="4040639"/>
            <a:ext cx="1441420" cy="1446550"/>
          </a:xfrm>
          <a:prstGeom prst="rect">
            <a:avLst/>
          </a:prstGeom>
          <a:noFill/>
          <a:effectLst/>
        </p:spPr>
        <p:txBody>
          <a:bodyPr vert="horz" wrap="non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8800" b="1" i="0" u="none" baseline="0">
                <a:solidFill>
                  <a:srgbClr val="FFFFFF"/>
                </a:solidFill>
                <a:effectLst/>
                <a:latin typeface="Arial"/>
                <a:ea typeface="Arial"/>
              </a:rPr>
              <a:t>01</a:t>
            </a:r>
            <a:endParaRPr lang="en-US" sz="1100"/>
          </a:p>
        </p:txBody>
      </p:sp>
      <p:cxnSp>
        <p:nvCxnSpPr>
          <p:cNvPr id="6" name="Connector 6"/>
          <p:cNvCxnSpPr/>
          <p:nvPr/>
        </p:nvCxnSpPr>
        <p:spPr>
          <a:xfrm>
            <a:off x="1065944" y="1773983"/>
            <a:ext cx="4292910" cy="0"/>
          </a:xfrm>
          <a:prstGeom prst="line">
            <a:avLst/>
          </a:prstGeom>
          <a:ln w="25400">
            <a:solidFill>
              <a:schemeClr val="accent1"/>
            </a:solidFill>
          </a:ln>
        </p:spPr>
      </p:cxnSp>
      <p:sp>
        <p:nvSpPr>
          <p:cNvPr id="7" name="Freeform 7"/>
          <p:cNvSpPr/>
          <p:nvPr/>
        </p:nvSpPr>
        <p:spPr>
          <a:xfrm>
            <a:off x="1251391" y="2204359"/>
            <a:ext cx="320770" cy="433039"/>
          </a:xfrm>
          <a:custGeom>
            <a:avLst/>
            <a:gdLst/>
            <a:ahLst/>
            <a:cxnLst/>
            <a:rect l="l" t="t" r="r" b="b"/>
            <a:pathLst>
              <a:path w="381000" h="514350">
                <a:moveTo>
                  <a:pt x="86973" y="38721"/>
                </a:moveTo>
                <a:lnTo>
                  <a:pt x="86973" y="95871"/>
                </a:lnTo>
                <a:lnTo>
                  <a:pt x="296523" y="95871"/>
                </a:lnTo>
                <a:lnTo>
                  <a:pt x="296523" y="38721"/>
                </a:lnTo>
                <a:lnTo>
                  <a:pt x="382248" y="38721"/>
                </a:lnTo>
                <a:lnTo>
                  <a:pt x="382248" y="514971"/>
                </a:lnTo>
                <a:lnTo>
                  <a:pt x="1248" y="514971"/>
                </a:lnTo>
                <a:lnTo>
                  <a:pt x="1248" y="38721"/>
                </a:lnTo>
                <a:lnTo>
                  <a:pt x="86973" y="38721"/>
                </a:lnTo>
                <a:close/>
                <a:moveTo>
                  <a:pt x="191748" y="333996"/>
                </a:moveTo>
                <a:lnTo>
                  <a:pt x="77448" y="333996"/>
                </a:lnTo>
                <a:lnTo>
                  <a:pt x="77448" y="353046"/>
                </a:lnTo>
                <a:lnTo>
                  <a:pt x="191748" y="353046"/>
                </a:lnTo>
                <a:lnTo>
                  <a:pt x="191748" y="333996"/>
                </a:lnTo>
                <a:close/>
                <a:moveTo>
                  <a:pt x="306048" y="257796"/>
                </a:moveTo>
                <a:lnTo>
                  <a:pt x="77448" y="257796"/>
                </a:lnTo>
                <a:lnTo>
                  <a:pt x="77448" y="276846"/>
                </a:lnTo>
                <a:lnTo>
                  <a:pt x="306048" y="276846"/>
                </a:lnTo>
                <a:lnTo>
                  <a:pt x="306048" y="257796"/>
                </a:lnTo>
                <a:close/>
                <a:moveTo>
                  <a:pt x="306048" y="181596"/>
                </a:moveTo>
                <a:lnTo>
                  <a:pt x="77448" y="181596"/>
                </a:lnTo>
                <a:lnTo>
                  <a:pt x="77448" y="200646"/>
                </a:lnTo>
                <a:lnTo>
                  <a:pt x="306048" y="200646"/>
                </a:lnTo>
                <a:lnTo>
                  <a:pt x="306048" y="181596"/>
                </a:lnTo>
                <a:close/>
                <a:moveTo>
                  <a:pt x="277473" y="621"/>
                </a:moveTo>
                <a:lnTo>
                  <a:pt x="277473" y="76821"/>
                </a:lnTo>
                <a:lnTo>
                  <a:pt x="106023" y="76821"/>
                </a:lnTo>
                <a:lnTo>
                  <a:pt x="106023" y="621"/>
                </a:lnTo>
                <a:lnTo>
                  <a:pt x="277473" y="6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lIns="91440" tIns="45720" rIns="91440" bIns="45720" anchor="t">
            <a:normAutofit/>
          </a:bodyPr>
          <a:lstStyle/>
          <a:p>
            <a:pPr marL="0" algn="l"/>
            <a:endParaRPr/>
          </a:p>
        </p:txBody>
      </p:sp>
      <p:sp>
        <p:nvSpPr>
          <p:cNvPr id="8" name="AutoShape 8"/>
          <p:cNvSpPr/>
          <p:nvPr/>
        </p:nvSpPr>
        <p:spPr>
          <a:xfrm>
            <a:off x="6714795" y="1760920"/>
            <a:ext cx="4292910" cy="3438522"/>
          </a:xfrm>
          <a:prstGeom prst="rect">
            <a:avLst/>
          </a:prstGeom>
          <a:solidFill>
            <a:srgbClr val="2F2F2F">
              <a:alpha val="10000"/>
              <a:lumMod val="50000"/>
              <a:lumOff val="50000"/>
            </a:srgbClr>
          </a:solidFill>
          <a:ln cap="rnd">
            <a:noFill/>
            <a:prstDash val="solid"/>
          </a:ln>
          <a:effectLst/>
        </p:spPr>
        <p:txBody>
          <a:bodyPr rot="0"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6803714" y="2875074"/>
            <a:ext cx="3619789" cy="338554"/>
          </a:xfrm>
          <a:prstGeom prst="rect">
            <a:avLst/>
          </a:prstGeom>
          <a:noFill/>
          <a:ln cap="rnd">
            <a:noFill/>
            <a:prstDash val="solid"/>
          </a:ln>
          <a:effectLst/>
        </p:spPr>
        <p:txBody>
          <a:bodyPr rot="0" vert="horz" wrap="square" lIns="91440" tIns="45720" rIns="91440" bIns="45720" rtlCol="0" anchor="b">
            <a:prstTxWarp prst="textNoShape">
              <a:avLst/>
            </a:prstTxWarp>
            <a:spAutoFit/>
          </a:bodyPr>
          <a:lstStyle/>
          <a:p>
            <a:pPr marL="0" algn="l">
              <a:defRPr/>
            </a:pPr>
            <a:r>
              <a:rPr lang="en-US" sz="1600" b="1" i="0" u="none" baseline="0">
                <a:solidFill>
                  <a:srgbClr val="2F2F2F"/>
                </a:solidFill>
                <a:latin typeface="+mn-ea"/>
                <a:ea typeface="+mn-ea"/>
              </a:rPr>
              <a:t>Payment Gateways</a:t>
            </a:r>
            <a:endParaRPr lang="en-US" sz="1100"/>
          </a:p>
        </p:txBody>
      </p:sp>
      <p:sp>
        <p:nvSpPr>
          <p:cNvPr id="10" name="TextBox 10"/>
          <p:cNvSpPr txBox="1"/>
          <p:nvPr/>
        </p:nvSpPr>
        <p:spPr>
          <a:xfrm>
            <a:off x="9671936" y="4040639"/>
            <a:ext cx="1441420" cy="1446550"/>
          </a:xfrm>
          <a:prstGeom prst="rect">
            <a:avLst/>
          </a:prstGeom>
          <a:noFill/>
          <a:effectLst/>
        </p:spPr>
        <p:txBody>
          <a:bodyPr vert="horz" wrap="non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8800" b="1" i="0" u="none" baseline="0">
                <a:solidFill>
                  <a:srgbClr val="FFFFFF"/>
                </a:solidFill>
                <a:effectLst/>
                <a:latin typeface="Arial"/>
                <a:ea typeface="Arial"/>
              </a:rPr>
              <a:t>02</a:t>
            </a:r>
            <a:endParaRPr lang="en-US" sz="1100"/>
          </a:p>
        </p:txBody>
      </p:sp>
      <p:cxnSp>
        <p:nvCxnSpPr>
          <p:cNvPr id="11" name="Connector 11"/>
          <p:cNvCxnSpPr/>
          <p:nvPr/>
        </p:nvCxnSpPr>
        <p:spPr>
          <a:xfrm>
            <a:off x="6714795" y="1773983"/>
            <a:ext cx="4292910" cy="0"/>
          </a:xfrm>
          <a:prstGeom prst="line">
            <a:avLst/>
          </a:prstGeom>
          <a:ln w="25400">
            <a:solidFill>
              <a:schemeClr val="accent1"/>
            </a:solidFill>
          </a:ln>
        </p:spPr>
      </p:cxnSp>
      <p:sp>
        <p:nvSpPr>
          <p:cNvPr id="12" name="Freeform 12"/>
          <p:cNvSpPr/>
          <p:nvPr/>
        </p:nvSpPr>
        <p:spPr>
          <a:xfrm>
            <a:off x="6923612" y="2175131"/>
            <a:ext cx="425166" cy="433039"/>
          </a:xfrm>
          <a:custGeom>
            <a:avLst/>
            <a:gdLst/>
            <a:ahLst/>
            <a:cxnLst/>
            <a:rect l="l" t="t" r="r" b="b"/>
            <a:pathLst>
              <a:path w="514350" h="523875">
                <a:moveTo>
                  <a:pt x="257175" y="266700"/>
                </a:moveTo>
                <a:cubicBezTo>
                  <a:pt x="330518" y="266700"/>
                  <a:pt x="390525" y="206693"/>
                  <a:pt x="390525" y="133350"/>
                </a:cubicBezTo>
                <a:cubicBezTo>
                  <a:pt x="390525" y="60008"/>
                  <a:pt x="330518" y="0"/>
                  <a:pt x="257175" y="0"/>
                </a:cubicBezTo>
                <a:cubicBezTo>
                  <a:pt x="183833" y="0"/>
                  <a:pt x="123825" y="60008"/>
                  <a:pt x="123825" y="133350"/>
                </a:cubicBezTo>
                <a:cubicBezTo>
                  <a:pt x="123825" y="206693"/>
                  <a:pt x="183833" y="266700"/>
                  <a:pt x="257175" y="266700"/>
                </a:cubicBezTo>
                <a:close/>
                <a:moveTo>
                  <a:pt x="457200" y="333375"/>
                </a:moveTo>
                <a:lnTo>
                  <a:pt x="57150" y="333375"/>
                </a:lnTo>
                <a:lnTo>
                  <a:pt x="0" y="390525"/>
                </a:lnTo>
                <a:lnTo>
                  <a:pt x="0" y="523875"/>
                </a:lnTo>
                <a:lnTo>
                  <a:pt x="514350" y="523875"/>
                </a:lnTo>
                <a:lnTo>
                  <a:pt x="514350" y="390525"/>
                </a:lnTo>
                <a:lnTo>
                  <a:pt x="457200" y="333375"/>
                </a:lnTo>
                <a:close/>
                <a:moveTo>
                  <a:pt x="447675" y="457200"/>
                </a:moveTo>
                <a:lnTo>
                  <a:pt x="333375" y="457200"/>
                </a:lnTo>
                <a:lnTo>
                  <a:pt x="333375" y="438150"/>
                </a:lnTo>
                <a:lnTo>
                  <a:pt x="447675" y="438150"/>
                </a:lnTo>
                <a:lnTo>
                  <a:pt x="447675" y="4572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lIns="91440" tIns="45720" rIns="91440" bIns="45720" anchor="t">
            <a:normAutofit/>
          </a:bodyPr>
          <a:lstStyle/>
          <a:p>
            <a:pPr marL="0" algn="l"/>
            <a:endParaRPr/>
          </a:p>
        </p:txBody>
      </p:sp>
      <p:sp>
        <p:nvSpPr>
          <p:cNvPr id="13" name="AutoShape 13"/>
          <p:cNvSpPr/>
          <p:nvPr/>
        </p:nvSpPr>
        <p:spPr>
          <a:xfrm>
            <a:off x="1154862" y="3270421"/>
            <a:ext cx="3619791" cy="134504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en-US" sz="1400" b="0" i="0" u="none" baseline="0" dirty="0">
                <a:solidFill>
                  <a:srgbClr val="2F2F2F"/>
                </a:solidFill>
                <a:latin typeface="+mn-ea"/>
                <a:ea typeface="+mn-ea"/>
              </a:rPr>
              <a:t>The platform employs AI models developed with Python, TensorFlow, and Scikit-Learn, which are capable of analyzing vast data sets to generate meaningful insights on pricing and demand predictions.</a:t>
            </a:r>
          </a:p>
        </p:txBody>
      </p:sp>
      <p:sp>
        <p:nvSpPr>
          <p:cNvPr id="14" name="AutoShape 14"/>
          <p:cNvSpPr/>
          <p:nvPr/>
        </p:nvSpPr>
        <p:spPr>
          <a:xfrm>
            <a:off x="6803713" y="3270421"/>
            <a:ext cx="3619791" cy="134504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en-US" sz="1400" b="0" i="0" u="none" baseline="0" dirty="0">
                <a:solidFill>
                  <a:srgbClr val="2F2F2F"/>
                </a:solidFill>
                <a:latin typeface="+mn-ea"/>
                <a:ea typeface="+mn-ea"/>
              </a:rPr>
              <a:t>Integration with payment gateways such as Razorpay and Stripe, alongside blockchain capabilities, provides users with flexible and secure transaction options, catering to both traditional and modern payment methods.</a:t>
            </a: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circle(out)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Security Mechanisms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308018" y="1879419"/>
            <a:ext cx="1694888" cy="1694888"/>
            <a:chOff x="0" y="0"/>
            <a:chExt cx="3843866" cy="3843866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3843866" cy="38438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DCDEE0"/>
              </a:solidFill>
              <a:prstDash val="solid"/>
            </a:ln>
            <a:effectLst/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5" name="AutoShape 5"/>
            <p:cNvSpPr/>
            <p:nvPr/>
          </p:nvSpPr>
          <p:spPr>
            <a:xfrm>
              <a:off x="228243" y="217139"/>
              <a:ext cx="3398481" cy="3398483"/>
            </a:xfrm>
            <a:prstGeom prst="ellipse">
              <a:avLst/>
            </a:prstGeom>
            <a:blipFill>
              <a:blip r:embed="rId2"/>
              <a:stretch>
                <a:fillRect l="-39219" r="-38559"/>
              </a:stretch>
            </a:blipFill>
            <a:ln cap="flat" cmpd="sng">
              <a:noFill/>
              <a:prstDash val="solid"/>
              <a:miter lim="800000"/>
            </a:ln>
            <a:effectLst/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817082" y="2388483"/>
            <a:ext cx="676759" cy="676759"/>
            <a:chOff x="1025999" y="1411000"/>
            <a:chExt cx="767418" cy="767418"/>
          </a:xfrm>
        </p:grpSpPr>
        <p:sp>
          <p:nvSpPr>
            <p:cNvPr id="7" name="AutoShape 7"/>
            <p:cNvSpPr/>
            <p:nvPr/>
          </p:nvSpPr>
          <p:spPr>
            <a:xfrm>
              <a:off x="1025999" y="1411000"/>
              <a:ext cx="767418" cy="767418"/>
            </a:xfrm>
            <a:prstGeom prst="ellipse">
              <a:avLst/>
            </a:prstGeom>
            <a:solidFill>
              <a:srgbClr val="2F2F2F">
                <a:alpha val="70000"/>
              </a:srgbClr>
            </a:solidFill>
            <a:ln w="38100">
              <a:solidFill>
                <a:srgbClr val="FFFFFF"/>
              </a:solidFill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>
              <a:off x="1203096" y="1592753"/>
              <a:ext cx="413225" cy="403914"/>
            </a:xfrm>
            <a:custGeom>
              <a:avLst/>
              <a:gdLst/>
              <a:ahLst/>
              <a:cxnLst/>
              <a:rect l="l" t="t" r="r" b="b"/>
              <a:pathLst>
                <a:path w="607933" h="594235">
                  <a:moveTo>
                    <a:pt x="163904" y="368072"/>
                  </a:moveTo>
                  <a:cubicBezTo>
                    <a:pt x="173837" y="383943"/>
                    <a:pt x="183771" y="399814"/>
                    <a:pt x="194698" y="416677"/>
                  </a:cubicBezTo>
                  <a:cubicBezTo>
                    <a:pt x="100329" y="430564"/>
                    <a:pt x="52648" y="460323"/>
                    <a:pt x="52648" y="475202"/>
                  </a:cubicBezTo>
                  <a:cubicBezTo>
                    <a:pt x="52648" y="495041"/>
                    <a:pt x="138076" y="542654"/>
                    <a:pt x="303966" y="542654"/>
                  </a:cubicBezTo>
                  <a:cubicBezTo>
                    <a:pt x="469857" y="542654"/>
                    <a:pt x="555285" y="495041"/>
                    <a:pt x="555285" y="475202"/>
                  </a:cubicBezTo>
                  <a:cubicBezTo>
                    <a:pt x="555285" y="460323"/>
                    <a:pt x="506611" y="430564"/>
                    <a:pt x="412242" y="416677"/>
                  </a:cubicBezTo>
                  <a:cubicBezTo>
                    <a:pt x="424162" y="399814"/>
                    <a:pt x="434096" y="383943"/>
                    <a:pt x="444030" y="368072"/>
                  </a:cubicBezTo>
                  <a:cubicBezTo>
                    <a:pt x="536412" y="385927"/>
                    <a:pt x="607933" y="421637"/>
                    <a:pt x="607933" y="475202"/>
                  </a:cubicBezTo>
                  <a:cubicBezTo>
                    <a:pt x="607933" y="553565"/>
                    <a:pt x="454956" y="594235"/>
                    <a:pt x="303966" y="594235"/>
                  </a:cubicBezTo>
                  <a:cubicBezTo>
                    <a:pt x="152977" y="594235"/>
                    <a:pt x="0" y="553565"/>
                    <a:pt x="0" y="475202"/>
                  </a:cubicBezTo>
                  <a:cubicBezTo>
                    <a:pt x="0" y="421637"/>
                    <a:pt x="70528" y="385927"/>
                    <a:pt x="163904" y="368072"/>
                  </a:cubicBezTo>
                  <a:close/>
                  <a:moveTo>
                    <a:pt x="304444" y="119134"/>
                  </a:moveTo>
                  <a:cubicBezTo>
                    <a:pt x="339849" y="119134"/>
                    <a:pt x="368550" y="147978"/>
                    <a:pt x="368550" y="183559"/>
                  </a:cubicBezTo>
                  <a:cubicBezTo>
                    <a:pt x="368550" y="219140"/>
                    <a:pt x="339849" y="247984"/>
                    <a:pt x="304444" y="247984"/>
                  </a:cubicBezTo>
                  <a:cubicBezTo>
                    <a:pt x="269039" y="247984"/>
                    <a:pt x="240338" y="219140"/>
                    <a:pt x="240338" y="183559"/>
                  </a:cubicBezTo>
                  <a:cubicBezTo>
                    <a:pt x="240338" y="147978"/>
                    <a:pt x="269039" y="119134"/>
                    <a:pt x="304444" y="119134"/>
                  </a:cubicBezTo>
                  <a:close/>
                  <a:moveTo>
                    <a:pt x="304941" y="78375"/>
                  </a:moveTo>
                  <a:cubicBezTo>
                    <a:pt x="246335" y="78375"/>
                    <a:pt x="198655" y="125003"/>
                    <a:pt x="198655" y="183536"/>
                  </a:cubicBezTo>
                  <a:cubicBezTo>
                    <a:pt x="198655" y="242070"/>
                    <a:pt x="246335" y="288698"/>
                    <a:pt x="304941" y="288698"/>
                  </a:cubicBezTo>
                  <a:cubicBezTo>
                    <a:pt x="362554" y="288698"/>
                    <a:pt x="410234" y="242070"/>
                    <a:pt x="410234" y="183536"/>
                  </a:cubicBezTo>
                  <a:cubicBezTo>
                    <a:pt x="410234" y="125003"/>
                    <a:pt x="362554" y="78375"/>
                    <a:pt x="304941" y="78375"/>
                  </a:cubicBezTo>
                  <a:close/>
                  <a:moveTo>
                    <a:pt x="304941" y="0"/>
                  </a:moveTo>
                  <a:cubicBezTo>
                    <a:pt x="403281" y="0"/>
                    <a:pt x="482747" y="80359"/>
                    <a:pt x="482747" y="178576"/>
                  </a:cubicBezTo>
                  <a:cubicBezTo>
                    <a:pt x="482747" y="249014"/>
                    <a:pt x="391361" y="383938"/>
                    <a:pt x="338714" y="454376"/>
                  </a:cubicBezTo>
                  <a:cubicBezTo>
                    <a:pt x="330768" y="465289"/>
                    <a:pt x="317854" y="472234"/>
                    <a:pt x="304941" y="472234"/>
                  </a:cubicBezTo>
                  <a:cubicBezTo>
                    <a:pt x="291035" y="472234"/>
                    <a:pt x="278121" y="465289"/>
                    <a:pt x="270175" y="454376"/>
                  </a:cubicBezTo>
                  <a:cubicBezTo>
                    <a:pt x="217528" y="383938"/>
                    <a:pt x="126142" y="249014"/>
                    <a:pt x="126142" y="178576"/>
                  </a:cubicBezTo>
                  <a:cubicBezTo>
                    <a:pt x="126142" y="80359"/>
                    <a:pt x="205608" y="0"/>
                    <a:pt x="304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ctr">
              <a:normAutofit lnSpcReduction="10000"/>
            </a:bodyPr>
            <a:lstStyle/>
            <a:p>
              <a:pPr marL="0" algn="ctr"/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>
            <a:off x="6528773" y="4215858"/>
            <a:ext cx="4990126" cy="116269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/>
              <a:t>Robust security measures, such as encryption and industry-standard compliance, protect user information and transactions, ensuring a safe trading environment.</a:t>
            </a:r>
            <a:endParaRPr lang="en-US" sz="1600" b="0" i="0" u="none" baseline="0" dirty="0">
              <a:solidFill>
                <a:srgbClr val="2F2F2F"/>
              </a:solidFill>
              <a:latin typeface="+mn-ea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528773" y="3875122"/>
            <a:ext cx="4990126" cy="34073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b">
            <a:spAutoFit/>
          </a:bodyPr>
          <a:lstStyle/>
          <a:p>
            <a:pPr marL="0" algn="ctr">
              <a:spcBef>
                <a:spcPct val="0"/>
              </a:spcBef>
              <a:defRPr/>
            </a:pPr>
            <a:r>
              <a:rPr lang="en-US" sz="1600" b="1" i="0" u="none" baseline="0">
                <a:solidFill>
                  <a:srgbClr val="2F2F2F"/>
                </a:solidFill>
                <a:latin typeface="+mn-ea"/>
                <a:ea typeface="+mn-ea"/>
              </a:rPr>
              <a:t>Data Security Measures</a:t>
            </a:r>
            <a:endParaRPr lang="en-US" sz="1100"/>
          </a:p>
        </p:txBody>
      </p:sp>
      <p:sp>
        <p:nvSpPr>
          <p:cNvPr id="11" name="AutoShape 11"/>
          <p:cNvSpPr/>
          <p:nvPr/>
        </p:nvSpPr>
        <p:spPr>
          <a:xfrm>
            <a:off x="660399" y="4215858"/>
            <a:ext cx="4990126" cy="15320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/>
              <a:t>Security is a top priority, using authentication methods like JWT and Firebase/Auth0 to protect user identities and ensure that only authorized users access important features.</a:t>
            </a:r>
            <a:endParaRPr lang="en-US" sz="1600" b="0" i="0" u="none" baseline="0" dirty="0">
              <a:solidFill>
                <a:srgbClr val="2F2F2F"/>
              </a:solidFill>
              <a:latin typeface="+mn-ea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60399" y="3875122"/>
            <a:ext cx="4990126" cy="34073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b">
            <a:spAutoFit/>
          </a:bodyPr>
          <a:lstStyle/>
          <a:p>
            <a:pPr marL="0" algn="ctr">
              <a:spcBef>
                <a:spcPct val="0"/>
              </a:spcBef>
              <a:defRPr/>
            </a:pPr>
            <a:r>
              <a:rPr lang="en-US" sz="1600" b="1" i="0" u="none" baseline="0">
                <a:solidFill>
                  <a:srgbClr val="2F2F2F"/>
                </a:solidFill>
                <a:latin typeface="+mn-ea"/>
                <a:ea typeface="+mn-ea"/>
              </a:rPr>
              <a:t>Authentication Protocols</a:t>
            </a:r>
            <a:endParaRPr lang="en-US" sz="1100"/>
          </a:p>
        </p:txBody>
      </p:sp>
      <p:grpSp>
        <p:nvGrpSpPr>
          <p:cNvPr id="13" name="Group 13"/>
          <p:cNvGrpSpPr/>
          <p:nvPr/>
        </p:nvGrpSpPr>
        <p:grpSpPr>
          <a:xfrm>
            <a:off x="8176392" y="1879419"/>
            <a:ext cx="1694888" cy="1694888"/>
            <a:chOff x="0" y="0"/>
            <a:chExt cx="3843866" cy="3843866"/>
          </a:xfrm>
        </p:grpSpPr>
        <p:sp>
          <p:nvSpPr>
            <p:cNvPr id="14" name="AutoShape 14"/>
            <p:cNvSpPr/>
            <p:nvPr/>
          </p:nvSpPr>
          <p:spPr>
            <a:xfrm>
              <a:off x="0" y="0"/>
              <a:ext cx="3843866" cy="38438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DCDEE0"/>
              </a:solidFill>
              <a:prstDash val="solid"/>
            </a:ln>
            <a:effectLst/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5" name="AutoShape 15"/>
            <p:cNvSpPr/>
            <p:nvPr/>
          </p:nvSpPr>
          <p:spPr>
            <a:xfrm>
              <a:off x="228243" y="217139"/>
              <a:ext cx="3398481" cy="3398483"/>
            </a:xfrm>
            <a:prstGeom prst="ellipse">
              <a:avLst/>
            </a:prstGeom>
            <a:blipFill>
              <a:blip r:embed="rId3"/>
              <a:stretch>
                <a:fillRect l="-25212" r="-24788"/>
              </a:stretch>
            </a:blipFill>
            <a:ln cap="flat" cmpd="sng">
              <a:noFill/>
              <a:prstDash val="solid"/>
              <a:miter lim="800000"/>
            </a:ln>
            <a:effectLst/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685456" y="2388483"/>
            <a:ext cx="676759" cy="676759"/>
            <a:chOff x="1025999" y="1411000"/>
            <a:chExt cx="767418" cy="767418"/>
          </a:xfrm>
        </p:grpSpPr>
        <p:sp>
          <p:nvSpPr>
            <p:cNvPr id="17" name="AutoShape 17"/>
            <p:cNvSpPr/>
            <p:nvPr/>
          </p:nvSpPr>
          <p:spPr>
            <a:xfrm>
              <a:off x="1025999" y="1411000"/>
              <a:ext cx="767418" cy="767418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38100">
              <a:solidFill>
                <a:srgbClr val="FFFFFF"/>
              </a:solidFill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8" name="Freeform 18"/>
            <p:cNvSpPr/>
            <p:nvPr/>
          </p:nvSpPr>
          <p:spPr>
            <a:xfrm>
              <a:off x="1203096" y="1592753"/>
              <a:ext cx="413225" cy="403914"/>
            </a:xfrm>
            <a:custGeom>
              <a:avLst/>
              <a:gdLst/>
              <a:ahLst/>
              <a:cxnLst/>
              <a:rect l="l" t="t" r="r" b="b"/>
              <a:pathLst>
                <a:path w="607933" h="594235">
                  <a:moveTo>
                    <a:pt x="163904" y="368072"/>
                  </a:moveTo>
                  <a:cubicBezTo>
                    <a:pt x="173837" y="383943"/>
                    <a:pt x="183771" y="399814"/>
                    <a:pt x="194698" y="416677"/>
                  </a:cubicBezTo>
                  <a:cubicBezTo>
                    <a:pt x="100329" y="430564"/>
                    <a:pt x="52648" y="460323"/>
                    <a:pt x="52648" y="475202"/>
                  </a:cubicBezTo>
                  <a:cubicBezTo>
                    <a:pt x="52648" y="495041"/>
                    <a:pt x="138076" y="542654"/>
                    <a:pt x="303966" y="542654"/>
                  </a:cubicBezTo>
                  <a:cubicBezTo>
                    <a:pt x="469857" y="542654"/>
                    <a:pt x="555285" y="495041"/>
                    <a:pt x="555285" y="475202"/>
                  </a:cubicBezTo>
                  <a:cubicBezTo>
                    <a:pt x="555285" y="460323"/>
                    <a:pt x="506611" y="430564"/>
                    <a:pt x="412242" y="416677"/>
                  </a:cubicBezTo>
                  <a:cubicBezTo>
                    <a:pt x="424162" y="399814"/>
                    <a:pt x="434096" y="383943"/>
                    <a:pt x="444030" y="368072"/>
                  </a:cubicBezTo>
                  <a:cubicBezTo>
                    <a:pt x="536412" y="385927"/>
                    <a:pt x="607933" y="421637"/>
                    <a:pt x="607933" y="475202"/>
                  </a:cubicBezTo>
                  <a:cubicBezTo>
                    <a:pt x="607933" y="553565"/>
                    <a:pt x="454956" y="594235"/>
                    <a:pt x="303966" y="594235"/>
                  </a:cubicBezTo>
                  <a:cubicBezTo>
                    <a:pt x="152977" y="594235"/>
                    <a:pt x="0" y="553565"/>
                    <a:pt x="0" y="475202"/>
                  </a:cubicBezTo>
                  <a:cubicBezTo>
                    <a:pt x="0" y="421637"/>
                    <a:pt x="70528" y="385927"/>
                    <a:pt x="163904" y="368072"/>
                  </a:cubicBezTo>
                  <a:close/>
                  <a:moveTo>
                    <a:pt x="304444" y="119134"/>
                  </a:moveTo>
                  <a:cubicBezTo>
                    <a:pt x="339849" y="119134"/>
                    <a:pt x="368550" y="147978"/>
                    <a:pt x="368550" y="183559"/>
                  </a:cubicBezTo>
                  <a:cubicBezTo>
                    <a:pt x="368550" y="219140"/>
                    <a:pt x="339849" y="247984"/>
                    <a:pt x="304444" y="247984"/>
                  </a:cubicBezTo>
                  <a:cubicBezTo>
                    <a:pt x="269039" y="247984"/>
                    <a:pt x="240338" y="219140"/>
                    <a:pt x="240338" y="183559"/>
                  </a:cubicBezTo>
                  <a:cubicBezTo>
                    <a:pt x="240338" y="147978"/>
                    <a:pt x="269039" y="119134"/>
                    <a:pt x="304444" y="119134"/>
                  </a:cubicBezTo>
                  <a:close/>
                  <a:moveTo>
                    <a:pt x="304941" y="78375"/>
                  </a:moveTo>
                  <a:cubicBezTo>
                    <a:pt x="246335" y="78375"/>
                    <a:pt x="198655" y="125003"/>
                    <a:pt x="198655" y="183536"/>
                  </a:cubicBezTo>
                  <a:cubicBezTo>
                    <a:pt x="198655" y="242070"/>
                    <a:pt x="246335" y="288698"/>
                    <a:pt x="304941" y="288698"/>
                  </a:cubicBezTo>
                  <a:cubicBezTo>
                    <a:pt x="362554" y="288698"/>
                    <a:pt x="410234" y="242070"/>
                    <a:pt x="410234" y="183536"/>
                  </a:cubicBezTo>
                  <a:cubicBezTo>
                    <a:pt x="410234" y="125003"/>
                    <a:pt x="362554" y="78375"/>
                    <a:pt x="304941" y="78375"/>
                  </a:cubicBezTo>
                  <a:close/>
                  <a:moveTo>
                    <a:pt x="304941" y="0"/>
                  </a:moveTo>
                  <a:cubicBezTo>
                    <a:pt x="403281" y="0"/>
                    <a:pt x="482747" y="80359"/>
                    <a:pt x="482747" y="178576"/>
                  </a:cubicBezTo>
                  <a:cubicBezTo>
                    <a:pt x="482747" y="249014"/>
                    <a:pt x="391361" y="383938"/>
                    <a:pt x="338714" y="454376"/>
                  </a:cubicBezTo>
                  <a:cubicBezTo>
                    <a:pt x="330768" y="465289"/>
                    <a:pt x="317854" y="472234"/>
                    <a:pt x="304941" y="472234"/>
                  </a:cubicBezTo>
                  <a:cubicBezTo>
                    <a:pt x="291035" y="472234"/>
                    <a:pt x="278121" y="465289"/>
                    <a:pt x="270175" y="454376"/>
                  </a:cubicBezTo>
                  <a:cubicBezTo>
                    <a:pt x="217528" y="383938"/>
                    <a:pt x="126142" y="249014"/>
                    <a:pt x="126142" y="178576"/>
                  </a:cubicBezTo>
                  <a:cubicBezTo>
                    <a:pt x="126142" y="80359"/>
                    <a:pt x="205608" y="0"/>
                    <a:pt x="304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ctr">
              <a:normAutofit lnSpcReduction="10000"/>
            </a:bodyPr>
            <a:lstStyle/>
            <a:p>
              <a:pPr marL="0" algn="ctr"/>
              <a:endParaRPr/>
            </a:p>
          </p:txBody>
        </p:sp>
      </p:grp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Visual Diagram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9A44EA-17B3-B769-032D-96BDBD6015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12192000" cy="3962400"/>
          </a:xfrm>
          <a:prstGeom prst="rect">
            <a:avLst/>
          </a:prstGeom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4"/>
          </p:nvPr>
        </p:nvSpPr>
        <p:spPr>
          <a:xfrm>
            <a:off x="677625" y="472294"/>
            <a:ext cx="6908800" cy="480131"/>
          </a:xfr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sz="2800" b="1" i="0" u="none" baseline="0" dirty="0">
                <a:solidFill>
                  <a:srgbClr val="2F2F2F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Contents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89915" y="1620001"/>
            <a:ext cx="2171738" cy="710552"/>
            <a:chOff x="6841779" y="3237405"/>
            <a:chExt cx="2806761" cy="710552"/>
          </a:xfrm>
        </p:grpSpPr>
        <p:cxnSp>
          <p:nvCxnSpPr>
            <p:cNvPr id="4" name="Connector 4"/>
            <p:cNvCxnSpPr/>
            <p:nvPr/>
          </p:nvCxnSpPr>
          <p:spPr>
            <a:xfrm>
              <a:off x="6841779" y="3947957"/>
              <a:ext cx="2806761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oval"/>
            </a:ln>
          </p:spPr>
        </p:cxnSp>
        <p:sp>
          <p:nvSpPr>
            <p:cNvPr id="5" name="TextBox 5"/>
            <p:cNvSpPr txBox="1"/>
            <p:nvPr/>
          </p:nvSpPr>
          <p:spPr>
            <a:xfrm>
              <a:off x="6841779" y="3237405"/>
              <a:ext cx="576071" cy="710552"/>
            </a:xfrm>
            <a:prstGeom prst="rect">
              <a:avLst/>
            </a:prstGeom>
            <a:noFill/>
          </p:spPr>
          <p:txBody>
            <a:bodyPr vert="horz" wrap="none" lIns="108000" tIns="108000" rIns="108000" bIns="108000" rtlCol="0" anchor="b">
              <a:spAutoFit/>
            </a:bodyPr>
            <a:lstStyle/>
            <a:p>
              <a:pPr marL="0" algn="l">
                <a:defRPr/>
              </a:pPr>
              <a:r>
                <a:rPr lang="en-US" sz="3200" b="1" i="0" u="none" baseline="0" dirty="0">
                  <a:solidFill>
                    <a:schemeClr val="accent1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</a:rPr>
                <a:t>1</a:t>
              </a:r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AutoShape 6"/>
          <p:cNvSpPr/>
          <p:nvPr/>
        </p:nvSpPr>
        <p:spPr>
          <a:xfrm>
            <a:off x="689916" y="2489067"/>
            <a:ext cx="2010880" cy="1191060"/>
          </a:xfrm>
          <a:prstGeom prst="round2DiagRect">
            <a:avLst>
              <a:gd name="adj1" fmla="val 33200"/>
              <a:gd name="adj2" fmla="val 0"/>
            </a:avLst>
          </a:prstGeom>
          <a:solidFill>
            <a:srgbClr val="2F2F2F">
              <a:alpha val="20000"/>
              <a:lumMod val="25000"/>
              <a:lumOff val="75000"/>
            </a:srgbClr>
          </a:soli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809620" y="2621792"/>
            <a:ext cx="1713879" cy="9233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/>
            <a:r>
              <a:rPr lang="zh-CN" altLang="en-US" b="1" i="0" u="none" baseline="0" dirty="0">
                <a:solidFill>
                  <a:srgbClr val="2F2F2F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Introduction to Smart AgroConnect</a:t>
            </a:r>
          </a:p>
        </p:txBody>
      </p:sp>
      <p:cxnSp>
        <p:nvCxnSpPr>
          <p:cNvPr id="8" name="Connector 8"/>
          <p:cNvCxnSpPr/>
          <p:nvPr/>
        </p:nvCxnSpPr>
        <p:spPr>
          <a:xfrm>
            <a:off x="2861606" y="2330553"/>
            <a:ext cx="2171738" cy="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</a:ln>
        </p:spPr>
      </p:cxnSp>
      <p:sp>
        <p:nvSpPr>
          <p:cNvPr id="9" name="TextBox 9"/>
          <p:cNvSpPr txBox="1"/>
          <p:nvPr/>
        </p:nvSpPr>
        <p:spPr>
          <a:xfrm>
            <a:off x="2861606" y="1620001"/>
            <a:ext cx="445736" cy="710552"/>
          </a:xfrm>
          <a:prstGeom prst="rect">
            <a:avLst/>
          </a:prstGeom>
          <a:noFill/>
        </p:spPr>
        <p:txBody>
          <a:bodyPr vert="horz" wrap="none" lIns="108000" tIns="108000" rIns="108000" bIns="108000" rtlCol="0" anchor="b">
            <a:spAutoFit/>
          </a:bodyPr>
          <a:lstStyle/>
          <a:p>
            <a:pPr marL="0" algn="l">
              <a:defRPr/>
            </a:pPr>
            <a:r>
              <a:rPr lang="en-US" sz="3200" b="1" i="0" u="none" baseline="0" dirty="0">
                <a:solidFill>
                  <a:schemeClr val="accen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2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2857763" y="2489067"/>
            <a:ext cx="2010880" cy="1191060"/>
          </a:xfrm>
          <a:prstGeom prst="round2DiagRect">
            <a:avLst>
              <a:gd name="adj1" fmla="val 33200"/>
              <a:gd name="adj2" fmla="val 0"/>
            </a:avLst>
          </a:prstGeom>
          <a:solidFill>
            <a:srgbClr val="2F2F2F">
              <a:alpha val="20000"/>
              <a:lumMod val="25000"/>
              <a:lumOff val="75000"/>
            </a:srgbClr>
          </a:soli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3008312" y="2689333"/>
            <a:ext cx="1713879" cy="6463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/>
            <a:r>
              <a:rPr lang="zh-CN" altLang="en-US" b="1" i="0" u="none" baseline="0" dirty="0">
                <a:solidFill>
                  <a:srgbClr val="2F2F2F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Problem Statement</a:t>
            </a:r>
          </a:p>
        </p:txBody>
      </p:sp>
      <p:cxnSp>
        <p:nvCxnSpPr>
          <p:cNvPr id="12" name="Connector 12"/>
          <p:cNvCxnSpPr/>
          <p:nvPr/>
        </p:nvCxnSpPr>
        <p:spPr>
          <a:xfrm>
            <a:off x="5033296" y="2330553"/>
            <a:ext cx="2171738" cy="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</a:ln>
        </p:spPr>
      </p:cxnSp>
      <p:sp>
        <p:nvSpPr>
          <p:cNvPr id="13" name="TextBox 13"/>
          <p:cNvSpPr txBox="1"/>
          <p:nvPr/>
        </p:nvSpPr>
        <p:spPr>
          <a:xfrm>
            <a:off x="5138316" y="1600200"/>
            <a:ext cx="445736" cy="710552"/>
          </a:xfrm>
          <a:prstGeom prst="rect">
            <a:avLst/>
          </a:prstGeom>
          <a:noFill/>
        </p:spPr>
        <p:txBody>
          <a:bodyPr vert="horz" wrap="none" lIns="108000" tIns="108000" rIns="108000" bIns="108000" rtlCol="0" anchor="b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3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5025610" y="2489067"/>
            <a:ext cx="2010880" cy="1191060"/>
          </a:xfrm>
          <a:prstGeom prst="round2DiagRect">
            <a:avLst>
              <a:gd name="adj1" fmla="val 33200"/>
              <a:gd name="adj2" fmla="val 0"/>
            </a:avLst>
          </a:prstGeom>
          <a:solidFill>
            <a:srgbClr val="2F2F2F">
              <a:alpha val="20000"/>
              <a:lumMod val="25000"/>
              <a:lumOff val="75000"/>
            </a:srgbClr>
          </a:soli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utoShape 15"/>
          <p:cNvSpPr/>
          <p:nvPr/>
        </p:nvSpPr>
        <p:spPr>
          <a:xfrm>
            <a:off x="5138316" y="2621792"/>
            <a:ext cx="1718607" cy="9233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/>
            <a:r>
              <a:rPr lang="zh-CN" altLang="en-US" b="1" i="0" u="none" baseline="0" dirty="0">
                <a:solidFill>
                  <a:srgbClr val="2F2F2F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Our Solution – Smart AgroConnect</a:t>
            </a:r>
          </a:p>
        </p:txBody>
      </p:sp>
      <p:cxnSp>
        <p:nvCxnSpPr>
          <p:cNvPr id="16" name="Connector 16"/>
          <p:cNvCxnSpPr/>
          <p:nvPr/>
        </p:nvCxnSpPr>
        <p:spPr>
          <a:xfrm>
            <a:off x="2011276" y="4575345"/>
            <a:ext cx="2171738" cy="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</a:ln>
        </p:spPr>
      </p:cxnSp>
      <p:sp>
        <p:nvSpPr>
          <p:cNvPr id="17" name="TextBox 17"/>
          <p:cNvSpPr txBox="1"/>
          <p:nvPr/>
        </p:nvSpPr>
        <p:spPr>
          <a:xfrm>
            <a:off x="2011276" y="3864793"/>
            <a:ext cx="445736" cy="710552"/>
          </a:xfrm>
          <a:prstGeom prst="rect">
            <a:avLst/>
          </a:prstGeom>
          <a:noFill/>
        </p:spPr>
        <p:txBody>
          <a:bodyPr vert="horz" wrap="none" lIns="108000" tIns="108000" rIns="108000" bIns="108000" rtlCol="0" anchor="b">
            <a:spAutoFit/>
          </a:bodyPr>
          <a:lstStyle/>
          <a:p>
            <a:pPr marL="0" algn="l">
              <a:defRPr/>
            </a:pPr>
            <a:r>
              <a:rPr lang="en-US" sz="3200" b="1" i="0" u="none" baseline="0" dirty="0">
                <a:solidFill>
                  <a:schemeClr val="accen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5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utoShape 18"/>
          <p:cNvSpPr/>
          <p:nvPr/>
        </p:nvSpPr>
        <p:spPr>
          <a:xfrm>
            <a:off x="1999746" y="4733859"/>
            <a:ext cx="2010880" cy="1191060"/>
          </a:xfrm>
          <a:prstGeom prst="round2DiagRect">
            <a:avLst>
              <a:gd name="adj1" fmla="val 33200"/>
              <a:gd name="adj2" fmla="val 0"/>
            </a:avLst>
          </a:prstGeom>
          <a:solidFill>
            <a:srgbClr val="2F2F2F">
              <a:alpha val="20000"/>
              <a:lumMod val="25000"/>
              <a:lumOff val="75000"/>
            </a:srgbClr>
          </a:soli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utoShape 19"/>
          <p:cNvSpPr/>
          <p:nvPr/>
        </p:nvSpPr>
        <p:spPr>
          <a:xfrm>
            <a:off x="2148246" y="5072625"/>
            <a:ext cx="1713879" cy="6463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/>
            <a:r>
              <a:rPr lang="zh-CN" altLang="en-US" b="1" i="0" u="none" baseline="0" dirty="0">
                <a:solidFill>
                  <a:srgbClr val="2F2F2F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Technology Stack</a:t>
            </a:r>
          </a:p>
        </p:txBody>
      </p:sp>
      <p:cxnSp>
        <p:nvCxnSpPr>
          <p:cNvPr id="20" name="Connector 20"/>
          <p:cNvCxnSpPr/>
          <p:nvPr/>
        </p:nvCxnSpPr>
        <p:spPr>
          <a:xfrm>
            <a:off x="4182966" y="4575345"/>
            <a:ext cx="2171738" cy="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</a:ln>
        </p:spPr>
      </p:cxnSp>
      <p:sp>
        <p:nvSpPr>
          <p:cNvPr id="21" name="TextBox 21"/>
          <p:cNvSpPr txBox="1"/>
          <p:nvPr/>
        </p:nvSpPr>
        <p:spPr>
          <a:xfrm>
            <a:off x="4182966" y="3864793"/>
            <a:ext cx="445736" cy="710552"/>
          </a:xfrm>
          <a:prstGeom prst="rect">
            <a:avLst/>
          </a:prstGeom>
          <a:noFill/>
        </p:spPr>
        <p:txBody>
          <a:bodyPr vert="horz" wrap="none" lIns="108000" tIns="108000" rIns="108000" bIns="108000" rtlCol="0" anchor="b">
            <a:spAutoFit/>
          </a:bodyPr>
          <a:lstStyle/>
          <a:p>
            <a:pPr marL="0" algn="l">
              <a:defRPr/>
            </a:pPr>
            <a:r>
              <a:rPr lang="en-US" sz="3200" b="1" i="0" u="none" baseline="0" dirty="0">
                <a:solidFill>
                  <a:schemeClr val="accen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6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AutoShape 22"/>
          <p:cNvSpPr/>
          <p:nvPr/>
        </p:nvSpPr>
        <p:spPr>
          <a:xfrm>
            <a:off x="4167594" y="4733859"/>
            <a:ext cx="2010880" cy="1191060"/>
          </a:xfrm>
          <a:prstGeom prst="round2DiagRect">
            <a:avLst>
              <a:gd name="adj1" fmla="val 33200"/>
              <a:gd name="adj2" fmla="val 0"/>
            </a:avLst>
          </a:prstGeom>
          <a:solidFill>
            <a:srgbClr val="2F2F2F">
              <a:alpha val="20000"/>
              <a:lumMod val="25000"/>
              <a:lumOff val="75000"/>
            </a:srgbClr>
          </a:soli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AutoShape 23"/>
          <p:cNvSpPr/>
          <p:nvPr/>
        </p:nvSpPr>
        <p:spPr>
          <a:xfrm>
            <a:off x="4281377" y="4934126"/>
            <a:ext cx="1713879" cy="9233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/>
            <a:r>
              <a:rPr lang="zh-CN" altLang="en-US" b="1" i="0" u="none" baseline="0" dirty="0">
                <a:solidFill>
                  <a:srgbClr val="2F2F2F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Business &amp; Revenue Model</a:t>
            </a:r>
          </a:p>
        </p:txBody>
      </p:sp>
      <p:cxnSp>
        <p:nvCxnSpPr>
          <p:cNvPr id="24" name="Connector 24"/>
          <p:cNvCxnSpPr/>
          <p:nvPr/>
        </p:nvCxnSpPr>
        <p:spPr>
          <a:xfrm>
            <a:off x="6358547" y="4575345"/>
            <a:ext cx="2171738" cy="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</a:ln>
        </p:spPr>
      </p:cxnSp>
      <p:sp>
        <p:nvSpPr>
          <p:cNvPr id="25" name="TextBox 25"/>
          <p:cNvSpPr txBox="1"/>
          <p:nvPr/>
        </p:nvSpPr>
        <p:spPr>
          <a:xfrm>
            <a:off x="6358547" y="3864793"/>
            <a:ext cx="445736" cy="710552"/>
          </a:xfrm>
          <a:prstGeom prst="rect">
            <a:avLst/>
          </a:prstGeom>
          <a:noFill/>
        </p:spPr>
        <p:txBody>
          <a:bodyPr vert="horz" wrap="none" lIns="108000" tIns="108000" rIns="108000" bIns="108000" rtlCol="0" anchor="b">
            <a:spAutoFit/>
          </a:bodyPr>
          <a:lstStyle/>
          <a:p>
            <a:pPr marL="0" algn="l">
              <a:defRPr/>
            </a:pPr>
            <a:r>
              <a:rPr lang="en-US" sz="3200" b="1" i="0" u="none" baseline="0" dirty="0">
                <a:solidFill>
                  <a:schemeClr val="accen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7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AutoShape 26"/>
          <p:cNvSpPr/>
          <p:nvPr/>
        </p:nvSpPr>
        <p:spPr>
          <a:xfrm>
            <a:off x="6343175" y="4733859"/>
            <a:ext cx="2010880" cy="1191060"/>
          </a:xfrm>
          <a:prstGeom prst="round2DiagRect">
            <a:avLst>
              <a:gd name="adj1" fmla="val 33200"/>
              <a:gd name="adj2" fmla="val 0"/>
            </a:avLst>
          </a:prstGeom>
          <a:solidFill>
            <a:srgbClr val="2F2F2F">
              <a:alpha val="20000"/>
              <a:lumMod val="25000"/>
              <a:lumOff val="75000"/>
            </a:srgbClr>
          </a:soli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AutoShape 27"/>
          <p:cNvSpPr/>
          <p:nvPr/>
        </p:nvSpPr>
        <p:spPr>
          <a:xfrm>
            <a:off x="6456958" y="4934126"/>
            <a:ext cx="1713879" cy="6463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/>
            <a:r>
              <a:rPr lang="zh-CN" altLang="en-US" b="1" i="0" u="none" baseline="0" dirty="0">
                <a:solidFill>
                  <a:srgbClr val="2F2F2F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Conclusion &amp; Next Steps</a:t>
            </a:r>
          </a:p>
        </p:txBody>
      </p:sp>
      <p:sp>
        <p:nvSpPr>
          <p:cNvPr id="30" name="AutoShape 26">
            <a:extLst>
              <a:ext uri="{FF2B5EF4-FFF2-40B4-BE49-F238E27FC236}">
                <a16:creationId xmlns:a16="http://schemas.microsoft.com/office/drawing/2014/main" id="{40A64876-BCB2-A5D7-BC03-9BEE8AEEC179}"/>
              </a:ext>
            </a:extLst>
          </p:cNvPr>
          <p:cNvSpPr/>
          <p:nvPr/>
        </p:nvSpPr>
        <p:spPr>
          <a:xfrm>
            <a:off x="7326492" y="2504890"/>
            <a:ext cx="2010880" cy="1191060"/>
          </a:xfrm>
          <a:prstGeom prst="round2DiagRect">
            <a:avLst>
              <a:gd name="adj1" fmla="val 33200"/>
              <a:gd name="adj2" fmla="val 0"/>
            </a:avLst>
          </a:prstGeom>
          <a:solidFill>
            <a:srgbClr val="2F2F2F">
              <a:alpha val="20000"/>
              <a:lumMod val="25000"/>
              <a:lumOff val="75000"/>
            </a:srgbClr>
          </a:soli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Competitor Comparison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Connector 12">
            <a:extLst>
              <a:ext uri="{FF2B5EF4-FFF2-40B4-BE49-F238E27FC236}">
                <a16:creationId xmlns:a16="http://schemas.microsoft.com/office/drawing/2014/main" id="{57961816-8642-A3E5-965B-A1194458F6A4}"/>
              </a:ext>
            </a:extLst>
          </p:cNvPr>
          <p:cNvCxnSpPr/>
          <p:nvPr/>
        </p:nvCxnSpPr>
        <p:spPr>
          <a:xfrm>
            <a:off x="7205034" y="2330553"/>
            <a:ext cx="2171738" cy="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</a:ln>
        </p:spPr>
      </p:cxnSp>
      <p:sp>
        <p:nvSpPr>
          <p:cNvPr id="36" name="TextBox 13">
            <a:extLst>
              <a:ext uri="{FF2B5EF4-FFF2-40B4-BE49-F238E27FC236}">
                <a16:creationId xmlns:a16="http://schemas.microsoft.com/office/drawing/2014/main" id="{058265BD-2892-A840-F20C-EE16FCB65980}"/>
              </a:ext>
            </a:extLst>
          </p:cNvPr>
          <p:cNvSpPr txBox="1"/>
          <p:nvPr/>
        </p:nvSpPr>
        <p:spPr>
          <a:xfrm>
            <a:off x="7262034" y="1594071"/>
            <a:ext cx="445736" cy="710552"/>
          </a:xfrm>
          <a:prstGeom prst="rect">
            <a:avLst/>
          </a:prstGeom>
          <a:noFill/>
        </p:spPr>
        <p:txBody>
          <a:bodyPr vert="horz" wrap="none" lIns="108000" tIns="108000" rIns="108000" bIns="108000" rtlCol="0" anchor="b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4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916176" y="3481568"/>
            <a:ext cx="6367051" cy="480131"/>
          </a:xfrm>
        </p:spPr>
        <p:txBody>
          <a:bodyPr vert="horz" lIns="91440" tIns="45720" rIns="91440" bIns="45720" anchor="t">
            <a:normAutofit fontScale="90000"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3093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Business &amp; Revenue Model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12684" y="1919294"/>
            <a:ext cx="213650" cy="12338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t">
            <a:prstTxWarp prst="textPlain">
              <a:avLst/>
            </a:prstTxWarp>
            <a:spAutoFit/>
          </a:bodyPr>
          <a:lstStyle/>
          <a:p>
            <a:pPr marL="0" algn="l">
              <a:defRPr/>
            </a:pPr>
            <a:r>
              <a:rPr lang="en-US" sz="1800" b="0" i="0" u="none" spc="100" baseline="0">
                <a:solidFill>
                  <a:schemeClr val="accent1"/>
                </a:solidFill>
                <a:latin typeface="Impact"/>
                <a:ea typeface="Impact"/>
              </a:rPr>
              <a:t>/</a:t>
            </a:r>
            <a:endParaRPr lang="en-US" sz="1100"/>
          </a:p>
        </p:txBody>
      </p:sp>
      <p:sp>
        <p:nvSpPr>
          <p:cNvPr id="4" name="TextBox 4"/>
          <p:cNvSpPr txBox="1"/>
          <p:nvPr/>
        </p:nvSpPr>
        <p:spPr>
          <a:xfrm>
            <a:off x="1240273" y="1751374"/>
            <a:ext cx="1664919" cy="15696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9600" spc="100" dirty="0">
                <a:solidFill>
                  <a:schemeClr val="accent1"/>
                </a:solidFill>
                <a:latin typeface="Impact"/>
              </a:rPr>
              <a:t>6</a:t>
            </a:r>
            <a:endParaRPr lang="en-US" sz="1100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diamond(in)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Visual Representation</a:t>
            </a:r>
          </a:p>
        </p:txBody>
      </p:sp>
      <p:pic>
        <p:nvPicPr>
          <p:cNvPr id="3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879" y="1961751"/>
            <a:ext cx="3346994" cy="33408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4"/>
          <p:cNvSpPr txBox="1"/>
          <p:nvPr/>
        </p:nvSpPr>
        <p:spPr>
          <a:xfrm>
            <a:off x="1086427" y="2358751"/>
            <a:ext cx="7200000" cy="2697800"/>
          </a:xfrm>
          <a:prstGeom prst="roundRect">
            <a:avLst>
              <a:gd name="adj" fmla="val 5046"/>
            </a:avLst>
          </a:prstGeom>
          <a:solidFill>
            <a:schemeClr val="bg1"/>
          </a:solidFill>
          <a:ln w="12700" cap="sq">
            <a:solidFill>
              <a:schemeClr val="accent1"/>
            </a:solidFill>
            <a:miter lim="800000"/>
          </a:ln>
          <a:effectLst>
            <a:outerShdw blurRad="254000" dist="63500" dir="2700000" algn="ctr" rotWithShape="0">
              <a:schemeClr val="accent1">
                <a:alpha val="15000"/>
              </a:schemeClr>
            </a:outerShdw>
          </a:effectLst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algn="ctr">
              <a:defRPr/>
            </a:pPr>
            <a:endParaRPr lang="en-US" sz="1100"/>
          </a:p>
        </p:txBody>
      </p:sp>
      <p:sp>
        <p:nvSpPr>
          <p:cNvPr id="5" name="TextBox 5"/>
          <p:cNvSpPr txBox="1"/>
          <p:nvPr/>
        </p:nvSpPr>
        <p:spPr>
          <a:xfrm>
            <a:off x="1446427" y="2851594"/>
            <a:ext cx="6480000" cy="246221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t">
            <a:spAutoFit/>
          </a:bodyPr>
          <a:lstStyle/>
          <a:p>
            <a:pPr marL="0" algn="l">
              <a:defRPr/>
            </a:pPr>
            <a:r>
              <a:rPr lang="en-US" sz="1600" b="1" i="0" u="none" baseline="0" dirty="0">
                <a:ln w="12700"/>
                <a:solidFill>
                  <a:schemeClr val="accent1"/>
                </a:solidFill>
                <a:latin typeface="+mn-ea"/>
                <a:ea typeface="+mn-ea"/>
              </a:rPr>
              <a:t>Icons and Revenue Streams Diagram</a:t>
            </a:r>
            <a:endParaRPr lang="en-US" sz="1100" dirty="0"/>
          </a:p>
        </p:txBody>
      </p:sp>
      <p:sp>
        <p:nvSpPr>
          <p:cNvPr id="7" name="Freeform 7"/>
          <p:cNvSpPr/>
          <p:nvPr/>
        </p:nvSpPr>
        <p:spPr>
          <a:xfrm>
            <a:off x="1514781" y="2106249"/>
            <a:ext cx="494455" cy="428317"/>
          </a:xfrm>
          <a:custGeom>
            <a:avLst/>
            <a:gdLst/>
            <a:ahLst/>
            <a:cxnLst/>
            <a:rect l="l" t="t" r="r" b="b"/>
            <a:pathLst>
              <a:path w="315441" h="273249">
                <a:moveTo>
                  <a:pt x="283964" y="0"/>
                </a:moveTo>
                <a:lnTo>
                  <a:pt x="315441" y="59606"/>
                </a:lnTo>
                <a:cubicBezTo>
                  <a:pt x="289768" y="71661"/>
                  <a:pt x="272020" y="83660"/>
                  <a:pt x="262198" y="95604"/>
                </a:cubicBezTo>
                <a:cubicBezTo>
                  <a:pt x="252375" y="107547"/>
                  <a:pt x="246906" y="121667"/>
                  <a:pt x="245789" y="137964"/>
                </a:cubicBezTo>
                <a:lnTo>
                  <a:pt x="315441" y="137964"/>
                </a:lnTo>
                <a:lnTo>
                  <a:pt x="315441" y="273249"/>
                </a:lnTo>
                <a:lnTo>
                  <a:pt x="169775" y="273249"/>
                </a:lnTo>
                <a:lnTo>
                  <a:pt x="169775" y="161070"/>
                </a:lnTo>
                <a:cubicBezTo>
                  <a:pt x="169775" y="119770"/>
                  <a:pt x="178370" y="87177"/>
                  <a:pt x="195560" y="63290"/>
                </a:cubicBezTo>
                <a:cubicBezTo>
                  <a:pt x="212750" y="39403"/>
                  <a:pt x="242217" y="18306"/>
                  <a:pt x="283964" y="0"/>
                </a:cubicBezTo>
                <a:close/>
                <a:moveTo>
                  <a:pt x="114188" y="0"/>
                </a:moveTo>
                <a:lnTo>
                  <a:pt x="145665" y="59606"/>
                </a:lnTo>
                <a:cubicBezTo>
                  <a:pt x="119992" y="71661"/>
                  <a:pt x="102245" y="83660"/>
                  <a:pt x="92422" y="95604"/>
                </a:cubicBezTo>
                <a:cubicBezTo>
                  <a:pt x="82599" y="107547"/>
                  <a:pt x="77130" y="121667"/>
                  <a:pt x="76014" y="137964"/>
                </a:cubicBezTo>
                <a:lnTo>
                  <a:pt x="145665" y="137964"/>
                </a:lnTo>
                <a:lnTo>
                  <a:pt x="145665" y="273249"/>
                </a:lnTo>
                <a:lnTo>
                  <a:pt x="0" y="273249"/>
                </a:lnTo>
                <a:lnTo>
                  <a:pt x="0" y="161070"/>
                </a:lnTo>
                <a:cubicBezTo>
                  <a:pt x="0" y="119770"/>
                  <a:pt x="8595" y="87177"/>
                  <a:pt x="25784" y="63290"/>
                </a:cubicBezTo>
                <a:cubicBezTo>
                  <a:pt x="42974" y="39403"/>
                  <a:pt x="72442" y="18306"/>
                  <a:pt x="114188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anchor="t">
            <a:normAutofit/>
          </a:bodyPr>
          <a:lstStyle/>
          <a:p>
            <a:pPr marL="0" algn="l"/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1FED58-7FCA-2598-83C5-12A4EA7143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494" y="3180778"/>
            <a:ext cx="6441866" cy="1696022"/>
          </a:xfrm>
          <a:prstGeom prst="rect">
            <a:avLst/>
          </a:prstGeom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Revenue Streams</a:t>
            </a:r>
          </a:p>
        </p:txBody>
      </p:sp>
      <p:sp>
        <p:nvSpPr>
          <p:cNvPr id="3" name="AutoShape 3"/>
          <p:cNvSpPr/>
          <p:nvPr/>
        </p:nvSpPr>
        <p:spPr>
          <a:xfrm>
            <a:off x="4443005" y="1644662"/>
            <a:ext cx="2764525" cy="4212614"/>
          </a:xfrm>
          <a:prstGeom prst="roundRect">
            <a:avLst/>
          </a:prstGeom>
          <a:solidFill>
            <a:srgbClr val="778495">
              <a:alpha val="15000"/>
            </a:srgb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4688485" y="2394056"/>
            <a:ext cx="2322053" cy="246221"/>
          </a:xfrm>
          <a:prstGeom prst="rect">
            <a:avLst/>
          </a:prstGeom>
          <a:noFill/>
          <a:ln>
            <a:noFill/>
          </a:ln>
        </p:spPr>
        <p:txBody>
          <a:bodyPr vert="horz" wrap="square" lIns="108000" tIns="0" rIns="108000" bIns="0" anchor="b">
            <a:spAutoFit/>
          </a:bodyPr>
          <a:lstStyle/>
          <a:p>
            <a:pPr marL="0" algn="ctr"/>
            <a:r>
              <a:rPr lang="en-US" sz="1600" b="1" i="0" u="none" baseline="0">
                <a:solidFill>
                  <a:srgbClr val="2F2F2F"/>
                </a:solidFill>
                <a:latin typeface="+mn-ea"/>
                <a:ea typeface="+mn-ea"/>
              </a:rPr>
              <a:t>Freemium and Premium Models</a:t>
            </a:r>
          </a:p>
        </p:txBody>
      </p:sp>
      <p:sp>
        <p:nvSpPr>
          <p:cNvPr id="5" name="AutoShape 5"/>
          <p:cNvSpPr/>
          <p:nvPr/>
        </p:nvSpPr>
        <p:spPr>
          <a:xfrm>
            <a:off x="4746033" y="2901523"/>
            <a:ext cx="2322054" cy="1933222"/>
          </a:xfrm>
          <a:prstGeom prst="rect">
            <a:avLst/>
          </a:prstGeom>
          <a:noFill/>
          <a:ln>
            <a:noFill/>
          </a:ln>
        </p:spPr>
        <p:txBody>
          <a:bodyPr vert="horz" wrap="square" lIns="108000" tIns="0" rIns="108000" bIns="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en-US" sz="1400" b="0" i="0" u="none" baseline="0" dirty="0">
                <a:solidFill>
                  <a:srgbClr val="2F2F2F"/>
                </a:solidFill>
                <a:effectLst/>
                <a:latin typeface="+mn-ea"/>
                <a:ea typeface="+mn-ea"/>
              </a:rPr>
              <a:t>Smart AgroConnect offers a freemium model where basic features are accessible for free, while premium features and bulk purchasing options are available for a fee, accommodating a variety of user needs.</a:t>
            </a:r>
          </a:p>
        </p:txBody>
      </p:sp>
      <p:cxnSp>
        <p:nvCxnSpPr>
          <p:cNvPr id="6" name="Connector 6"/>
          <p:cNvCxnSpPr/>
          <p:nvPr/>
        </p:nvCxnSpPr>
        <p:spPr>
          <a:xfrm>
            <a:off x="4746033" y="2703340"/>
            <a:ext cx="2240882" cy="0"/>
          </a:xfrm>
          <a:prstGeom prst="line">
            <a:avLst/>
          </a:prstGeom>
          <a:ln w="9525">
            <a:solidFill>
              <a:srgbClr val="2F2F2F"/>
            </a:solidFill>
          </a:ln>
        </p:spPr>
      </p:cxnSp>
      <p:grpSp>
        <p:nvGrpSpPr>
          <p:cNvPr id="7" name="Group 7"/>
          <p:cNvGrpSpPr/>
          <p:nvPr/>
        </p:nvGrpSpPr>
        <p:grpSpPr>
          <a:xfrm>
            <a:off x="6824791" y="1426900"/>
            <a:ext cx="615950" cy="615950"/>
            <a:chOff x="3708127" y="5599496"/>
            <a:chExt cx="540000" cy="540000"/>
          </a:xfrm>
        </p:grpSpPr>
        <p:sp>
          <p:nvSpPr>
            <p:cNvPr id="8" name="TextBox 8"/>
            <p:cNvSpPr txBox="1"/>
            <p:nvPr/>
          </p:nvSpPr>
          <p:spPr>
            <a:xfrm>
              <a:off x="3708127" y="5599496"/>
              <a:ext cx="540000" cy="540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</p:spPr>
          <p:txBody>
            <a:bodyPr vert="horz" wrap="none" lIns="108000" tIns="108000" rIns="108000" bIns="108000" rtlCol="0" anchor="ctr">
              <a:noAutofit/>
            </a:bodyPr>
            <a:lstStyle/>
            <a:p>
              <a:pPr marL="0" algn="ctr">
                <a:defRPr/>
              </a:pPr>
              <a:endParaRPr lang="en-US" sz="1100"/>
            </a:p>
          </p:txBody>
        </p:sp>
        <p:sp>
          <p:nvSpPr>
            <p:cNvPr id="9" name="Freeform 9"/>
            <p:cNvSpPr/>
            <p:nvPr/>
          </p:nvSpPr>
          <p:spPr>
            <a:xfrm>
              <a:off x="3850260" y="5734252"/>
              <a:ext cx="255734" cy="270488"/>
            </a:xfrm>
            <a:custGeom>
              <a:avLst/>
              <a:gdLst/>
              <a:ahLst/>
              <a:cxnLst/>
              <a:rect l="l" t="t" r="r" b="b"/>
              <a:pathLst>
                <a:path w="495300" h="523875">
                  <a:moveTo>
                    <a:pt x="371955" y="621"/>
                  </a:moveTo>
                  <a:cubicBezTo>
                    <a:pt x="388148" y="621"/>
                    <a:pt x="400530" y="13004"/>
                    <a:pt x="400530" y="29196"/>
                  </a:cubicBezTo>
                  <a:lnTo>
                    <a:pt x="400530" y="133971"/>
                  </a:lnTo>
                  <a:cubicBezTo>
                    <a:pt x="400530" y="150164"/>
                    <a:pt x="388148" y="162546"/>
                    <a:pt x="371955" y="162546"/>
                  </a:cubicBezTo>
                  <a:lnTo>
                    <a:pt x="257655" y="162546"/>
                  </a:lnTo>
                  <a:lnTo>
                    <a:pt x="257655" y="286371"/>
                  </a:lnTo>
                  <a:lnTo>
                    <a:pt x="419580" y="286371"/>
                  </a:lnTo>
                  <a:cubicBezTo>
                    <a:pt x="439583" y="286371"/>
                    <a:pt x="456727" y="302564"/>
                    <a:pt x="457680" y="322566"/>
                  </a:cubicBezTo>
                  <a:lnTo>
                    <a:pt x="457680" y="324471"/>
                  </a:lnTo>
                  <a:lnTo>
                    <a:pt x="457680" y="429246"/>
                  </a:lnTo>
                  <a:lnTo>
                    <a:pt x="476730" y="429246"/>
                  </a:lnTo>
                  <a:cubicBezTo>
                    <a:pt x="487208" y="429246"/>
                    <a:pt x="495780" y="437819"/>
                    <a:pt x="495780" y="448296"/>
                  </a:cubicBezTo>
                  <a:lnTo>
                    <a:pt x="495780" y="505446"/>
                  </a:lnTo>
                  <a:cubicBezTo>
                    <a:pt x="495780" y="515924"/>
                    <a:pt x="487208" y="524496"/>
                    <a:pt x="476730" y="524496"/>
                  </a:cubicBezTo>
                  <a:lnTo>
                    <a:pt x="419580" y="524496"/>
                  </a:lnTo>
                  <a:cubicBezTo>
                    <a:pt x="409102" y="524496"/>
                    <a:pt x="400530" y="515924"/>
                    <a:pt x="400530" y="505446"/>
                  </a:cubicBezTo>
                  <a:lnTo>
                    <a:pt x="400530" y="448296"/>
                  </a:lnTo>
                  <a:cubicBezTo>
                    <a:pt x="400530" y="437819"/>
                    <a:pt x="409102" y="429246"/>
                    <a:pt x="419580" y="429246"/>
                  </a:cubicBezTo>
                  <a:lnTo>
                    <a:pt x="438630" y="429246"/>
                  </a:lnTo>
                  <a:lnTo>
                    <a:pt x="438630" y="324471"/>
                  </a:lnTo>
                  <a:cubicBezTo>
                    <a:pt x="438630" y="313994"/>
                    <a:pt x="431010" y="306374"/>
                    <a:pt x="420533" y="305421"/>
                  </a:cubicBezTo>
                  <a:lnTo>
                    <a:pt x="419580" y="305421"/>
                  </a:lnTo>
                  <a:lnTo>
                    <a:pt x="257655" y="305421"/>
                  </a:lnTo>
                  <a:lnTo>
                    <a:pt x="257655" y="429246"/>
                  </a:lnTo>
                  <a:lnTo>
                    <a:pt x="276705" y="429246"/>
                  </a:lnTo>
                  <a:cubicBezTo>
                    <a:pt x="287183" y="429246"/>
                    <a:pt x="295755" y="437819"/>
                    <a:pt x="295755" y="448296"/>
                  </a:cubicBezTo>
                  <a:lnTo>
                    <a:pt x="295755" y="505446"/>
                  </a:lnTo>
                  <a:cubicBezTo>
                    <a:pt x="295755" y="515924"/>
                    <a:pt x="287183" y="524496"/>
                    <a:pt x="276705" y="524496"/>
                  </a:cubicBezTo>
                  <a:lnTo>
                    <a:pt x="219555" y="524496"/>
                  </a:lnTo>
                  <a:cubicBezTo>
                    <a:pt x="209077" y="524496"/>
                    <a:pt x="200505" y="515924"/>
                    <a:pt x="200505" y="505446"/>
                  </a:cubicBezTo>
                  <a:lnTo>
                    <a:pt x="200505" y="448296"/>
                  </a:lnTo>
                  <a:cubicBezTo>
                    <a:pt x="200505" y="437819"/>
                    <a:pt x="209077" y="429246"/>
                    <a:pt x="219555" y="429246"/>
                  </a:cubicBezTo>
                  <a:lnTo>
                    <a:pt x="238605" y="429246"/>
                  </a:lnTo>
                  <a:lnTo>
                    <a:pt x="238605" y="305421"/>
                  </a:lnTo>
                  <a:lnTo>
                    <a:pt x="76680" y="305421"/>
                  </a:lnTo>
                  <a:cubicBezTo>
                    <a:pt x="66202" y="305421"/>
                    <a:pt x="58583" y="313041"/>
                    <a:pt x="57630" y="323519"/>
                  </a:cubicBezTo>
                  <a:lnTo>
                    <a:pt x="57630" y="324471"/>
                  </a:lnTo>
                  <a:lnTo>
                    <a:pt x="57630" y="429246"/>
                  </a:lnTo>
                  <a:lnTo>
                    <a:pt x="76680" y="429246"/>
                  </a:lnTo>
                  <a:cubicBezTo>
                    <a:pt x="87158" y="429246"/>
                    <a:pt x="95730" y="437819"/>
                    <a:pt x="95730" y="448296"/>
                  </a:cubicBezTo>
                  <a:lnTo>
                    <a:pt x="95730" y="505446"/>
                  </a:lnTo>
                  <a:cubicBezTo>
                    <a:pt x="95730" y="515924"/>
                    <a:pt x="87158" y="524496"/>
                    <a:pt x="76680" y="524496"/>
                  </a:cubicBezTo>
                  <a:lnTo>
                    <a:pt x="19530" y="524496"/>
                  </a:lnTo>
                  <a:cubicBezTo>
                    <a:pt x="9052" y="524496"/>
                    <a:pt x="480" y="515924"/>
                    <a:pt x="480" y="505446"/>
                  </a:cubicBezTo>
                  <a:lnTo>
                    <a:pt x="480" y="448296"/>
                  </a:lnTo>
                  <a:cubicBezTo>
                    <a:pt x="480" y="437819"/>
                    <a:pt x="9052" y="429246"/>
                    <a:pt x="19530" y="429246"/>
                  </a:cubicBezTo>
                  <a:lnTo>
                    <a:pt x="38580" y="429246"/>
                  </a:lnTo>
                  <a:lnTo>
                    <a:pt x="38580" y="324471"/>
                  </a:lnTo>
                  <a:cubicBezTo>
                    <a:pt x="38580" y="304469"/>
                    <a:pt x="54773" y="287324"/>
                    <a:pt x="74775" y="286371"/>
                  </a:cubicBezTo>
                  <a:lnTo>
                    <a:pt x="76680" y="286371"/>
                  </a:lnTo>
                  <a:lnTo>
                    <a:pt x="238605" y="286371"/>
                  </a:lnTo>
                  <a:lnTo>
                    <a:pt x="238605" y="162546"/>
                  </a:lnTo>
                  <a:lnTo>
                    <a:pt x="124305" y="162546"/>
                  </a:lnTo>
                  <a:cubicBezTo>
                    <a:pt x="108112" y="162546"/>
                    <a:pt x="95730" y="150164"/>
                    <a:pt x="95730" y="133971"/>
                  </a:cubicBezTo>
                  <a:lnTo>
                    <a:pt x="95730" y="29196"/>
                  </a:lnTo>
                  <a:cubicBezTo>
                    <a:pt x="95730" y="13004"/>
                    <a:pt x="108112" y="621"/>
                    <a:pt x="124305" y="621"/>
                  </a:cubicBezTo>
                  <a:lnTo>
                    <a:pt x="371955" y="621"/>
                  </a:lnTo>
                  <a:close/>
                  <a:moveTo>
                    <a:pt x="148118" y="95871"/>
                  </a:moveTo>
                  <a:cubicBezTo>
                    <a:pt x="140498" y="95871"/>
                    <a:pt x="133830" y="102539"/>
                    <a:pt x="133830" y="110159"/>
                  </a:cubicBezTo>
                  <a:cubicBezTo>
                    <a:pt x="133830" y="117779"/>
                    <a:pt x="140498" y="124446"/>
                    <a:pt x="148118" y="124446"/>
                  </a:cubicBezTo>
                  <a:cubicBezTo>
                    <a:pt x="155737" y="124446"/>
                    <a:pt x="162405" y="117779"/>
                    <a:pt x="162405" y="110159"/>
                  </a:cubicBezTo>
                  <a:cubicBezTo>
                    <a:pt x="162405" y="102539"/>
                    <a:pt x="155737" y="95871"/>
                    <a:pt x="148118" y="95871"/>
                  </a:cubicBezTo>
                  <a:close/>
                </a:path>
              </a:pathLst>
            </a:custGeom>
            <a:solidFill>
              <a:srgbClr val="778495"/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>
              <a:normAutofit fontScale="92500" lnSpcReduction="20000"/>
            </a:bodyPr>
            <a:lstStyle/>
            <a:p>
              <a:pPr marL="0" algn="l"/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>
            <a:off x="7766712" y="1644662"/>
            <a:ext cx="2764525" cy="4212614"/>
          </a:xfrm>
          <a:prstGeom prst="roundRect">
            <a:avLst/>
          </a:prstGeom>
          <a:solidFill>
            <a:srgbClr val="778495">
              <a:alpha val="15000"/>
            </a:srgb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1" name="AutoShape 11"/>
          <p:cNvSpPr/>
          <p:nvPr/>
        </p:nvSpPr>
        <p:spPr>
          <a:xfrm>
            <a:off x="8012192" y="2394056"/>
            <a:ext cx="2322053" cy="246221"/>
          </a:xfrm>
          <a:prstGeom prst="rect">
            <a:avLst/>
          </a:prstGeom>
          <a:noFill/>
          <a:ln>
            <a:noFill/>
          </a:ln>
        </p:spPr>
        <p:txBody>
          <a:bodyPr vert="horz" wrap="square" lIns="108000" tIns="0" rIns="108000" bIns="0" anchor="b">
            <a:spAutoFit/>
          </a:bodyPr>
          <a:lstStyle/>
          <a:p>
            <a:pPr marL="0" algn="ctr"/>
            <a:r>
              <a:rPr lang="en-US" sz="1600" b="1" i="0" u="none" baseline="0">
                <a:solidFill>
                  <a:srgbClr val="2F2F2F"/>
                </a:solidFill>
                <a:latin typeface="+mn-ea"/>
                <a:ea typeface="+mn-ea"/>
              </a:rPr>
              <a:t>Advertisements and Partnerships</a:t>
            </a:r>
          </a:p>
        </p:txBody>
      </p:sp>
      <p:sp>
        <p:nvSpPr>
          <p:cNvPr id="12" name="AutoShape 12"/>
          <p:cNvSpPr/>
          <p:nvPr/>
        </p:nvSpPr>
        <p:spPr>
          <a:xfrm>
            <a:off x="8069740" y="2901523"/>
            <a:ext cx="2322054" cy="1933222"/>
          </a:xfrm>
          <a:prstGeom prst="rect">
            <a:avLst/>
          </a:prstGeom>
          <a:noFill/>
          <a:ln>
            <a:noFill/>
          </a:ln>
        </p:spPr>
        <p:txBody>
          <a:bodyPr vert="horz" wrap="square" lIns="108000" tIns="0" rIns="108000" bIns="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en-US" sz="1400" b="0" i="0" u="none" baseline="0">
                <a:solidFill>
                  <a:srgbClr val="2F2F2F"/>
                </a:solidFill>
                <a:effectLst/>
                <a:latin typeface="+mn-ea"/>
                <a:ea typeface="+mn-ea"/>
              </a:rPr>
              <a:t>The platform may also monetize through relevant advertisements from agricultural brands and service providers, creating additional revenue streams while providing value to users through curated offers.</a:t>
            </a:r>
          </a:p>
        </p:txBody>
      </p:sp>
      <p:cxnSp>
        <p:nvCxnSpPr>
          <p:cNvPr id="13" name="Connector 13"/>
          <p:cNvCxnSpPr/>
          <p:nvPr/>
        </p:nvCxnSpPr>
        <p:spPr>
          <a:xfrm>
            <a:off x="8210417" y="2703340"/>
            <a:ext cx="2104786" cy="0"/>
          </a:xfrm>
          <a:prstGeom prst="line">
            <a:avLst/>
          </a:prstGeom>
          <a:ln w="9525">
            <a:solidFill>
              <a:srgbClr val="2F2F2F"/>
            </a:solidFill>
          </a:ln>
        </p:spPr>
      </p:cxnSp>
      <p:grpSp>
        <p:nvGrpSpPr>
          <p:cNvPr id="14" name="Group 14"/>
          <p:cNvGrpSpPr/>
          <p:nvPr/>
        </p:nvGrpSpPr>
        <p:grpSpPr>
          <a:xfrm>
            <a:off x="10164299" y="1426900"/>
            <a:ext cx="615950" cy="615950"/>
            <a:chOff x="4584079" y="5599496"/>
            <a:chExt cx="540000" cy="540000"/>
          </a:xfrm>
        </p:grpSpPr>
        <p:sp>
          <p:nvSpPr>
            <p:cNvPr id="15" name="TextBox 15"/>
            <p:cNvSpPr txBox="1"/>
            <p:nvPr/>
          </p:nvSpPr>
          <p:spPr>
            <a:xfrm>
              <a:off x="4584079" y="5599496"/>
              <a:ext cx="540000" cy="540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</p:spPr>
          <p:txBody>
            <a:bodyPr vert="horz" wrap="none" lIns="108000" tIns="108000" rIns="108000" bIns="108000" rtlCol="0" anchor="ctr">
              <a:noAutofit/>
            </a:bodyPr>
            <a:lstStyle/>
            <a:p>
              <a:pPr marL="0" algn="ctr">
                <a:defRPr/>
              </a:pPr>
              <a:endParaRPr lang="en-US" sz="1100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4716376" y="5766219"/>
              <a:ext cx="275406" cy="206554"/>
            </a:xfrm>
            <a:custGeom>
              <a:avLst/>
              <a:gdLst/>
              <a:ahLst/>
              <a:cxnLst/>
              <a:rect l="l" t="t" r="r" b="b"/>
              <a:pathLst>
                <a:path w="533400" h="400050">
                  <a:moveTo>
                    <a:pt x="505433" y="621"/>
                  </a:moveTo>
                  <a:cubicBezTo>
                    <a:pt x="521626" y="621"/>
                    <a:pt x="534008" y="13004"/>
                    <a:pt x="534008" y="29196"/>
                  </a:cubicBezTo>
                  <a:lnTo>
                    <a:pt x="534008" y="372096"/>
                  </a:lnTo>
                  <a:cubicBezTo>
                    <a:pt x="534008" y="388289"/>
                    <a:pt x="521626" y="400671"/>
                    <a:pt x="505433" y="400671"/>
                  </a:cubicBezTo>
                  <a:lnTo>
                    <a:pt x="29183" y="400671"/>
                  </a:lnTo>
                  <a:cubicBezTo>
                    <a:pt x="12990" y="400671"/>
                    <a:pt x="608" y="388289"/>
                    <a:pt x="608" y="372096"/>
                  </a:cubicBezTo>
                  <a:lnTo>
                    <a:pt x="608" y="29196"/>
                  </a:lnTo>
                  <a:cubicBezTo>
                    <a:pt x="608" y="13004"/>
                    <a:pt x="12990" y="621"/>
                    <a:pt x="29183" y="621"/>
                  </a:cubicBezTo>
                  <a:lnTo>
                    <a:pt x="505433" y="621"/>
                  </a:lnTo>
                  <a:close/>
                  <a:moveTo>
                    <a:pt x="391133" y="198741"/>
                  </a:moveTo>
                  <a:cubicBezTo>
                    <a:pt x="378751" y="189216"/>
                    <a:pt x="360653" y="192074"/>
                    <a:pt x="351128" y="204456"/>
                  </a:cubicBezTo>
                  <a:lnTo>
                    <a:pt x="351128" y="204456"/>
                  </a:lnTo>
                  <a:lnTo>
                    <a:pt x="267308" y="315899"/>
                  </a:lnTo>
                  <a:cubicBezTo>
                    <a:pt x="266355" y="316851"/>
                    <a:pt x="265403" y="317804"/>
                    <a:pt x="264451" y="318756"/>
                  </a:cubicBezTo>
                  <a:cubicBezTo>
                    <a:pt x="253021" y="330186"/>
                    <a:pt x="234923" y="330186"/>
                    <a:pt x="224446" y="318756"/>
                  </a:cubicBezTo>
                  <a:lnTo>
                    <a:pt x="224446" y="318756"/>
                  </a:lnTo>
                  <a:lnTo>
                    <a:pt x="162533" y="257796"/>
                  </a:lnTo>
                  <a:cubicBezTo>
                    <a:pt x="161580" y="256844"/>
                    <a:pt x="161580" y="256844"/>
                    <a:pt x="160628" y="255891"/>
                  </a:cubicBezTo>
                  <a:cubicBezTo>
                    <a:pt x="148246" y="245414"/>
                    <a:pt x="130148" y="247319"/>
                    <a:pt x="120623" y="259701"/>
                  </a:cubicBezTo>
                  <a:lnTo>
                    <a:pt x="120623" y="259701"/>
                  </a:lnTo>
                  <a:lnTo>
                    <a:pt x="32993" y="366381"/>
                  </a:lnTo>
                  <a:cubicBezTo>
                    <a:pt x="32040" y="368286"/>
                    <a:pt x="31088" y="370191"/>
                    <a:pt x="31088" y="372096"/>
                  </a:cubicBezTo>
                  <a:cubicBezTo>
                    <a:pt x="31088" y="377811"/>
                    <a:pt x="34898" y="381621"/>
                    <a:pt x="40613" y="381621"/>
                  </a:cubicBezTo>
                  <a:lnTo>
                    <a:pt x="40613" y="381621"/>
                  </a:lnTo>
                  <a:lnTo>
                    <a:pt x="497813" y="381621"/>
                  </a:lnTo>
                  <a:cubicBezTo>
                    <a:pt x="499718" y="381621"/>
                    <a:pt x="501623" y="380669"/>
                    <a:pt x="503528" y="379716"/>
                  </a:cubicBezTo>
                  <a:cubicBezTo>
                    <a:pt x="508290" y="376859"/>
                    <a:pt x="509243" y="371144"/>
                    <a:pt x="506386" y="366381"/>
                  </a:cubicBezTo>
                  <a:lnTo>
                    <a:pt x="506386" y="366381"/>
                  </a:lnTo>
                  <a:lnTo>
                    <a:pt x="398753" y="205409"/>
                  </a:lnTo>
                  <a:cubicBezTo>
                    <a:pt x="395896" y="202551"/>
                    <a:pt x="393990" y="200646"/>
                    <a:pt x="391133" y="198741"/>
                  </a:cubicBezTo>
                  <a:close/>
                  <a:moveTo>
                    <a:pt x="95858" y="57771"/>
                  </a:moveTo>
                  <a:cubicBezTo>
                    <a:pt x="74903" y="57771"/>
                    <a:pt x="57758" y="74916"/>
                    <a:pt x="57758" y="95871"/>
                  </a:cubicBezTo>
                  <a:cubicBezTo>
                    <a:pt x="57758" y="116826"/>
                    <a:pt x="74903" y="133971"/>
                    <a:pt x="95858" y="133971"/>
                  </a:cubicBezTo>
                  <a:cubicBezTo>
                    <a:pt x="116813" y="133971"/>
                    <a:pt x="133958" y="116826"/>
                    <a:pt x="133958" y="95871"/>
                  </a:cubicBezTo>
                  <a:cubicBezTo>
                    <a:pt x="133958" y="74916"/>
                    <a:pt x="116813" y="57771"/>
                    <a:pt x="95858" y="57771"/>
                  </a:cubicBezTo>
                  <a:close/>
                </a:path>
              </a:pathLst>
            </a:custGeom>
            <a:solidFill>
              <a:srgbClr val="778495"/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>
              <a:normAutofit fontScale="62500" lnSpcReduction="20000"/>
            </a:bodyPr>
            <a:lstStyle/>
            <a:p>
              <a:pPr marL="0" algn="l"/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>
            <a:off x="1189359" y="1644662"/>
            <a:ext cx="2764525" cy="421261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8" name="AutoShape 18"/>
          <p:cNvSpPr/>
          <p:nvPr/>
        </p:nvSpPr>
        <p:spPr>
          <a:xfrm>
            <a:off x="1434839" y="2394056"/>
            <a:ext cx="2322053" cy="246221"/>
          </a:xfrm>
          <a:prstGeom prst="rect">
            <a:avLst/>
          </a:prstGeom>
          <a:noFill/>
          <a:ln>
            <a:noFill/>
          </a:ln>
        </p:spPr>
        <p:txBody>
          <a:bodyPr vert="horz" wrap="square" lIns="108000" tIns="0" rIns="108000" bIns="0" anchor="b">
            <a:spAutoFit/>
          </a:bodyPr>
          <a:lstStyle/>
          <a:p>
            <a:pPr marL="0" algn="ctr"/>
            <a:r>
              <a:rPr lang="en-US" sz="1600" b="1" i="0" u="none" baseline="0">
                <a:solidFill>
                  <a:schemeClr val="lt1"/>
                </a:solidFill>
                <a:latin typeface="+mn-ea"/>
                <a:ea typeface="+mn-ea"/>
              </a:rPr>
              <a:t>Transaction Fees</a:t>
            </a:r>
          </a:p>
        </p:txBody>
      </p:sp>
      <p:sp>
        <p:nvSpPr>
          <p:cNvPr id="19" name="AutoShape 19"/>
          <p:cNvSpPr/>
          <p:nvPr/>
        </p:nvSpPr>
        <p:spPr>
          <a:xfrm>
            <a:off x="1492387" y="2901523"/>
            <a:ext cx="2322054" cy="1933222"/>
          </a:xfrm>
          <a:prstGeom prst="rect">
            <a:avLst/>
          </a:prstGeom>
          <a:noFill/>
          <a:ln>
            <a:noFill/>
          </a:ln>
        </p:spPr>
        <p:txBody>
          <a:bodyPr vert="horz" wrap="square" lIns="108000" tIns="0" rIns="108000" bIns="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en-US" sz="1400" b="0" i="0" u="none" baseline="0">
                <a:solidFill>
                  <a:schemeClr val="lt1"/>
                </a:solidFill>
                <a:effectLst/>
                <a:latin typeface="+mn-ea"/>
                <a:ea typeface="+mn-ea"/>
              </a:rPr>
              <a:t>The business model incorporates a transaction fee structure, typically between 2-5% per order, allowing the platform to generate sustainable revenue while keeping costs manageable for users.</a:t>
            </a:r>
          </a:p>
        </p:txBody>
      </p:sp>
      <p:cxnSp>
        <p:nvCxnSpPr>
          <p:cNvPr id="20" name="Connector 20"/>
          <p:cNvCxnSpPr/>
          <p:nvPr/>
        </p:nvCxnSpPr>
        <p:spPr>
          <a:xfrm>
            <a:off x="1492387" y="2703340"/>
            <a:ext cx="2107663" cy="0"/>
          </a:xfrm>
          <a:prstGeom prst="line">
            <a:avLst/>
          </a:prstGeom>
          <a:ln w="9525">
            <a:solidFill>
              <a:srgbClr val="FFFFFF"/>
            </a:solidFill>
          </a:ln>
        </p:spPr>
      </p:cxnSp>
      <p:grpSp>
        <p:nvGrpSpPr>
          <p:cNvPr id="21" name="Group 21"/>
          <p:cNvGrpSpPr/>
          <p:nvPr/>
        </p:nvGrpSpPr>
        <p:grpSpPr>
          <a:xfrm>
            <a:off x="3501084" y="1426900"/>
            <a:ext cx="615950" cy="615950"/>
            <a:chOff x="2450597" y="2769655"/>
            <a:chExt cx="540000" cy="540000"/>
          </a:xfrm>
        </p:grpSpPr>
        <p:sp>
          <p:nvSpPr>
            <p:cNvPr id="22" name="TextBox 22"/>
            <p:cNvSpPr txBox="1"/>
            <p:nvPr/>
          </p:nvSpPr>
          <p:spPr>
            <a:xfrm>
              <a:off x="2450597" y="2769655"/>
              <a:ext cx="540000" cy="540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</p:spPr>
          <p:txBody>
            <a:bodyPr vert="horz" wrap="none" lIns="108000" tIns="108000" rIns="108000" bIns="108000" rtlCol="0" anchor="ctr">
              <a:noAutofit/>
            </a:bodyPr>
            <a:lstStyle/>
            <a:p>
              <a:pPr marL="0" algn="ctr">
                <a:defRPr/>
              </a:pPr>
              <a:endParaRPr lang="en-US" sz="1100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2607483" y="2901952"/>
              <a:ext cx="226228" cy="275406"/>
            </a:xfrm>
            <a:custGeom>
              <a:avLst/>
              <a:gdLst/>
              <a:ahLst/>
              <a:cxnLst/>
              <a:rect l="l" t="t" r="r" b="b"/>
              <a:pathLst>
                <a:path w="438150" h="533400">
                  <a:moveTo>
                    <a:pt x="284197" y="621"/>
                  </a:moveTo>
                  <a:cubicBezTo>
                    <a:pt x="285149" y="621"/>
                    <a:pt x="286102" y="621"/>
                    <a:pt x="286102" y="621"/>
                  </a:cubicBezTo>
                  <a:lnTo>
                    <a:pt x="286102" y="124446"/>
                  </a:lnTo>
                  <a:lnTo>
                    <a:pt x="286102" y="126351"/>
                  </a:lnTo>
                  <a:cubicBezTo>
                    <a:pt x="287055" y="141591"/>
                    <a:pt x="299437" y="153021"/>
                    <a:pt x="314677" y="153021"/>
                  </a:cubicBezTo>
                  <a:lnTo>
                    <a:pt x="314677" y="153021"/>
                  </a:lnTo>
                  <a:lnTo>
                    <a:pt x="438502" y="153021"/>
                  </a:lnTo>
                  <a:cubicBezTo>
                    <a:pt x="438502" y="153974"/>
                    <a:pt x="438502" y="154926"/>
                    <a:pt x="438502" y="154926"/>
                  </a:cubicBezTo>
                  <a:lnTo>
                    <a:pt x="438502" y="505446"/>
                  </a:lnTo>
                  <a:cubicBezTo>
                    <a:pt x="438502" y="521639"/>
                    <a:pt x="426120" y="534021"/>
                    <a:pt x="409927" y="534021"/>
                  </a:cubicBezTo>
                  <a:lnTo>
                    <a:pt x="28927" y="534021"/>
                  </a:lnTo>
                  <a:cubicBezTo>
                    <a:pt x="12734" y="534021"/>
                    <a:pt x="352" y="521639"/>
                    <a:pt x="352" y="505446"/>
                  </a:cubicBezTo>
                  <a:lnTo>
                    <a:pt x="352" y="29196"/>
                  </a:lnTo>
                  <a:cubicBezTo>
                    <a:pt x="352" y="13004"/>
                    <a:pt x="12734" y="621"/>
                    <a:pt x="28927" y="621"/>
                  </a:cubicBezTo>
                  <a:lnTo>
                    <a:pt x="284197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49907" y="314946"/>
                  </a:lnTo>
                  <a:cubicBezTo>
                    <a:pt x="280387" y="313994"/>
                    <a:pt x="305152" y="288276"/>
                    <a:pt x="305152" y="257796"/>
                  </a:cubicBezTo>
                  <a:cubicBezTo>
                    <a:pt x="305152" y="226364"/>
                    <a:pt x="279434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8957" y="219696"/>
                    <a:pt x="286102" y="236841"/>
                    <a:pt x="286102" y="257796"/>
                  </a:cubicBezTo>
                  <a:cubicBezTo>
                    <a:pt x="286102" y="278751"/>
                    <a:pt x="268957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724" y="133971"/>
                  </a:lnTo>
                  <a:cubicBezTo>
                    <a:pt x="308962" y="133019"/>
                    <a:pt x="305152" y="129209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wrap="none" lIns="108000" tIns="108000" rIns="108000" bIns="108000" anchor="ctr">
              <a:noAutofit/>
            </a:bodyPr>
            <a:lstStyle/>
            <a:p>
              <a:pPr marL="0" algn="ctr"/>
              <a:endParaRPr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Future Growth Opportunities</a:t>
            </a:r>
          </a:p>
        </p:txBody>
      </p:sp>
      <p:sp>
        <p:nvSpPr>
          <p:cNvPr id="3" name="AutoShape 3"/>
          <p:cNvSpPr/>
          <p:nvPr/>
        </p:nvSpPr>
        <p:spPr>
          <a:xfrm>
            <a:off x="660400" y="1368905"/>
            <a:ext cx="7140775" cy="1742666"/>
          </a:xfrm>
          <a:prstGeom prst="roundRect">
            <a:avLst>
              <a:gd name="adj" fmla="val 8000"/>
            </a:avLst>
          </a:prstGeom>
          <a:solidFill>
            <a:srgbClr val="778495">
              <a:alpha val="15000"/>
            </a:srgbClr>
          </a:soli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Autofit/>
          </a:bodyPr>
          <a:lstStyle/>
          <a:p>
            <a:pPr marL="0" algn="l">
              <a:lnSpc>
                <a:spcPct val="130000"/>
              </a:lnSpc>
            </a:pPr>
            <a:r>
              <a:rPr lang="en-US" sz="1400" b="0" i="0" u="none" baseline="0">
                <a:solidFill>
                  <a:srgbClr val="2F2F2F"/>
                </a:solidFill>
                <a:latin typeface="+mn-ea"/>
                <a:ea typeface="+mn-ea"/>
              </a:rPr>
              <a:t>Future improvements may include advanced AI-driven demand forecasting functionalities that help farmers plan crop production based on market trends, maximizing their revenue and minimizing waste.</a:t>
            </a:r>
          </a:p>
        </p:txBody>
      </p:sp>
      <p:sp>
        <p:nvSpPr>
          <p:cNvPr id="4" name="AutoShape 4"/>
          <p:cNvSpPr/>
          <p:nvPr/>
        </p:nvSpPr>
        <p:spPr>
          <a:xfrm>
            <a:off x="934967" y="1130299"/>
            <a:ext cx="4037568" cy="61089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r>
              <a:rPr lang="en-US" sz="1600" b="1" i="0" u="none" baseline="0">
                <a:solidFill>
                  <a:schemeClr val="lt1"/>
                </a:solidFill>
                <a:latin typeface="+mn-ea"/>
                <a:ea typeface="+mn-ea"/>
              </a:rPr>
              <a:t>Demand Forecasting</a:t>
            </a:r>
          </a:p>
        </p:txBody>
      </p:sp>
      <p:sp>
        <p:nvSpPr>
          <p:cNvPr id="5" name="AutoShape 5"/>
          <p:cNvSpPr/>
          <p:nvPr/>
        </p:nvSpPr>
        <p:spPr>
          <a:xfrm>
            <a:off x="660400" y="4391434"/>
            <a:ext cx="7140775" cy="1742666"/>
          </a:xfrm>
          <a:prstGeom prst="roundRect">
            <a:avLst>
              <a:gd name="adj" fmla="val 8000"/>
            </a:avLst>
          </a:prstGeom>
          <a:solidFill>
            <a:srgbClr val="778495">
              <a:alpha val="15000"/>
            </a:srgbClr>
          </a:soli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Autofit/>
          </a:bodyPr>
          <a:lstStyle/>
          <a:p>
            <a:pPr marL="0" algn="l">
              <a:lnSpc>
                <a:spcPct val="130000"/>
              </a:lnSpc>
            </a:pPr>
            <a:r>
              <a:rPr lang="en-US" sz="1400" b="0" i="0" u="none" baseline="0">
                <a:solidFill>
                  <a:srgbClr val="2F2F2F"/>
                </a:solidFill>
                <a:latin typeface="+mn-ea"/>
                <a:ea typeface="+mn-ea"/>
              </a:rPr>
              <a:t>As the platform matures, there are opportunities to expand globally, connecting farmers in different regions and introducing functionality tailored to diverse agricultural practices and market conditions.</a:t>
            </a:r>
          </a:p>
        </p:txBody>
      </p:sp>
      <p:sp>
        <p:nvSpPr>
          <p:cNvPr id="6" name="AutoShape 6"/>
          <p:cNvSpPr/>
          <p:nvPr/>
        </p:nvSpPr>
        <p:spPr>
          <a:xfrm>
            <a:off x="934967" y="4152828"/>
            <a:ext cx="4037568" cy="61089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r>
              <a:rPr lang="en-US" sz="1600" b="1" i="0" u="none" baseline="0">
                <a:solidFill>
                  <a:schemeClr val="lt1"/>
                </a:solidFill>
                <a:latin typeface="+mn-ea"/>
                <a:ea typeface="+mn-ea"/>
              </a:rPr>
              <a:t>Global Market Expansion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ox(out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8403E-B68D-ABAC-A71E-7C7722AC3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D00165D-F392-438F-AAC3-D55E25B0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76" y="3481568"/>
            <a:ext cx="6367051" cy="480131"/>
          </a:xfrm>
        </p:spPr>
        <p:txBody>
          <a:bodyPr vert="horz" lIns="91440" tIns="45720" rIns="91440" bIns="45720" anchor="t">
            <a:normAutofit fontScale="90000"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3062" b="1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Conclusion &amp; Next Steps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5A45E91-DD49-40C6-6F93-0277F1A3C146}"/>
              </a:ext>
            </a:extLst>
          </p:cNvPr>
          <p:cNvSpPr txBox="1"/>
          <p:nvPr/>
        </p:nvSpPr>
        <p:spPr>
          <a:xfrm>
            <a:off x="1012684" y="1919294"/>
            <a:ext cx="213650" cy="12338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t">
            <a:prstTxWarp prst="textPlain">
              <a:avLst/>
            </a:prstTxWarp>
            <a:spAutoFit/>
          </a:bodyPr>
          <a:lstStyle/>
          <a:p>
            <a:pPr marL="0" algn="l">
              <a:defRPr/>
            </a:pPr>
            <a:r>
              <a:rPr lang="en-US" sz="1800" b="0" i="0" u="none" spc="100" baseline="0">
                <a:solidFill>
                  <a:schemeClr val="accent1"/>
                </a:solidFill>
                <a:latin typeface="Impact"/>
                <a:ea typeface="Impact"/>
              </a:rPr>
              <a:t>/</a:t>
            </a:r>
            <a:endParaRPr lang="en-US" sz="110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687441D-5EB4-2BAB-94A0-B574CA3A2D16}"/>
              </a:ext>
            </a:extLst>
          </p:cNvPr>
          <p:cNvSpPr txBox="1"/>
          <p:nvPr/>
        </p:nvSpPr>
        <p:spPr>
          <a:xfrm>
            <a:off x="1240273" y="1751374"/>
            <a:ext cx="1664919" cy="15696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9600" spc="100" dirty="0">
                <a:solidFill>
                  <a:schemeClr val="accent1"/>
                </a:solidFill>
                <a:latin typeface="Impact"/>
                <a:ea typeface="Impact"/>
              </a:rPr>
              <a:t>7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93244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Scale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144FB7-98BB-5C91-3811-BE9AD1AFF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C938A82-864D-2BC7-D7D1-A0925E8A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2F2F2F"/>
                </a:solidFill>
                <a:latin typeface="Arial"/>
                <a:ea typeface="Arial"/>
              </a:rPr>
              <a:t>Roadmap to Launch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E405B072-7234-3487-C8B7-FFFA18E90B9D}"/>
              </a:ext>
            </a:extLst>
          </p:cNvPr>
          <p:cNvSpPr/>
          <p:nvPr/>
        </p:nvSpPr>
        <p:spPr>
          <a:xfrm>
            <a:off x="1592763" y="1608469"/>
            <a:ext cx="726038" cy="7260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37EBCFE8-8486-316F-B163-4D3DAA6F5679}"/>
              </a:ext>
            </a:extLst>
          </p:cNvPr>
          <p:cNvSpPr txBox="1"/>
          <p:nvPr/>
        </p:nvSpPr>
        <p:spPr>
          <a:xfrm>
            <a:off x="762000" y="2546912"/>
            <a:ext cx="2151008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defRPr/>
            </a:pPr>
            <a:r>
              <a:rPr lang="en-US" sz="1600" b="1" i="0" u="none" baseline="0" dirty="0">
                <a:solidFill>
                  <a:srgbClr val="2F2F2F"/>
                </a:solidFill>
                <a:latin typeface="+mn-ea"/>
                <a:ea typeface="+mn-ea"/>
              </a:rPr>
              <a:t>MVP Development Phase</a:t>
            </a:r>
            <a:endParaRPr lang="en-US" sz="1100" dirty="0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2EB2EAC3-9CD3-DE56-24CA-B6DA938890DC}"/>
              </a:ext>
            </a:extLst>
          </p:cNvPr>
          <p:cNvSpPr/>
          <p:nvPr/>
        </p:nvSpPr>
        <p:spPr>
          <a:xfrm>
            <a:off x="873884" y="3234363"/>
            <a:ext cx="2151008" cy="2637838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/>
              <a:t>The first step is to build a basic version of the product (MVP) with essential features for buying and selling, making payments, and handling deliveries.</a:t>
            </a:r>
            <a:endParaRPr lang="en-US" sz="1600" b="0" i="0" u="none" baseline="0" dirty="0">
              <a:solidFill>
                <a:srgbClr val="2F2F2F"/>
              </a:solidFill>
              <a:latin typeface="+mn-ea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BCEDDBB-7D80-AFB9-C18C-A65F4409F713}"/>
              </a:ext>
            </a:extLst>
          </p:cNvPr>
          <p:cNvSpPr/>
          <p:nvPr/>
        </p:nvSpPr>
        <p:spPr>
          <a:xfrm>
            <a:off x="1747061" y="1820874"/>
            <a:ext cx="417442" cy="332407"/>
          </a:xfrm>
          <a:custGeom>
            <a:avLst/>
            <a:gdLst/>
            <a:ahLst/>
            <a:cxnLst/>
            <a:rect l="l" t="t" r="r" b="b"/>
            <a:pathLst>
              <a:path w="514350" h="409575">
                <a:moveTo>
                  <a:pt x="486767" y="621"/>
                </a:moveTo>
                <a:cubicBezTo>
                  <a:pt x="502960" y="621"/>
                  <a:pt x="515342" y="13004"/>
                  <a:pt x="515342" y="29196"/>
                </a:cubicBezTo>
                <a:lnTo>
                  <a:pt x="515342" y="324471"/>
                </a:lnTo>
                <a:cubicBezTo>
                  <a:pt x="515342" y="340664"/>
                  <a:pt x="502960" y="353046"/>
                  <a:pt x="486767" y="353046"/>
                </a:cubicBezTo>
                <a:lnTo>
                  <a:pt x="192445" y="353046"/>
                </a:lnTo>
                <a:lnTo>
                  <a:pt x="115292" y="410196"/>
                </a:lnTo>
                <a:lnTo>
                  <a:pt x="115292" y="353046"/>
                </a:lnTo>
                <a:lnTo>
                  <a:pt x="29567" y="353046"/>
                </a:lnTo>
                <a:cubicBezTo>
                  <a:pt x="13374" y="353046"/>
                  <a:pt x="992" y="340664"/>
                  <a:pt x="992" y="324471"/>
                </a:cubicBezTo>
                <a:lnTo>
                  <a:pt x="992" y="29196"/>
                </a:lnTo>
                <a:cubicBezTo>
                  <a:pt x="992" y="13004"/>
                  <a:pt x="13374" y="621"/>
                  <a:pt x="29567" y="621"/>
                </a:cubicBezTo>
                <a:lnTo>
                  <a:pt x="486767" y="621"/>
                </a:lnTo>
                <a:close/>
                <a:moveTo>
                  <a:pt x="124817" y="143496"/>
                </a:moveTo>
                <a:cubicBezTo>
                  <a:pt x="106720" y="143496"/>
                  <a:pt x="91480" y="158736"/>
                  <a:pt x="91480" y="176834"/>
                </a:cubicBezTo>
                <a:cubicBezTo>
                  <a:pt x="91480" y="194931"/>
                  <a:pt x="106720" y="210171"/>
                  <a:pt x="124817" y="210171"/>
                </a:cubicBezTo>
                <a:cubicBezTo>
                  <a:pt x="142914" y="210171"/>
                  <a:pt x="158155" y="194931"/>
                  <a:pt x="158155" y="176834"/>
                </a:cubicBezTo>
                <a:cubicBezTo>
                  <a:pt x="158155" y="157784"/>
                  <a:pt x="142914" y="143496"/>
                  <a:pt x="124817" y="143496"/>
                </a:cubicBezTo>
                <a:close/>
                <a:moveTo>
                  <a:pt x="258167" y="143496"/>
                </a:moveTo>
                <a:cubicBezTo>
                  <a:pt x="240070" y="143496"/>
                  <a:pt x="224830" y="158736"/>
                  <a:pt x="224830" y="176834"/>
                </a:cubicBezTo>
                <a:cubicBezTo>
                  <a:pt x="224830" y="194931"/>
                  <a:pt x="240070" y="210171"/>
                  <a:pt x="258167" y="210171"/>
                </a:cubicBezTo>
                <a:cubicBezTo>
                  <a:pt x="276264" y="210171"/>
                  <a:pt x="291505" y="194931"/>
                  <a:pt x="291505" y="176834"/>
                </a:cubicBezTo>
                <a:cubicBezTo>
                  <a:pt x="291505" y="157784"/>
                  <a:pt x="276264" y="143496"/>
                  <a:pt x="258167" y="143496"/>
                </a:cubicBezTo>
                <a:close/>
                <a:moveTo>
                  <a:pt x="391517" y="143496"/>
                </a:moveTo>
                <a:cubicBezTo>
                  <a:pt x="373420" y="143496"/>
                  <a:pt x="358180" y="158736"/>
                  <a:pt x="358180" y="176834"/>
                </a:cubicBezTo>
                <a:cubicBezTo>
                  <a:pt x="358180" y="194931"/>
                  <a:pt x="373420" y="210171"/>
                  <a:pt x="391517" y="210171"/>
                </a:cubicBezTo>
                <a:cubicBezTo>
                  <a:pt x="409614" y="210171"/>
                  <a:pt x="424855" y="194931"/>
                  <a:pt x="424855" y="176834"/>
                </a:cubicBezTo>
                <a:cubicBezTo>
                  <a:pt x="424855" y="157784"/>
                  <a:pt x="409614" y="143496"/>
                  <a:pt x="391517" y="14349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algn="l"/>
            <a:endParaRPr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B0308016-1DBB-61D5-96D8-706EAF65F095}"/>
              </a:ext>
            </a:extLst>
          </p:cNvPr>
          <p:cNvSpPr/>
          <p:nvPr/>
        </p:nvSpPr>
        <p:spPr>
          <a:xfrm>
            <a:off x="4348675" y="1608469"/>
            <a:ext cx="726038" cy="726038"/>
          </a:xfrm>
          <a:prstGeom prst="roundRect">
            <a:avLst>
              <a:gd name="adj" fmla="val 50000"/>
            </a:avLst>
          </a:prstGeom>
          <a:solidFill>
            <a:srgbClr val="778495"/>
          </a:solidFill>
          <a:ln>
            <a:noFill/>
          </a:ln>
          <a:effectLst/>
        </p:spPr>
        <p:txBody>
          <a:bodyPr vert="horz" wrap="non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C5C4551-CDAD-0419-C4F4-BD0CE0A8FDC8}"/>
              </a:ext>
            </a:extLst>
          </p:cNvPr>
          <p:cNvSpPr txBox="1"/>
          <p:nvPr/>
        </p:nvSpPr>
        <p:spPr>
          <a:xfrm>
            <a:off x="3639628" y="2546912"/>
            <a:ext cx="2151008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defRPr/>
            </a:pPr>
            <a:r>
              <a:rPr lang="en-US" sz="1600" b="1" i="0" u="none" baseline="0" dirty="0">
                <a:solidFill>
                  <a:srgbClr val="2F2F2F"/>
                </a:solidFill>
                <a:latin typeface="+mn-ea"/>
                <a:ea typeface="+mn-ea"/>
              </a:rPr>
              <a:t>AI Integration Phase</a:t>
            </a:r>
            <a:endParaRPr lang="en-US" sz="1100" dirty="0"/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885DDEA6-055C-D64E-B801-A12C2CF8B7A0}"/>
              </a:ext>
            </a:extLst>
          </p:cNvPr>
          <p:cNvSpPr/>
          <p:nvPr/>
        </p:nvSpPr>
        <p:spPr>
          <a:xfrm>
            <a:off x="3629796" y="3234363"/>
            <a:ext cx="2151008" cy="2268506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/>
              <a:t>In the next phase, AI will be used to improve price predictions and make the platform smarter and easier to use for everyone.</a:t>
            </a:r>
            <a:endParaRPr lang="en-US" sz="1600" b="0" i="0" u="none" baseline="0" dirty="0">
              <a:solidFill>
                <a:srgbClr val="2F2F2F"/>
              </a:solidFill>
              <a:latin typeface="+mn-ea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D0244837-ABCF-3B54-88F4-182A4DDC6CAC}"/>
              </a:ext>
            </a:extLst>
          </p:cNvPr>
          <p:cNvSpPr/>
          <p:nvPr/>
        </p:nvSpPr>
        <p:spPr>
          <a:xfrm>
            <a:off x="4510704" y="1751172"/>
            <a:ext cx="401981" cy="440633"/>
          </a:xfrm>
          <a:custGeom>
            <a:avLst/>
            <a:gdLst/>
            <a:ahLst/>
            <a:cxnLst/>
            <a:rect l="l" t="t" r="r" b="b"/>
            <a:pathLst>
              <a:path w="495300" h="542925">
                <a:moveTo>
                  <a:pt x="248770" y="621"/>
                </a:moveTo>
                <a:cubicBezTo>
                  <a:pt x="385930" y="621"/>
                  <a:pt x="496420" y="111111"/>
                  <a:pt x="496420" y="248271"/>
                </a:cubicBezTo>
                <a:cubicBezTo>
                  <a:pt x="496420" y="358761"/>
                  <a:pt x="424030" y="452106"/>
                  <a:pt x="324017" y="484491"/>
                </a:cubicBezTo>
                <a:lnTo>
                  <a:pt x="346877" y="524496"/>
                </a:lnTo>
                <a:lnTo>
                  <a:pt x="420220" y="524496"/>
                </a:lnTo>
                <a:lnTo>
                  <a:pt x="420220" y="543546"/>
                </a:lnTo>
                <a:lnTo>
                  <a:pt x="77320" y="543546"/>
                </a:lnTo>
                <a:lnTo>
                  <a:pt x="77320" y="524496"/>
                </a:lnTo>
                <a:lnTo>
                  <a:pt x="150663" y="524496"/>
                </a:lnTo>
                <a:lnTo>
                  <a:pt x="173523" y="484491"/>
                </a:lnTo>
                <a:cubicBezTo>
                  <a:pt x="73510" y="453059"/>
                  <a:pt x="1120" y="358761"/>
                  <a:pt x="1120" y="248271"/>
                </a:cubicBezTo>
                <a:cubicBezTo>
                  <a:pt x="1120" y="111111"/>
                  <a:pt x="111610" y="621"/>
                  <a:pt x="248770" y="621"/>
                </a:cubicBezTo>
                <a:close/>
                <a:moveTo>
                  <a:pt x="192573" y="489254"/>
                </a:moveTo>
                <a:lnTo>
                  <a:pt x="172570" y="524496"/>
                </a:lnTo>
                <a:lnTo>
                  <a:pt x="324970" y="524496"/>
                </a:lnTo>
                <a:lnTo>
                  <a:pt x="304967" y="489254"/>
                </a:lnTo>
                <a:cubicBezTo>
                  <a:pt x="286870" y="493064"/>
                  <a:pt x="267820" y="495921"/>
                  <a:pt x="248770" y="495921"/>
                </a:cubicBezTo>
                <a:cubicBezTo>
                  <a:pt x="229720" y="495921"/>
                  <a:pt x="210670" y="493064"/>
                  <a:pt x="192573" y="489254"/>
                </a:cubicBezTo>
                <a:close/>
                <a:moveTo>
                  <a:pt x="248770" y="143496"/>
                </a:moveTo>
                <a:cubicBezTo>
                  <a:pt x="190667" y="143496"/>
                  <a:pt x="143995" y="190169"/>
                  <a:pt x="143995" y="248271"/>
                </a:cubicBezTo>
                <a:cubicBezTo>
                  <a:pt x="143995" y="306374"/>
                  <a:pt x="190667" y="353046"/>
                  <a:pt x="248770" y="353046"/>
                </a:cubicBezTo>
                <a:cubicBezTo>
                  <a:pt x="306873" y="353046"/>
                  <a:pt x="353545" y="306374"/>
                  <a:pt x="353545" y="248271"/>
                </a:cubicBezTo>
                <a:cubicBezTo>
                  <a:pt x="353545" y="190169"/>
                  <a:pt x="306873" y="143496"/>
                  <a:pt x="248770" y="143496"/>
                </a:cubicBezTo>
                <a:close/>
                <a:moveTo>
                  <a:pt x="367833" y="114921"/>
                </a:moveTo>
                <a:cubicBezTo>
                  <a:pt x="360213" y="114921"/>
                  <a:pt x="353545" y="121589"/>
                  <a:pt x="353545" y="129209"/>
                </a:cubicBezTo>
                <a:cubicBezTo>
                  <a:pt x="353545" y="136829"/>
                  <a:pt x="360213" y="143496"/>
                  <a:pt x="367833" y="143496"/>
                </a:cubicBezTo>
                <a:cubicBezTo>
                  <a:pt x="375452" y="143496"/>
                  <a:pt x="382120" y="136829"/>
                  <a:pt x="382120" y="129209"/>
                </a:cubicBezTo>
                <a:cubicBezTo>
                  <a:pt x="382120" y="121589"/>
                  <a:pt x="375452" y="114921"/>
                  <a:pt x="367833" y="114921"/>
                </a:cubicBezTo>
                <a:close/>
              </a:path>
            </a:pathLst>
          </a:custGeom>
          <a:solidFill>
            <a:srgbClr val="F0F0F0"/>
          </a:soli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CB6D0F04-B5B5-46B3-C77D-E786A15BAE09}"/>
              </a:ext>
            </a:extLst>
          </p:cNvPr>
          <p:cNvSpPr/>
          <p:nvPr/>
        </p:nvSpPr>
        <p:spPr>
          <a:xfrm>
            <a:off x="7104587" y="1608469"/>
            <a:ext cx="726038" cy="726038"/>
          </a:xfrm>
          <a:prstGeom prst="roundRect">
            <a:avLst>
              <a:gd name="adj" fmla="val 50000"/>
            </a:avLst>
          </a:prstGeom>
          <a:solidFill>
            <a:srgbClr val="778495"/>
          </a:solidFill>
          <a:ln>
            <a:noFill/>
          </a:ln>
          <a:effectLst/>
        </p:spPr>
        <p:txBody>
          <a:bodyPr vert="horz" wrap="non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CEE5711-FFC3-27D8-5261-F30D09D07BF3}"/>
              </a:ext>
            </a:extLst>
          </p:cNvPr>
          <p:cNvSpPr txBox="1"/>
          <p:nvPr/>
        </p:nvSpPr>
        <p:spPr>
          <a:xfrm>
            <a:off x="6392102" y="2839299"/>
            <a:ext cx="2151008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defRPr/>
            </a:pPr>
            <a:r>
              <a:rPr lang="en-US" sz="1600" b="1" i="0" u="none" baseline="0" dirty="0">
                <a:solidFill>
                  <a:srgbClr val="2F2F2F"/>
                </a:solidFill>
                <a:latin typeface="+mn-ea"/>
                <a:ea typeface="+mn-ea"/>
              </a:rPr>
              <a:t>Blockchain Expansion Phase</a:t>
            </a:r>
            <a:endParaRPr lang="en-US" sz="1100" dirty="0"/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637DB44A-6B90-9183-F95A-A97DA794204C}"/>
              </a:ext>
            </a:extLst>
          </p:cNvPr>
          <p:cNvSpPr/>
          <p:nvPr/>
        </p:nvSpPr>
        <p:spPr>
          <a:xfrm>
            <a:off x="6385708" y="3234363"/>
            <a:ext cx="2151008" cy="2268506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/>
              <a:t>In the third phase, blockchain will be used to make transactions safer and more reliable, improving the overall system.</a:t>
            </a:r>
            <a:endParaRPr lang="en-US" sz="1600" b="0" i="0" u="none" baseline="0" dirty="0">
              <a:solidFill>
                <a:srgbClr val="2F2F2F"/>
              </a:solidFill>
              <a:latin typeface="+mn-ea"/>
            </a:endParaRPr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13D62304-9910-7FDC-7E43-07B47E7B25B0}"/>
              </a:ext>
            </a:extLst>
          </p:cNvPr>
          <p:cNvSpPr/>
          <p:nvPr/>
        </p:nvSpPr>
        <p:spPr>
          <a:xfrm>
            <a:off x="7312998" y="1762767"/>
            <a:ext cx="309216" cy="417442"/>
          </a:xfrm>
          <a:custGeom>
            <a:avLst/>
            <a:gdLst/>
            <a:ahLst/>
            <a:cxnLst/>
            <a:rect l="l" t="t" r="r" b="b"/>
            <a:pathLst>
              <a:path w="381000" h="514350">
                <a:moveTo>
                  <a:pt x="86973" y="38721"/>
                </a:moveTo>
                <a:lnTo>
                  <a:pt x="86973" y="57771"/>
                </a:lnTo>
                <a:cubicBezTo>
                  <a:pt x="86973" y="77774"/>
                  <a:pt x="103166" y="94919"/>
                  <a:pt x="123168" y="95871"/>
                </a:cubicBezTo>
                <a:lnTo>
                  <a:pt x="125073" y="95871"/>
                </a:lnTo>
                <a:lnTo>
                  <a:pt x="258423" y="95871"/>
                </a:lnTo>
                <a:cubicBezTo>
                  <a:pt x="278426" y="95871"/>
                  <a:pt x="295570" y="79679"/>
                  <a:pt x="296523" y="59676"/>
                </a:cubicBezTo>
                <a:lnTo>
                  <a:pt x="296523" y="57771"/>
                </a:lnTo>
                <a:lnTo>
                  <a:pt x="296523" y="38721"/>
                </a:lnTo>
                <a:lnTo>
                  <a:pt x="353673" y="38721"/>
                </a:lnTo>
                <a:cubicBezTo>
                  <a:pt x="369866" y="38721"/>
                  <a:pt x="382248" y="51104"/>
                  <a:pt x="382248" y="67296"/>
                </a:cubicBezTo>
                <a:lnTo>
                  <a:pt x="382248" y="486396"/>
                </a:lnTo>
                <a:cubicBezTo>
                  <a:pt x="382248" y="502589"/>
                  <a:pt x="369866" y="514971"/>
                  <a:pt x="353673" y="514971"/>
                </a:cubicBezTo>
                <a:lnTo>
                  <a:pt x="29823" y="514971"/>
                </a:lnTo>
                <a:cubicBezTo>
                  <a:pt x="13630" y="514971"/>
                  <a:pt x="1248" y="502589"/>
                  <a:pt x="1248" y="486396"/>
                </a:cubicBezTo>
                <a:lnTo>
                  <a:pt x="1248" y="67296"/>
                </a:lnTo>
                <a:cubicBezTo>
                  <a:pt x="1248" y="51104"/>
                  <a:pt x="13630" y="38721"/>
                  <a:pt x="29823" y="38721"/>
                </a:cubicBezTo>
                <a:lnTo>
                  <a:pt x="86973" y="38721"/>
                </a:lnTo>
                <a:close/>
                <a:moveTo>
                  <a:pt x="191748" y="333996"/>
                </a:moveTo>
                <a:lnTo>
                  <a:pt x="77448" y="333996"/>
                </a:lnTo>
                <a:lnTo>
                  <a:pt x="77448" y="353046"/>
                </a:lnTo>
                <a:lnTo>
                  <a:pt x="191748" y="353046"/>
                </a:lnTo>
                <a:lnTo>
                  <a:pt x="191748" y="333996"/>
                </a:lnTo>
                <a:close/>
                <a:moveTo>
                  <a:pt x="306048" y="257796"/>
                </a:moveTo>
                <a:lnTo>
                  <a:pt x="77448" y="257796"/>
                </a:lnTo>
                <a:lnTo>
                  <a:pt x="77448" y="276846"/>
                </a:lnTo>
                <a:lnTo>
                  <a:pt x="306048" y="276846"/>
                </a:lnTo>
                <a:lnTo>
                  <a:pt x="306048" y="257796"/>
                </a:lnTo>
                <a:close/>
                <a:moveTo>
                  <a:pt x="306048" y="181596"/>
                </a:moveTo>
                <a:lnTo>
                  <a:pt x="77448" y="181596"/>
                </a:lnTo>
                <a:lnTo>
                  <a:pt x="77448" y="200646"/>
                </a:lnTo>
                <a:lnTo>
                  <a:pt x="306048" y="200646"/>
                </a:lnTo>
                <a:lnTo>
                  <a:pt x="306048" y="181596"/>
                </a:lnTo>
                <a:close/>
                <a:moveTo>
                  <a:pt x="248898" y="621"/>
                </a:moveTo>
                <a:cubicBezTo>
                  <a:pt x="265091" y="621"/>
                  <a:pt x="277473" y="13004"/>
                  <a:pt x="277473" y="29196"/>
                </a:cubicBezTo>
                <a:lnTo>
                  <a:pt x="277473" y="48246"/>
                </a:lnTo>
                <a:cubicBezTo>
                  <a:pt x="277473" y="64439"/>
                  <a:pt x="265091" y="76821"/>
                  <a:pt x="248898" y="76821"/>
                </a:cubicBezTo>
                <a:lnTo>
                  <a:pt x="134598" y="76821"/>
                </a:lnTo>
                <a:cubicBezTo>
                  <a:pt x="118405" y="76821"/>
                  <a:pt x="106023" y="64439"/>
                  <a:pt x="106023" y="48246"/>
                </a:cubicBezTo>
                <a:lnTo>
                  <a:pt x="106023" y="29196"/>
                </a:lnTo>
                <a:cubicBezTo>
                  <a:pt x="106023" y="13004"/>
                  <a:pt x="118405" y="621"/>
                  <a:pt x="134598" y="621"/>
                </a:cubicBezTo>
                <a:lnTo>
                  <a:pt x="248898" y="621"/>
                </a:lnTo>
                <a:close/>
              </a:path>
            </a:pathLst>
          </a:custGeom>
          <a:solidFill>
            <a:srgbClr val="F0F0F0"/>
          </a:soli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C971F36F-5035-F4FE-3026-8ABA7F6E0CEC}"/>
              </a:ext>
            </a:extLst>
          </p:cNvPr>
          <p:cNvSpPr txBox="1"/>
          <p:nvPr/>
        </p:nvSpPr>
        <p:spPr>
          <a:xfrm>
            <a:off x="9148014" y="2839299"/>
            <a:ext cx="2151008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defRPr/>
            </a:pPr>
            <a:r>
              <a:rPr lang="en-US" sz="1600" b="1" i="0" u="none" baseline="0" dirty="0">
                <a:solidFill>
                  <a:srgbClr val="2F2F2F"/>
                </a:solidFill>
                <a:latin typeface="+mn-ea"/>
                <a:ea typeface="+mn-ea"/>
              </a:rPr>
              <a:t>International Market Scaling</a:t>
            </a:r>
            <a:endParaRPr lang="en-US" sz="1100" dirty="0"/>
          </a:p>
        </p:txBody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id="{84E1AE05-E334-1728-681B-850995DB6BCB}"/>
              </a:ext>
            </a:extLst>
          </p:cNvPr>
          <p:cNvSpPr/>
          <p:nvPr/>
        </p:nvSpPr>
        <p:spPr>
          <a:xfrm>
            <a:off x="9141620" y="3234363"/>
            <a:ext cx="2151008" cy="2637838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/>
              <a:t>In the final phase, the platform will expand globally, adjusting to different markets and regulations to build a worldwide agricultural marketplace.</a:t>
            </a:r>
            <a:endParaRPr lang="en-US" sz="1600" b="0" i="0" u="none" baseline="0" dirty="0">
              <a:solidFill>
                <a:srgbClr val="2F2F2F"/>
              </a:solidFill>
              <a:latin typeface="+mn-ea"/>
            </a:endParaRPr>
          </a:p>
        </p:txBody>
      </p:sp>
      <p:sp>
        <p:nvSpPr>
          <p:cNvPr id="17" name="AutoShape 17">
            <a:extLst>
              <a:ext uri="{FF2B5EF4-FFF2-40B4-BE49-F238E27FC236}">
                <a16:creationId xmlns:a16="http://schemas.microsoft.com/office/drawing/2014/main" id="{21C6D34C-DCF5-3289-C4E8-8FBA4978DC36}"/>
              </a:ext>
            </a:extLst>
          </p:cNvPr>
          <p:cNvSpPr/>
          <p:nvPr/>
        </p:nvSpPr>
        <p:spPr>
          <a:xfrm>
            <a:off x="9860499" y="1608469"/>
            <a:ext cx="726038" cy="726038"/>
          </a:xfrm>
          <a:prstGeom prst="roundRect">
            <a:avLst>
              <a:gd name="adj" fmla="val 50000"/>
            </a:avLst>
          </a:prstGeom>
          <a:solidFill>
            <a:srgbClr val="778495"/>
          </a:solidFill>
          <a:ln>
            <a:noFill/>
          </a:ln>
          <a:effectLst/>
        </p:spPr>
        <p:txBody>
          <a:bodyPr vert="horz" wrap="non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D49CF115-7B2A-11EC-8A83-65211554E99D}"/>
              </a:ext>
            </a:extLst>
          </p:cNvPr>
          <p:cNvSpPr/>
          <p:nvPr/>
        </p:nvSpPr>
        <p:spPr>
          <a:xfrm>
            <a:off x="10010103" y="1793303"/>
            <a:ext cx="426830" cy="356371"/>
          </a:xfrm>
          <a:custGeom>
            <a:avLst/>
            <a:gdLst/>
            <a:ahLst/>
            <a:cxnLst/>
            <a:rect l="l" t="t" r="r" b="b"/>
            <a:pathLst>
              <a:path w="525917" h="439102">
                <a:moveTo>
                  <a:pt x="483479" y="134923"/>
                </a:moveTo>
                <a:cubicBezTo>
                  <a:pt x="508244" y="134923"/>
                  <a:pt x="527294" y="154926"/>
                  <a:pt x="527294" y="178738"/>
                </a:cubicBezTo>
                <a:cubicBezTo>
                  <a:pt x="527294" y="179691"/>
                  <a:pt x="527294" y="180643"/>
                  <a:pt x="527294" y="182548"/>
                </a:cubicBezTo>
                <a:lnTo>
                  <a:pt x="513959" y="355903"/>
                </a:lnTo>
                <a:cubicBezTo>
                  <a:pt x="513006" y="371143"/>
                  <a:pt x="500623" y="382573"/>
                  <a:pt x="485384" y="382573"/>
                </a:cubicBezTo>
                <a:lnTo>
                  <a:pt x="454904" y="382573"/>
                </a:lnTo>
                <a:lnTo>
                  <a:pt x="454904" y="439723"/>
                </a:lnTo>
                <a:lnTo>
                  <a:pt x="435854" y="439723"/>
                </a:lnTo>
                <a:lnTo>
                  <a:pt x="435854" y="382573"/>
                </a:lnTo>
                <a:lnTo>
                  <a:pt x="92954" y="382573"/>
                </a:lnTo>
                <a:lnTo>
                  <a:pt x="92954" y="439723"/>
                </a:lnTo>
                <a:lnTo>
                  <a:pt x="73904" y="439723"/>
                </a:lnTo>
                <a:lnTo>
                  <a:pt x="73904" y="382573"/>
                </a:lnTo>
                <a:lnTo>
                  <a:pt x="43423" y="382573"/>
                </a:lnTo>
                <a:cubicBezTo>
                  <a:pt x="28184" y="382573"/>
                  <a:pt x="15801" y="371143"/>
                  <a:pt x="14848" y="355903"/>
                </a:cubicBezTo>
                <a:lnTo>
                  <a:pt x="1514" y="182548"/>
                </a:lnTo>
                <a:cubicBezTo>
                  <a:pt x="-391" y="158736"/>
                  <a:pt x="17706" y="136828"/>
                  <a:pt x="42471" y="134923"/>
                </a:cubicBezTo>
                <a:cubicBezTo>
                  <a:pt x="43423" y="134923"/>
                  <a:pt x="44376" y="134923"/>
                  <a:pt x="46281" y="134923"/>
                </a:cubicBezTo>
                <a:cubicBezTo>
                  <a:pt x="73904" y="134923"/>
                  <a:pt x="97716" y="154926"/>
                  <a:pt x="102479" y="181596"/>
                </a:cubicBezTo>
                <a:lnTo>
                  <a:pt x="122481" y="287323"/>
                </a:lnTo>
                <a:lnTo>
                  <a:pt x="408231" y="287323"/>
                </a:lnTo>
                <a:lnTo>
                  <a:pt x="428234" y="181596"/>
                </a:lnTo>
                <a:cubicBezTo>
                  <a:pt x="432044" y="153973"/>
                  <a:pt x="455856" y="134923"/>
                  <a:pt x="483479" y="134923"/>
                </a:cubicBezTo>
                <a:close/>
                <a:moveTo>
                  <a:pt x="416804" y="1573"/>
                </a:moveTo>
                <a:cubicBezTo>
                  <a:pt x="453951" y="1573"/>
                  <a:pt x="483479" y="31101"/>
                  <a:pt x="483479" y="68248"/>
                </a:cubicBezTo>
                <a:lnTo>
                  <a:pt x="483479" y="116826"/>
                </a:lnTo>
                <a:cubicBezTo>
                  <a:pt x="481573" y="116826"/>
                  <a:pt x="478716" y="115873"/>
                  <a:pt x="475859" y="115873"/>
                </a:cubicBezTo>
                <a:cubicBezTo>
                  <a:pt x="444426" y="115873"/>
                  <a:pt x="417756" y="137781"/>
                  <a:pt x="411089" y="167309"/>
                </a:cubicBezTo>
                <a:lnTo>
                  <a:pt x="410136" y="169213"/>
                </a:lnTo>
                <a:lnTo>
                  <a:pt x="392039" y="267321"/>
                </a:lnTo>
                <a:lnTo>
                  <a:pt x="134864" y="267321"/>
                </a:lnTo>
                <a:lnTo>
                  <a:pt x="116766" y="169213"/>
                </a:lnTo>
                <a:cubicBezTo>
                  <a:pt x="111051" y="137781"/>
                  <a:pt x="83429" y="114921"/>
                  <a:pt x="51996" y="114921"/>
                </a:cubicBezTo>
                <a:lnTo>
                  <a:pt x="54854" y="67296"/>
                </a:lnTo>
                <a:cubicBezTo>
                  <a:pt x="54854" y="30148"/>
                  <a:pt x="84381" y="621"/>
                  <a:pt x="121529" y="621"/>
                </a:cubicBezTo>
                <a:lnTo>
                  <a:pt x="416804" y="621"/>
                </a:lnTo>
                <a:close/>
              </a:path>
            </a:pathLst>
          </a:custGeom>
          <a:solidFill>
            <a:srgbClr val="F0F0F0"/>
          </a:soli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algn="l"/>
            <a:endParaRPr/>
          </a:p>
        </p:txBody>
      </p:sp>
    </p:spTree>
    <p:extLst>
      <p:ext uri="{BB962C8B-B14F-4D97-AF65-F5344CB8AC3E}">
        <p14:creationId xmlns:p14="http://schemas.microsoft.com/office/powerpoint/2010/main" val="341750767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linds(horizontal)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Future Vision</a:t>
            </a:r>
          </a:p>
        </p:txBody>
      </p:sp>
      <p:sp>
        <p:nvSpPr>
          <p:cNvPr id="3" name="AutoShape 3"/>
          <p:cNvSpPr/>
          <p:nvPr/>
        </p:nvSpPr>
        <p:spPr>
          <a:xfrm>
            <a:off x="7692003" y="2416142"/>
            <a:ext cx="3826897" cy="3717958"/>
          </a:xfrm>
          <a:prstGeom prst="roundRect">
            <a:avLst>
              <a:gd name="adj" fmla="val 8927"/>
            </a:avLst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6908656" y="1620481"/>
            <a:ext cx="4348936" cy="4166922"/>
          </a:xfrm>
          <a:prstGeom prst="roundRect">
            <a:avLst>
              <a:gd name="adj" fmla="val 8000"/>
            </a:avLst>
          </a:prstGeom>
          <a:blipFill>
            <a:blip r:embed="rId2"/>
            <a:srcRect/>
            <a:stretch>
              <a:fillRect l="-13967" r="-13885"/>
            </a:stretch>
          </a:blipFill>
          <a:ln cap="flat" cmpd="sng">
            <a:noFill/>
            <a:prstDash val="solid"/>
            <a:miter lim="800000"/>
          </a:ln>
          <a:effectLst/>
        </p:spPr>
        <p:txBody>
          <a:bodyPr rot="0" vert="horz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/>
          <p:nvPr/>
        </p:nvSpPr>
        <p:spPr>
          <a:xfrm>
            <a:off x="734715" y="3753518"/>
            <a:ext cx="5341777" cy="559039"/>
          </a:xfrm>
          <a:prstGeom prst="roundRect">
            <a:avLst>
              <a:gd name="adj" fmla="val 16000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l"/>
            <a:r>
              <a:rPr lang="en-US" sz="1600" b="1" i="0" u="none" baseline="0">
                <a:solidFill>
                  <a:schemeClr val="lt1"/>
                </a:solidFill>
                <a:latin typeface="+mn-ea"/>
                <a:ea typeface="+mn-ea"/>
              </a:rPr>
              <a:t>Enhanced Trust in Agriculture Transactions</a:t>
            </a:r>
          </a:p>
        </p:txBody>
      </p:sp>
      <p:sp>
        <p:nvSpPr>
          <p:cNvPr id="6" name="AutoShape 6"/>
          <p:cNvSpPr/>
          <p:nvPr/>
        </p:nvSpPr>
        <p:spPr>
          <a:xfrm>
            <a:off x="666794" y="4395541"/>
            <a:ext cx="5416506" cy="102508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/>
              <a:t>Smart AgroConnect uses technology to offer reliable, efficient, and easy-to-use services, building trust in agricultural transactions and improving the entire farming industry.</a:t>
            </a:r>
            <a:endParaRPr lang="en-US" sz="1600" b="0" i="0" u="none" baseline="0" dirty="0">
              <a:solidFill>
                <a:srgbClr val="2F2F2F"/>
              </a:solidFill>
              <a:latin typeface="+mn-ea"/>
            </a:endParaRPr>
          </a:p>
        </p:txBody>
      </p:sp>
      <p:cxnSp>
        <p:nvCxnSpPr>
          <p:cNvPr id="7" name="Connector 7"/>
          <p:cNvCxnSpPr/>
          <p:nvPr/>
        </p:nvCxnSpPr>
        <p:spPr>
          <a:xfrm>
            <a:off x="734715" y="3412949"/>
            <a:ext cx="5341777" cy="0"/>
          </a:xfrm>
          <a:prstGeom prst="straightConnector1">
            <a:avLst/>
          </a:prstGeom>
          <a:ln w="15875">
            <a:solidFill>
              <a:schemeClr val="accent1">
                <a:alpha val="50000"/>
              </a:schemeClr>
            </a:solidFill>
            <a:tailEnd type="oval"/>
          </a:ln>
        </p:spPr>
      </p:cxnSp>
      <p:sp>
        <p:nvSpPr>
          <p:cNvPr id="8" name="AutoShape 8"/>
          <p:cNvSpPr/>
          <p:nvPr/>
        </p:nvSpPr>
        <p:spPr>
          <a:xfrm>
            <a:off x="747415" y="1155521"/>
            <a:ext cx="5341777" cy="559039"/>
          </a:xfrm>
          <a:prstGeom prst="roundRect">
            <a:avLst>
              <a:gd name="adj" fmla="val 16000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l"/>
            <a:r>
              <a:rPr lang="en-US" sz="1600" b="1" i="0" u="none" baseline="0">
                <a:solidFill>
                  <a:schemeClr val="lt1"/>
                </a:solidFill>
                <a:latin typeface="+mn-ea"/>
                <a:ea typeface="+mn-ea"/>
              </a:rPr>
              <a:t>Transparent and Profitable Solutions</a:t>
            </a:r>
          </a:p>
        </p:txBody>
      </p:sp>
      <p:sp>
        <p:nvSpPr>
          <p:cNvPr id="9" name="AutoShape 9"/>
          <p:cNvSpPr/>
          <p:nvPr/>
        </p:nvSpPr>
        <p:spPr>
          <a:xfrm>
            <a:off x="679494" y="1797544"/>
            <a:ext cx="5416506" cy="102508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/>
              <a:t>The goal of Smart AgroConnect is to support farmers and buyers with a fair and transparent trading platform, ensuring farmers earn well while buyers get genuine products.</a:t>
            </a:r>
            <a:endParaRPr lang="en-US" sz="1600" b="0" i="0" u="none" baseline="0" dirty="0">
              <a:solidFill>
                <a:srgbClr val="2F2F2F"/>
              </a:solidFill>
              <a:latin typeface="+mn-ea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3"/>
          </p:nvPr>
        </p:nvSpPr>
        <p:spPr>
          <a:xfrm>
            <a:off x="660400" y="2884955"/>
            <a:ext cx="6389329" cy="535531"/>
          </a:xfrm>
        </p:spPr>
        <p:txBody>
          <a:bodyPr vert="horz" lIns="91440" tIns="45720" rIns="91440" bIns="45720" anchor="b">
            <a:norm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sz="3200" b="1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Thank you for watching.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4"/>
          </p:nvPr>
        </p:nvSpPr>
        <p:spPr>
          <a:xfrm>
            <a:off x="660400" y="4950430"/>
            <a:ext cx="6389329" cy="296271"/>
          </a:xfrm>
        </p:spPr>
        <p:txBody>
          <a:bodyPr vert="horz" lIns="91440" tIns="45720" rIns="91440" bIns="45720" anchor="ctr">
            <a:norm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endParaRPr lang="zh-CN" altLang="en-US" sz="1400" b="0" i="0" u="none" baseline="0" dirty="0">
              <a:solidFill>
                <a:srgbClr val="2F2F2F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916176" y="3481568"/>
            <a:ext cx="6367051" cy="480131"/>
          </a:xfrm>
        </p:spPr>
        <p:txBody>
          <a:bodyPr vert="horz" lIns="91440" tIns="45720" rIns="91440" bIns="4572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556" b="1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Introduction to Smart AgroConnect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12684" y="1919294"/>
            <a:ext cx="213650" cy="12338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t">
            <a:prstTxWarp prst="textPlain">
              <a:avLst/>
            </a:prstTxWarp>
            <a:spAutoFit/>
          </a:bodyPr>
          <a:lstStyle/>
          <a:p>
            <a:pPr marL="0" algn="l">
              <a:defRPr/>
            </a:pPr>
            <a:r>
              <a:rPr lang="en-US" sz="1800" b="0" i="0" u="none" spc="100" baseline="0">
                <a:solidFill>
                  <a:schemeClr val="accent1"/>
                </a:solidFill>
                <a:latin typeface="Impact"/>
                <a:ea typeface="Impact"/>
              </a:rPr>
              <a:t>/</a:t>
            </a:r>
            <a:endParaRPr lang="en-US" sz="1100"/>
          </a:p>
        </p:txBody>
      </p:sp>
      <p:sp>
        <p:nvSpPr>
          <p:cNvPr id="4" name="TextBox 4"/>
          <p:cNvSpPr txBox="1"/>
          <p:nvPr/>
        </p:nvSpPr>
        <p:spPr>
          <a:xfrm>
            <a:off x="1240273" y="1751374"/>
            <a:ext cx="1664919" cy="15696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9600" b="0" i="0" u="none" spc="100" baseline="0" dirty="0">
                <a:solidFill>
                  <a:schemeClr val="accent1"/>
                </a:solidFill>
                <a:latin typeface="Impact"/>
                <a:ea typeface="Impact"/>
              </a:rPr>
              <a:t>1</a:t>
            </a:r>
            <a:endParaRPr lang="en-US" sz="1100" dirty="0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Bridging Farmers &amp; Buyers</a:t>
            </a:r>
          </a:p>
        </p:txBody>
      </p:sp>
      <p:cxnSp>
        <p:nvCxnSpPr>
          <p:cNvPr id="3" name="Connector 3"/>
          <p:cNvCxnSpPr/>
          <p:nvPr/>
        </p:nvCxnSpPr>
        <p:spPr>
          <a:xfrm flipH="1">
            <a:off x="7778027" y="3409764"/>
            <a:ext cx="327272" cy="941832"/>
          </a:xfrm>
          <a:prstGeom prst="line">
            <a:avLst/>
          </a:prstGeom>
          <a:ln w="152400" cap="rnd">
            <a:solidFill>
              <a:schemeClr val="accent5"/>
            </a:solidFill>
          </a:ln>
        </p:spPr>
      </p:cxnSp>
      <p:cxnSp>
        <p:nvCxnSpPr>
          <p:cNvPr id="4" name="Connector 4"/>
          <p:cNvCxnSpPr/>
          <p:nvPr/>
        </p:nvCxnSpPr>
        <p:spPr>
          <a:xfrm flipH="1">
            <a:off x="4542983" y="4394747"/>
            <a:ext cx="291038" cy="876257"/>
          </a:xfrm>
          <a:prstGeom prst="line">
            <a:avLst/>
          </a:prstGeom>
          <a:ln w="152400" cap="rnd">
            <a:solidFill>
              <a:schemeClr val="accent3"/>
            </a:solidFill>
          </a:ln>
        </p:spPr>
      </p:cxnSp>
      <p:cxnSp>
        <p:nvCxnSpPr>
          <p:cNvPr id="5" name="Connector 5"/>
          <p:cNvCxnSpPr/>
          <p:nvPr/>
        </p:nvCxnSpPr>
        <p:spPr>
          <a:xfrm>
            <a:off x="1321968" y="5358152"/>
            <a:ext cx="3243046" cy="0"/>
          </a:xfrm>
          <a:prstGeom prst="line">
            <a:avLst/>
          </a:prstGeom>
          <a:ln w="152400" cap="rnd">
            <a:solidFill>
              <a:schemeClr val="accent1"/>
            </a:solidFill>
            <a:tailEnd type="arrow" w="sm" len="sm"/>
          </a:ln>
        </p:spPr>
      </p:cxnSp>
      <p:cxnSp>
        <p:nvCxnSpPr>
          <p:cNvPr id="6" name="Connector 6"/>
          <p:cNvCxnSpPr/>
          <p:nvPr/>
        </p:nvCxnSpPr>
        <p:spPr>
          <a:xfrm>
            <a:off x="4834021" y="4392770"/>
            <a:ext cx="3008112" cy="0"/>
          </a:xfrm>
          <a:prstGeom prst="line">
            <a:avLst/>
          </a:prstGeom>
          <a:ln w="152400" cap="rnd">
            <a:solidFill>
              <a:schemeClr val="accent3"/>
            </a:solidFill>
            <a:tailEnd type="arrow" w="sm" len="sm"/>
          </a:ln>
        </p:spPr>
      </p:cxnSp>
      <p:cxnSp>
        <p:nvCxnSpPr>
          <p:cNvPr id="7" name="Connector 7"/>
          <p:cNvCxnSpPr/>
          <p:nvPr/>
        </p:nvCxnSpPr>
        <p:spPr>
          <a:xfrm>
            <a:off x="8114682" y="3409764"/>
            <a:ext cx="3177838" cy="0"/>
          </a:xfrm>
          <a:prstGeom prst="line">
            <a:avLst/>
          </a:prstGeom>
          <a:ln w="152400" cap="rnd">
            <a:solidFill>
              <a:schemeClr val="accent5"/>
            </a:solidFill>
            <a:tailEnd type="arrow" w="sm" len="sm"/>
          </a:ln>
        </p:spPr>
      </p:cxnSp>
      <p:cxnSp>
        <p:nvCxnSpPr>
          <p:cNvPr id="8" name="Connector 8"/>
          <p:cNvCxnSpPr/>
          <p:nvPr/>
        </p:nvCxnSpPr>
        <p:spPr>
          <a:xfrm flipH="1" flipV="1">
            <a:off x="1512094" y="3572895"/>
            <a:ext cx="8832" cy="1406493"/>
          </a:xfrm>
          <a:prstGeom prst="line">
            <a:avLst/>
          </a:prstGeom>
          <a:ln w="3175" cap="rnd">
            <a:solidFill>
              <a:srgbClr val="FFFFFF">
                <a:lumMod val="75000"/>
              </a:srgbClr>
            </a:solidFill>
          </a:ln>
        </p:spPr>
      </p:cxnSp>
      <p:cxnSp>
        <p:nvCxnSpPr>
          <p:cNvPr id="9" name="Connector 9"/>
          <p:cNvCxnSpPr/>
          <p:nvPr/>
        </p:nvCxnSpPr>
        <p:spPr>
          <a:xfrm>
            <a:off x="1185695" y="3572895"/>
            <a:ext cx="1553496" cy="0"/>
          </a:xfrm>
          <a:prstGeom prst="line">
            <a:avLst/>
          </a:prstGeom>
          <a:ln w="3175" cap="rnd">
            <a:solidFill>
              <a:srgbClr val="FFFFFF">
                <a:lumMod val="75000"/>
              </a:srgbClr>
            </a:solidFill>
          </a:ln>
        </p:spPr>
      </p:cxnSp>
      <p:grpSp>
        <p:nvGrpSpPr>
          <p:cNvPr id="10" name="Group 10"/>
          <p:cNvGrpSpPr/>
          <p:nvPr/>
        </p:nvGrpSpPr>
        <p:grpSpPr>
          <a:xfrm>
            <a:off x="1158976" y="4979389"/>
            <a:ext cx="723900" cy="723894"/>
            <a:chOff x="720533" y="5428393"/>
            <a:chExt cx="723900" cy="723894"/>
          </a:xfrm>
        </p:grpSpPr>
        <p:sp>
          <p:nvSpPr>
            <p:cNvPr id="11" name="AutoShape 11"/>
            <p:cNvSpPr/>
            <p:nvPr/>
          </p:nvSpPr>
          <p:spPr>
            <a:xfrm>
              <a:off x="720533" y="5428393"/>
              <a:ext cx="723900" cy="72389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FFFF"/>
              </a:solidFill>
            </a:ln>
          </p:spPr>
          <p:txBody>
            <a:bodyPr vert="horz" wrap="non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2" name="Freeform 12"/>
            <p:cNvSpPr/>
            <p:nvPr/>
          </p:nvSpPr>
          <p:spPr>
            <a:xfrm>
              <a:off x="883525" y="5598937"/>
              <a:ext cx="397918" cy="382806"/>
            </a:xfrm>
            <a:custGeom>
              <a:avLst/>
              <a:gdLst/>
              <a:ahLst/>
              <a:cxnLst/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lIns="91440" tIns="45720" rIns="91440" bIns="45720" anchor="t">
              <a:normAutofit/>
            </a:bodyPr>
            <a:lstStyle/>
            <a:p>
              <a:pPr marL="0" algn="l"/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517706" y="3572895"/>
            <a:ext cx="2726604" cy="162846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Farmers lose </a:t>
            </a:r>
            <a:r>
              <a:rPr lang="en-US" sz="1400" b="1" dirty="0"/>
              <a:t>40-50% of their income</a:t>
            </a:r>
            <a:r>
              <a:rPr lang="en-US" sz="1400" dirty="0"/>
              <a:t> because middlemen take a big share of their earnings.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A </a:t>
            </a:r>
            <a:r>
              <a:rPr lang="en-US" sz="1400" b="1" dirty="0"/>
              <a:t>direct selling platform</a:t>
            </a:r>
            <a:r>
              <a:rPr lang="en-US" sz="1400" dirty="0"/>
              <a:t> can help farmers make more profit.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92825" y="2747462"/>
            <a:ext cx="2726604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b="1" dirty="0"/>
              <a:t>Farmers Lose Money to Middlemen</a:t>
            </a:r>
            <a:endParaRPr lang="en-US" sz="1200" b="1" dirty="0"/>
          </a:p>
        </p:txBody>
      </p:sp>
      <p:cxnSp>
        <p:nvCxnSpPr>
          <p:cNvPr id="15" name="Connector 15"/>
          <p:cNvCxnSpPr/>
          <p:nvPr/>
        </p:nvCxnSpPr>
        <p:spPr>
          <a:xfrm flipV="1">
            <a:off x="4860662" y="2395185"/>
            <a:ext cx="0" cy="1594464"/>
          </a:xfrm>
          <a:prstGeom prst="line">
            <a:avLst/>
          </a:prstGeom>
          <a:ln w="3175" cap="rnd">
            <a:solidFill>
              <a:srgbClr val="FFFFFF">
                <a:lumMod val="75000"/>
              </a:srgbClr>
            </a:solidFill>
          </a:ln>
        </p:spPr>
      </p:cxnSp>
      <p:cxnSp>
        <p:nvCxnSpPr>
          <p:cNvPr id="16" name="Connector 16"/>
          <p:cNvCxnSpPr/>
          <p:nvPr/>
        </p:nvCxnSpPr>
        <p:spPr>
          <a:xfrm>
            <a:off x="4480807" y="2395185"/>
            <a:ext cx="1553496" cy="0"/>
          </a:xfrm>
          <a:prstGeom prst="line">
            <a:avLst/>
          </a:prstGeom>
          <a:ln w="3175" cap="rnd">
            <a:solidFill>
              <a:srgbClr val="FFFFFF">
                <a:lumMod val="75000"/>
              </a:srgbClr>
            </a:solidFill>
          </a:ln>
        </p:spPr>
      </p:cxnSp>
      <p:grpSp>
        <p:nvGrpSpPr>
          <p:cNvPr id="17" name="Group 17"/>
          <p:cNvGrpSpPr/>
          <p:nvPr/>
        </p:nvGrpSpPr>
        <p:grpSpPr>
          <a:xfrm>
            <a:off x="4498712" y="3989649"/>
            <a:ext cx="723900" cy="723894"/>
            <a:chOff x="4060269" y="4438653"/>
            <a:chExt cx="723900" cy="723894"/>
          </a:xfrm>
        </p:grpSpPr>
        <p:sp>
          <p:nvSpPr>
            <p:cNvPr id="18" name="AutoShape 18"/>
            <p:cNvSpPr/>
            <p:nvPr/>
          </p:nvSpPr>
          <p:spPr>
            <a:xfrm>
              <a:off x="4060269" y="4438653"/>
              <a:ext cx="723900" cy="72389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rgbClr val="FFFFFF"/>
              </a:solidFill>
            </a:ln>
          </p:spPr>
          <p:txBody>
            <a:bodyPr vert="horz" wrap="non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9" name="Freeform 19"/>
            <p:cNvSpPr/>
            <p:nvPr/>
          </p:nvSpPr>
          <p:spPr>
            <a:xfrm>
              <a:off x="4223261" y="4621162"/>
              <a:ext cx="397918" cy="358876"/>
            </a:xfrm>
            <a:custGeom>
              <a:avLst/>
              <a:gdLst/>
              <a:ahLst/>
              <a:cxnLst/>
              <a:rect l="l" t="t" r="r" b="b"/>
              <a:pathLst>
                <a:path w="8541" h="7701">
                  <a:moveTo>
                    <a:pt x="7830" y="7703"/>
                  </a:moveTo>
                  <a:lnTo>
                    <a:pt x="0" y="7703"/>
                  </a:lnTo>
                  <a:lnTo>
                    <a:pt x="0" y="0"/>
                  </a:lnTo>
                  <a:lnTo>
                    <a:pt x="632" y="0"/>
                  </a:lnTo>
                  <a:lnTo>
                    <a:pt x="632" y="4272"/>
                  </a:lnTo>
                  <a:lnTo>
                    <a:pt x="4513" y="1449"/>
                  </a:lnTo>
                  <a:lnTo>
                    <a:pt x="5841" y="2017"/>
                  </a:lnTo>
                  <a:lnTo>
                    <a:pt x="7667" y="357"/>
                  </a:lnTo>
                  <a:lnTo>
                    <a:pt x="7305" y="0"/>
                  </a:lnTo>
                  <a:lnTo>
                    <a:pt x="8541" y="0"/>
                  </a:lnTo>
                  <a:lnTo>
                    <a:pt x="8541" y="1235"/>
                  </a:lnTo>
                  <a:lnTo>
                    <a:pt x="8116" y="806"/>
                  </a:lnTo>
                  <a:lnTo>
                    <a:pt x="5965" y="2756"/>
                  </a:lnTo>
                  <a:lnTo>
                    <a:pt x="4593" y="2172"/>
                  </a:lnTo>
                  <a:lnTo>
                    <a:pt x="632" y="5054"/>
                  </a:lnTo>
                  <a:lnTo>
                    <a:pt x="632" y="7072"/>
                  </a:lnTo>
                  <a:lnTo>
                    <a:pt x="1348" y="7072"/>
                  </a:lnTo>
                  <a:lnTo>
                    <a:pt x="1348" y="5289"/>
                  </a:lnTo>
                  <a:lnTo>
                    <a:pt x="1980" y="5289"/>
                  </a:lnTo>
                  <a:lnTo>
                    <a:pt x="1980" y="7072"/>
                  </a:lnTo>
                  <a:lnTo>
                    <a:pt x="2517" y="7072"/>
                  </a:lnTo>
                  <a:lnTo>
                    <a:pt x="2517" y="4558"/>
                  </a:lnTo>
                  <a:lnTo>
                    <a:pt x="3149" y="4558"/>
                  </a:lnTo>
                  <a:lnTo>
                    <a:pt x="3149" y="7072"/>
                  </a:lnTo>
                  <a:lnTo>
                    <a:pt x="3686" y="7072"/>
                  </a:lnTo>
                  <a:lnTo>
                    <a:pt x="3686" y="3824"/>
                  </a:lnTo>
                  <a:lnTo>
                    <a:pt x="4318" y="3824"/>
                  </a:lnTo>
                  <a:lnTo>
                    <a:pt x="4318" y="7072"/>
                  </a:lnTo>
                  <a:lnTo>
                    <a:pt x="4855" y="7072"/>
                  </a:lnTo>
                  <a:lnTo>
                    <a:pt x="4855" y="3458"/>
                  </a:lnTo>
                  <a:lnTo>
                    <a:pt x="5491" y="3458"/>
                  </a:lnTo>
                  <a:lnTo>
                    <a:pt x="5491" y="7072"/>
                  </a:lnTo>
                  <a:lnTo>
                    <a:pt x="6028" y="7072"/>
                  </a:lnTo>
                  <a:lnTo>
                    <a:pt x="6028" y="4193"/>
                  </a:lnTo>
                  <a:lnTo>
                    <a:pt x="6660" y="4193"/>
                  </a:lnTo>
                  <a:lnTo>
                    <a:pt x="6660" y="7072"/>
                  </a:lnTo>
                  <a:lnTo>
                    <a:pt x="7197" y="7072"/>
                  </a:lnTo>
                  <a:lnTo>
                    <a:pt x="7197" y="2728"/>
                  </a:lnTo>
                  <a:lnTo>
                    <a:pt x="7830" y="2728"/>
                  </a:lnTo>
                  <a:lnTo>
                    <a:pt x="7830" y="7703"/>
                  </a:lnTo>
                  <a:lnTo>
                    <a:pt x="7830" y="77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lIns="91440" tIns="45720" rIns="91440" bIns="45720" anchor="t">
              <a:normAutofit lnSpcReduction="10000"/>
            </a:bodyPr>
            <a:lstStyle/>
            <a:p>
              <a:pPr marL="0" algn="l"/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4919321" y="2454199"/>
            <a:ext cx="2726604" cy="1628460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Buyers </a:t>
            </a:r>
            <a:r>
              <a:rPr lang="en-US" sz="1400" b="1" dirty="0"/>
              <a:t>struggle to verify</a:t>
            </a:r>
            <a:r>
              <a:rPr lang="en-US" sz="1400" dirty="0"/>
              <a:t> if farm products are genuine and of good quality.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Without trust, buyers </a:t>
            </a:r>
            <a:r>
              <a:rPr lang="en-US" sz="1400" b="1" dirty="0"/>
              <a:t>hesitate to purchase</a:t>
            </a:r>
            <a:r>
              <a:rPr lang="en-US" sz="1400" dirty="0"/>
              <a:t>, affecting their business.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486674" y="1864255"/>
            <a:ext cx="2726604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IN" b="1" dirty="0"/>
              <a:t>Buyers Face Trust Issues</a:t>
            </a:r>
            <a:endParaRPr lang="en-US" sz="1200" dirty="0"/>
          </a:p>
        </p:txBody>
      </p:sp>
      <p:cxnSp>
        <p:nvCxnSpPr>
          <p:cNvPr id="22" name="Connector 22"/>
          <p:cNvCxnSpPr/>
          <p:nvPr/>
        </p:nvCxnSpPr>
        <p:spPr>
          <a:xfrm flipV="1">
            <a:off x="8154978" y="1775753"/>
            <a:ext cx="0" cy="1230890"/>
          </a:xfrm>
          <a:prstGeom prst="line">
            <a:avLst/>
          </a:prstGeom>
          <a:ln w="3175" cap="rnd">
            <a:solidFill>
              <a:srgbClr val="FFFFFF">
                <a:lumMod val="75000"/>
              </a:srgbClr>
            </a:solidFill>
          </a:ln>
        </p:spPr>
      </p:cxnSp>
      <p:cxnSp>
        <p:nvCxnSpPr>
          <p:cNvPr id="23" name="Connector 23"/>
          <p:cNvCxnSpPr/>
          <p:nvPr/>
        </p:nvCxnSpPr>
        <p:spPr>
          <a:xfrm>
            <a:off x="7784446" y="1775753"/>
            <a:ext cx="1553496" cy="0"/>
          </a:xfrm>
          <a:prstGeom prst="line">
            <a:avLst/>
          </a:prstGeom>
          <a:ln w="3175" cap="rnd">
            <a:solidFill>
              <a:srgbClr val="FFFFFF">
                <a:lumMod val="75000"/>
              </a:srgbClr>
            </a:solidFill>
          </a:ln>
        </p:spPr>
      </p:cxnSp>
      <p:grpSp>
        <p:nvGrpSpPr>
          <p:cNvPr id="24" name="Group 24"/>
          <p:cNvGrpSpPr/>
          <p:nvPr/>
        </p:nvGrpSpPr>
        <p:grpSpPr>
          <a:xfrm>
            <a:off x="7783196" y="3006643"/>
            <a:ext cx="723900" cy="723894"/>
            <a:chOff x="7649553" y="3455647"/>
            <a:chExt cx="723900" cy="723894"/>
          </a:xfrm>
        </p:grpSpPr>
        <p:sp>
          <p:nvSpPr>
            <p:cNvPr id="25" name="AutoShape 25"/>
            <p:cNvSpPr/>
            <p:nvPr/>
          </p:nvSpPr>
          <p:spPr>
            <a:xfrm>
              <a:off x="7649553" y="3455647"/>
              <a:ext cx="723900" cy="723894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rgbClr val="FFFFFF"/>
              </a:solidFill>
            </a:ln>
          </p:spPr>
          <p:txBody>
            <a:bodyPr vert="horz" wrap="non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26" name="Freeform 26"/>
            <p:cNvSpPr/>
            <p:nvPr/>
          </p:nvSpPr>
          <p:spPr>
            <a:xfrm>
              <a:off x="7812545" y="3687451"/>
              <a:ext cx="397918" cy="260286"/>
            </a:xfrm>
            <a:custGeom>
              <a:avLst/>
              <a:gdLst/>
              <a:ahLst/>
              <a:cxnLst/>
              <a:rect l="l" t="t" r="r" b="b"/>
              <a:pathLst>
                <a:path w="3311" h="2169">
                  <a:moveTo>
                    <a:pt x="2907" y="0"/>
                  </a:moveTo>
                  <a:cubicBezTo>
                    <a:pt x="2684" y="0"/>
                    <a:pt x="2503" y="181"/>
                    <a:pt x="2503" y="404"/>
                  </a:cubicBezTo>
                  <a:cubicBezTo>
                    <a:pt x="2503" y="481"/>
                    <a:pt x="2525" y="554"/>
                    <a:pt x="2563" y="616"/>
                  </a:cubicBezTo>
                  <a:lnTo>
                    <a:pt x="2175" y="1061"/>
                  </a:lnTo>
                  <a:cubicBezTo>
                    <a:pt x="2122" y="1036"/>
                    <a:pt x="2062" y="1021"/>
                    <a:pt x="1999" y="1021"/>
                  </a:cubicBezTo>
                  <a:cubicBezTo>
                    <a:pt x="1917" y="1021"/>
                    <a:pt x="1840" y="1046"/>
                    <a:pt x="1776" y="1088"/>
                  </a:cubicBezTo>
                  <a:lnTo>
                    <a:pt x="1565" y="908"/>
                  </a:lnTo>
                  <a:cubicBezTo>
                    <a:pt x="1584" y="861"/>
                    <a:pt x="1594" y="809"/>
                    <a:pt x="1594" y="756"/>
                  </a:cubicBezTo>
                  <a:cubicBezTo>
                    <a:pt x="1594" y="533"/>
                    <a:pt x="1413" y="352"/>
                    <a:pt x="1190" y="352"/>
                  </a:cubicBezTo>
                  <a:cubicBezTo>
                    <a:pt x="968" y="352"/>
                    <a:pt x="786" y="533"/>
                    <a:pt x="786" y="756"/>
                  </a:cubicBezTo>
                  <a:cubicBezTo>
                    <a:pt x="786" y="840"/>
                    <a:pt x="812" y="918"/>
                    <a:pt x="856" y="983"/>
                  </a:cubicBezTo>
                  <a:lnTo>
                    <a:pt x="545" y="1386"/>
                  </a:lnTo>
                  <a:cubicBezTo>
                    <a:pt x="501" y="1370"/>
                    <a:pt x="454" y="1361"/>
                    <a:pt x="404" y="1361"/>
                  </a:cubicBezTo>
                  <a:cubicBezTo>
                    <a:pt x="181" y="1361"/>
                    <a:pt x="0" y="1542"/>
                    <a:pt x="0" y="1765"/>
                  </a:cubicBezTo>
                  <a:cubicBezTo>
                    <a:pt x="0" y="1988"/>
                    <a:pt x="181" y="2169"/>
                    <a:pt x="404" y="2169"/>
                  </a:cubicBezTo>
                  <a:cubicBezTo>
                    <a:pt x="627" y="2169"/>
                    <a:pt x="808" y="1988"/>
                    <a:pt x="808" y="1765"/>
                  </a:cubicBezTo>
                  <a:cubicBezTo>
                    <a:pt x="808" y="1679"/>
                    <a:pt x="781" y="1599"/>
                    <a:pt x="735" y="1533"/>
                  </a:cubicBezTo>
                  <a:lnTo>
                    <a:pt x="1044" y="1132"/>
                  </a:lnTo>
                  <a:cubicBezTo>
                    <a:pt x="1090" y="1150"/>
                    <a:pt x="1139" y="1160"/>
                    <a:pt x="1190" y="1160"/>
                  </a:cubicBezTo>
                  <a:cubicBezTo>
                    <a:pt x="1272" y="1160"/>
                    <a:pt x="1349" y="1135"/>
                    <a:pt x="1412" y="1093"/>
                  </a:cubicBezTo>
                  <a:lnTo>
                    <a:pt x="1624" y="1274"/>
                  </a:lnTo>
                  <a:cubicBezTo>
                    <a:pt x="1606" y="1321"/>
                    <a:pt x="1595" y="1372"/>
                    <a:pt x="1595" y="1425"/>
                  </a:cubicBezTo>
                  <a:cubicBezTo>
                    <a:pt x="1595" y="1648"/>
                    <a:pt x="1776" y="1829"/>
                    <a:pt x="1999" y="1829"/>
                  </a:cubicBezTo>
                  <a:cubicBezTo>
                    <a:pt x="2222" y="1829"/>
                    <a:pt x="2403" y="1648"/>
                    <a:pt x="2403" y="1425"/>
                  </a:cubicBezTo>
                  <a:cubicBezTo>
                    <a:pt x="2403" y="1352"/>
                    <a:pt x="2384" y="1284"/>
                    <a:pt x="2350" y="1225"/>
                  </a:cubicBezTo>
                  <a:lnTo>
                    <a:pt x="2744" y="773"/>
                  </a:lnTo>
                  <a:cubicBezTo>
                    <a:pt x="2794" y="795"/>
                    <a:pt x="2849" y="808"/>
                    <a:pt x="2907" y="808"/>
                  </a:cubicBezTo>
                  <a:cubicBezTo>
                    <a:pt x="3130" y="808"/>
                    <a:pt x="3311" y="627"/>
                    <a:pt x="3311" y="404"/>
                  </a:cubicBezTo>
                  <a:cubicBezTo>
                    <a:pt x="3311" y="181"/>
                    <a:pt x="3130" y="0"/>
                    <a:pt x="2907" y="0"/>
                  </a:cubicBezTo>
                  <a:close/>
                  <a:moveTo>
                    <a:pt x="2907" y="568"/>
                  </a:moveTo>
                  <a:cubicBezTo>
                    <a:pt x="2816" y="568"/>
                    <a:pt x="2743" y="494"/>
                    <a:pt x="2743" y="404"/>
                  </a:cubicBezTo>
                  <a:cubicBezTo>
                    <a:pt x="2743" y="313"/>
                    <a:pt x="2816" y="240"/>
                    <a:pt x="2907" y="240"/>
                  </a:cubicBezTo>
                  <a:cubicBezTo>
                    <a:pt x="2997" y="240"/>
                    <a:pt x="3071" y="313"/>
                    <a:pt x="3071" y="404"/>
                  </a:cubicBezTo>
                  <a:cubicBezTo>
                    <a:pt x="3071" y="494"/>
                    <a:pt x="2997" y="568"/>
                    <a:pt x="2907" y="568"/>
                  </a:cubicBezTo>
                  <a:close/>
                  <a:moveTo>
                    <a:pt x="1999" y="1589"/>
                  </a:moveTo>
                  <a:cubicBezTo>
                    <a:pt x="1909" y="1589"/>
                    <a:pt x="1835" y="1516"/>
                    <a:pt x="1835" y="1425"/>
                  </a:cubicBezTo>
                  <a:cubicBezTo>
                    <a:pt x="1835" y="1335"/>
                    <a:pt x="1909" y="1261"/>
                    <a:pt x="1999" y="1261"/>
                  </a:cubicBezTo>
                  <a:cubicBezTo>
                    <a:pt x="2089" y="1261"/>
                    <a:pt x="2163" y="1335"/>
                    <a:pt x="2163" y="1425"/>
                  </a:cubicBezTo>
                  <a:cubicBezTo>
                    <a:pt x="2163" y="1516"/>
                    <a:pt x="2089" y="1589"/>
                    <a:pt x="1999" y="1589"/>
                  </a:cubicBezTo>
                  <a:close/>
                  <a:moveTo>
                    <a:pt x="1190" y="920"/>
                  </a:moveTo>
                  <a:cubicBezTo>
                    <a:pt x="1100" y="920"/>
                    <a:pt x="1026" y="846"/>
                    <a:pt x="1026" y="756"/>
                  </a:cubicBezTo>
                  <a:cubicBezTo>
                    <a:pt x="1026" y="665"/>
                    <a:pt x="1100" y="592"/>
                    <a:pt x="1190" y="592"/>
                  </a:cubicBezTo>
                  <a:cubicBezTo>
                    <a:pt x="1281" y="592"/>
                    <a:pt x="1354" y="665"/>
                    <a:pt x="1354" y="756"/>
                  </a:cubicBezTo>
                  <a:cubicBezTo>
                    <a:pt x="1354" y="846"/>
                    <a:pt x="1281" y="920"/>
                    <a:pt x="1190" y="920"/>
                  </a:cubicBezTo>
                  <a:close/>
                  <a:moveTo>
                    <a:pt x="568" y="1765"/>
                  </a:moveTo>
                  <a:cubicBezTo>
                    <a:pt x="568" y="1855"/>
                    <a:pt x="494" y="1929"/>
                    <a:pt x="404" y="1929"/>
                  </a:cubicBezTo>
                  <a:cubicBezTo>
                    <a:pt x="314" y="1929"/>
                    <a:pt x="240" y="1855"/>
                    <a:pt x="240" y="1765"/>
                  </a:cubicBezTo>
                  <a:cubicBezTo>
                    <a:pt x="240" y="1675"/>
                    <a:pt x="314" y="1601"/>
                    <a:pt x="404" y="1601"/>
                  </a:cubicBezTo>
                  <a:cubicBezTo>
                    <a:pt x="494" y="1601"/>
                    <a:pt x="568" y="1675"/>
                    <a:pt x="568" y="17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lIns="91440" tIns="45720" rIns="91440" bIns="45720" anchor="t">
              <a:normAutofit fontScale="70000" lnSpcReduction="20000"/>
            </a:bodyPr>
            <a:lstStyle/>
            <a:p>
              <a:pPr marL="0" algn="l"/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8164362" y="1788344"/>
            <a:ext cx="2726604" cy="1369928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Smart </a:t>
            </a:r>
            <a:r>
              <a:rPr lang="en-US" sz="1400" b="1" dirty="0"/>
              <a:t>AgroConnect</a:t>
            </a:r>
            <a:r>
              <a:rPr lang="en-US" sz="1400" dirty="0"/>
              <a:t> connects farmers and buyers directly, eliminating middlemen to build trust and reduce costs for both parties.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790313" y="967824"/>
            <a:ext cx="2726604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b="1" dirty="0"/>
              <a:t>A Fair &amp; Transparent Trade Solution</a:t>
            </a:r>
            <a:endParaRPr lang="en-US" sz="1200" b="1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Visual Representation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308017" y="1828800"/>
            <a:ext cx="1694888" cy="1694888"/>
            <a:chOff x="0" y="0"/>
            <a:chExt cx="3843866" cy="3843866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3843866" cy="38438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DCDEE0"/>
              </a:solidFill>
              <a:prstDash val="solid"/>
            </a:ln>
            <a:effectLst/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5" name="AutoShape 5"/>
            <p:cNvSpPr/>
            <p:nvPr/>
          </p:nvSpPr>
          <p:spPr>
            <a:xfrm>
              <a:off x="228243" y="217139"/>
              <a:ext cx="3398481" cy="3398483"/>
            </a:xfrm>
            <a:prstGeom prst="ellipse">
              <a:avLst/>
            </a:prstGeom>
            <a:blipFill>
              <a:blip r:embed="rId2"/>
              <a:stretch>
                <a:fillRect l="-39219" r="-38559"/>
              </a:stretch>
            </a:blipFill>
            <a:ln cap="flat" cmpd="sng">
              <a:noFill/>
              <a:prstDash val="solid"/>
              <a:miter lim="800000"/>
            </a:ln>
            <a:effectLst/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817082" y="2388483"/>
            <a:ext cx="676759" cy="676759"/>
            <a:chOff x="1025999" y="1411000"/>
            <a:chExt cx="767418" cy="767418"/>
          </a:xfrm>
        </p:grpSpPr>
        <p:sp>
          <p:nvSpPr>
            <p:cNvPr id="7" name="AutoShape 7"/>
            <p:cNvSpPr/>
            <p:nvPr/>
          </p:nvSpPr>
          <p:spPr>
            <a:xfrm>
              <a:off x="1025999" y="1411000"/>
              <a:ext cx="767418" cy="767418"/>
            </a:xfrm>
            <a:prstGeom prst="ellipse">
              <a:avLst/>
            </a:prstGeom>
            <a:solidFill>
              <a:srgbClr val="2F2F2F">
                <a:alpha val="70000"/>
              </a:srgbClr>
            </a:solidFill>
            <a:ln w="38100">
              <a:solidFill>
                <a:srgbClr val="FFFFFF"/>
              </a:solidFill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>
              <a:off x="1203096" y="1592753"/>
              <a:ext cx="413225" cy="403914"/>
            </a:xfrm>
            <a:custGeom>
              <a:avLst/>
              <a:gdLst/>
              <a:ahLst/>
              <a:cxnLst/>
              <a:rect l="l" t="t" r="r" b="b"/>
              <a:pathLst>
                <a:path w="607933" h="594235">
                  <a:moveTo>
                    <a:pt x="163904" y="368072"/>
                  </a:moveTo>
                  <a:cubicBezTo>
                    <a:pt x="173837" y="383943"/>
                    <a:pt x="183771" y="399814"/>
                    <a:pt x="194698" y="416677"/>
                  </a:cubicBezTo>
                  <a:cubicBezTo>
                    <a:pt x="100329" y="430564"/>
                    <a:pt x="52648" y="460323"/>
                    <a:pt x="52648" y="475202"/>
                  </a:cubicBezTo>
                  <a:cubicBezTo>
                    <a:pt x="52648" y="495041"/>
                    <a:pt x="138076" y="542654"/>
                    <a:pt x="303966" y="542654"/>
                  </a:cubicBezTo>
                  <a:cubicBezTo>
                    <a:pt x="469857" y="542654"/>
                    <a:pt x="555285" y="495041"/>
                    <a:pt x="555285" y="475202"/>
                  </a:cubicBezTo>
                  <a:cubicBezTo>
                    <a:pt x="555285" y="460323"/>
                    <a:pt x="506611" y="430564"/>
                    <a:pt x="412242" y="416677"/>
                  </a:cubicBezTo>
                  <a:cubicBezTo>
                    <a:pt x="424162" y="399814"/>
                    <a:pt x="434096" y="383943"/>
                    <a:pt x="444030" y="368072"/>
                  </a:cubicBezTo>
                  <a:cubicBezTo>
                    <a:pt x="536412" y="385927"/>
                    <a:pt x="607933" y="421637"/>
                    <a:pt x="607933" y="475202"/>
                  </a:cubicBezTo>
                  <a:cubicBezTo>
                    <a:pt x="607933" y="553565"/>
                    <a:pt x="454956" y="594235"/>
                    <a:pt x="303966" y="594235"/>
                  </a:cubicBezTo>
                  <a:cubicBezTo>
                    <a:pt x="152977" y="594235"/>
                    <a:pt x="0" y="553565"/>
                    <a:pt x="0" y="475202"/>
                  </a:cubicBezTo>
                  <a:cubicBezTo>
                    <a:pt x="0" y="421637"/>
                    <a:pt x="70528" y="385927"/>
                    <a:pt x="163904" y="368072"/>
                  </a:cubicBezTo>
                  <a:close/>
                  <a:moveTo>
                    <a:pt x="304444" y="119134"/>
                  </a:moveTo>
                  <a:cubicBezTo>
                    <a:pt x="339849" y="119134"/>
                    <a:pt x="368550" y="147978"/>
                    <a:pt x="368550" y="183559"/>
                  </a:cubicBezTo>
                  <a:cubicBezTo>
                    <a:pt x="368550" y="219140"/>
                    <a:pt x="339849" y="247984"/>
                    <a:pt x="304444" y="247984"/>
                  </a:cubicBezTo>
                  <a:cubicBezTo>
                    <a:pt x="269039" y="247984"/>
                    <a:pt x="240338" y="219140"/>
                    <a:pt x="240338" y="183559"/>
                  </a:cubicBezTo>
                  <a:cubicBezTo>
                    <a:pt x="240338" y="147978"/>
                    <a:pt x="269039" y="119134"/>
                    <a:pt x="304444" y="119134"/>
                  </a:cubicBezTo>
                  <a:close/>
                  <a:moveTo>
                    <a:pt x="304941" y="78375"/>
                  </a:moveTo>
                  <a:cubicBezTo>
                    <a:pt x="246335" y="78375"/>
                    <a:pt x="198655" y="125003"/>
                    <a:pt x="198655" y="183536"/>
                  </a:cubicBezTo>
                  <a:cubicBezTo>
                    <a:pt x="198655" y="242070"/>
                    <a:pt x="246335" y="288698"/>
                    <a:pt x="304941" y="288698"/>
                  </a:cubicBezTo>
                  <a:cubicBezTo>
                    <a:pt x="362554" y="288698"/>
                    <a:pt x="410234" y="242070"/>
                    <a:pt x="410234" y="183536"/>
                  </a:cubicBezTo>
                  <a:cubicBezTo>
                    <a:pt x="410234" y="125003"/>
                    <a:pt x="362554" y="78375"/>
                    <a:pt x="304941" y="78375"/>
                  </a:cubicBezTo>
                  <a:close/>
                  <a:moveTo>
                    <a:pt x="304941" y="0"/>
                  </a:moveTo>
                  <a:cubicBezTo>
                    <a:pt x="403281" y="0"/>
                    <a:pt x="482747" y="80359"/>
                    <a:pt x="482747" y="178576"/>
                  </a:cubicBezTo>
                  <a:cubicBezTo>
                    <a:pt x="482747" y="249014"/>
                    <a:pt x="391361" y="383938"/>
                    <a:pt x="338714" y="454376"/>
                  </a:cubicBezTo>
                  <a:cubicBezTo>
                    <a:pt x="330768" y="465289"/>
                    <a:pt x="317854" y="472234"/>
                    <a:pt x="304941" y="472234"/>
                  </a:cubicBezTo>
                  <a:cubicBezTo>
                    <a:pt x="291035" y="472234"/>
                    <a:pt x="278121" y="465289"/>
                    <a:pt x="270175" y="454376"/>
                  </a:cubicBezTo>
                  <a:cubicBezTo>
                    <a:pt x="217528" y="383938"/>
                    <a:pt x="126142" y="249014"/>
                    <a:pt x="126142" y="178576"/>
                  </a:cubicBezTo>
                  <a:cubicBezTo>
                    <a:pt x="126142" y="80359"/>
                    <a:pt x="205608" y="0"/>
                    <a:pt x="304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ctr">
              <a:normAutofit lnSpcReduction="10000"/>
            </a:bodyPr>
            <a:lstStyle/>
            <a:p>
              <a:pPr marL="0" algn="ctr"/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>
            <a:off x="6528773" y="4215858"/>
            <a:ext cx="4990126" cy="116269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/>
              <a:t>An image of a farmer selling fresh produce directly to a buyer clearly represents the direct trade model, showing a marketplace where deals happen without middlemen.</a:t>
            </a:r>
            <a:endParaRPr lang="en-US" sz="1600" b="0" i="0" u="none" baseline="0" dirty="0">
              <a:solidFill>
                <a:srgbClr val="2F2F2F"/>
              </a:solidFill>
              <a:latin typeface="+mn-ea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541477" y="3886987"/>
            <a:ext cx="4990126" cy="34073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b">
            <a:spAutoFit/>
          </a:bodyPr>
          <a:lstStyle/>
          <a:p>
            <a:pPr marL="0" algn="ctr">
              <a:spcBef>
                <a:spcPct val="0"/>
              </a:spcBef>
              <a:defRPr/>
            </a:pPr>
            <a:r>
              <a:rPr lang="en-US" sz="1600" b="1" i="0" u="none" baseline="0" dirty="0">
                <a:solidFill>
                  <a:srgbClr val="2F2F2F"/>
                </a:solidFill>
                <a:latin typeface="+mn-ea"/>
                <a:ea typeface="+mn-ea"/>
              </a:rPr>
              <a:t>Farmer Selling Produce</a:t>
            </a:r>
            <a:endParaRPr lang="en-US" sz="1100" dirty="0"/>
          </a:p>
        </p:txBody>
      </p:sp>
      <p:sp>
        <p:nvSpPr>
          <p:cNvPr id="11" name="AutoShape 11"/>
          <p:cNvSpPr/>
          <p:nvPr/>
        </p:nvSpPr>
        <p:spPr>
          <a:xfrm>
            <a:off x="660399" y="4215858"/>
            <a:ext cx="4990126" cy="116269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/>
              <a:t>A bright background with green fields and crops represents farming, creating a friendly and suitable setting for presenting Smart AgroConnect.</a:t>
            </a:r>
            <a:endParaRPr lang="en-US" sz="1600" b="0" i="0" u="none" baseline="0" dirty="0">
              <a:solidFill>
                <a:srgbClr val="2F2F2F"/>
              </a:solidFill>
              <a:latin typeface="+mn-ea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60399" y="3875122"/>
            <a:ext cx="4990126" cy="34073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b">
            <a:spAutoFit/>
          </a:bodyPr>
          <a:lstStyle/>
          <a:p>
            <a:pPr marL="0" algn="ctr">
              <a:spcBef>
                <a:spcPct val="0"/>
              </a:spcBef>
              <a:defRPr/>
            </a:pPr>
            <a:r>
              <a:rPr lang="en-US" sz="1600" b="1" i="0" u="none" baseline="0" dirty="0">
                <a:solidFill>
                  <a:srgbClr val="2F2F2F"/>
                </a:solidFill>
                <a:latin typeface="+mn-ea"/>
                <a:ea typeface="+mn-ea"/>
              </a:rPr>
              <a:t>Agriculture Background</a:t>
            </a:r>
            <a:endParaRPr lang="en-US" sz="1100" dirty="0"/>
          </a:p>
        </p:txBody>
      </p:sp>
      <p:grpSp>
        <p:nvGrpSpPr>
          <p:cNvPr id="13" name="Group 13"/>
          <p:cNvGrpSpPr/>
          <p:nvPr/>
        </p:nvGrpSpPr>
        <p:grpSpPr>
          <a:xfrm>
            <a:off x="8176392" y="1879419"/>
            <a:ext cx="1694888" cy="1694888"/>
            <a:chOff x="0" y="0"/>
            <a:chExt cx="3843866" cy="3843866"/>
          </a:xfrm>
        </p:grpSpPr>
        <p:sp>
          <p:nvSpPr>
            <p:cNvPr id="14" name="AutoShape 14"/>
            <p:cNvSpPr/>
            <p:nvPr/>
          </p:nvSpPr>
          <p:spPr>
            <a:xfrm>
              <a:off x="0" y="0"/>
              <a:ext cx="3843866" cy="38438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DCDEE0"/>
              </a:solidFill>
              <a:prstDash val="solid"/>
            </a:ln>
            <a:effectLst/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5" name="AutoShape 15"/>
            <p:cNvSpPr/>
            <p:nvPr/>
          </p:nvSpPr>
          <p:spPr>
            <a:xfrm>
              <a:off x="228243" y="217139"/>
              <a:ext cx="3398481" cy="3398483"/>
            </a:xfrm>
            <a:prstGeom prst="ellipse">
              <a:avLst/>
            </a:prstGeom>
            <a:blipFill>
              <a:blip r:embed="rId3"/>
              <a:stretch>
                <a:fillRect l="-25212" r="-24788"/>
              </a:stretch>
            </a:blipFill>
            <a:ln cap="flat" cmpd="sng">
              <a:noFill/>
              <a:prstDash val="solid"/>
              <a:miter lim="800000"/>
            </a:ln>
            <a:effectLst/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685456" y="2388483"/>
            <a:ext cx="676759" cy="676759"/>
            <a:chOff x="1025999" y="1411000"/>
            <a:chExt cx="767418" cy="767418"/>
          </a:xfrm>
        </p:grpSpPr>
        <p:sp>
          <p:nvSpPr>
            <p:cNvPr id="17" name="AutoShape 17"/>
            <p:cNvSpPr/>
            <p:nvPr/>
          </p:nvSpPr>
          <p:spPr>
            <a:xfrm>
              <a:off x="1025999" y="1411000"/>
              <a:ext cx="767418" cy="767418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38100">
              <a:solidFill>
                <a:srgbClr val="FFFFFF"/>
              </a:solidFill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8" name="Freeform 18"/>
            <p:cNvSpPr/>
            <p:nvPr/>
          </p:nvSpPr>
          <p:spPr>
            <a:xfrm>
              <a:off x="1203096" y="1592753"/>
              <a:ext cx="413225" cy="403914"/>
            </a:xfrm>
            <a:custGeom>
              <a:avLst/>
              <a:gdLst/>
              <a:ahLst/>
              <a:cxnLst/>
              <a:rect l="l" t="t" r="r" b="b"/>
              <a:pathLst>
                <a:path w="607933" h="594235">
                  <a:moveTo>
                    <a:pt x="163904" y="368072"/>
                  </a:moveTo>
                  <a:cubicBezTo>
                    <a:pt x="173837" y="383943"/>
                    <a:pt x="183771" y="399814"/>
                    <a:pt x="194698" y="416677"/>
                  </a:cubicBezTo>
                  <a:cubicBezTo>
                    <a:pt x="100329" y="430564"/>
                    <a:pt x="52648" y="460323"/>
                    <a:pt x="52648" y="475202"/>
                  </a:cubicBezTo>
                  <a:cubicBezTo>
                    <a:pt x="52648" y="495041"/>
                    <a:pt x="138076" y="542654"/>
                    <a:pt x="303966" y="542654"/>
                  </a:cubicBezTo>
                  <a:cubicBezTo>
                    <a:pt x="469857" y="542654"/>
                    <a:pt x="555285" y="495041"/>
                    <a:pt x="555285" y="475202"/>
                  </a:cubicBezTo>
                  <a:cubicBezTo>
                    <a:pt x="555285" y="460323"/>
                    <a:pt x="506611" y="430564"/>
                    <a:pt x="412242" y="416677"/>
                  </a:cubicBezTo>
                  <a:cubicBezTo>
                    <a:pt x="424162" y="399814"/>
                    <a:pt x="434096" y="383943"/>
                    <a:pt x="444030" y="368072"/>
                  </a:cubicBezTo>
                  <a:cubicBezTo>
                    <a:pt x="536412" y="385927"/>
                    <a:pt x="607933" y="421637"/>
                    <a:pt x="607933" y="475202"/>
                  </a:cubicBezTo>
                  <a:cubicBezTo>
                    <a:pt x="607933" y="553565"/>
                    <a:pt x="454956" y="594235"/>
                    <a:pt x="303966" y="594235"/>
                  </a:cubicBezTo>
                  <a:cubicBezTo>
                    <a:pt x="152977" y="594235"/>
                    <a:pt x="0" y="553565"/>
                    <a:pt x="0" y="475202"/>
                  </a:cubicBezTo>
                  <a:cubicBezTo>
                    <a:pt x="0" y="421637"/>
                    <a:pt x="70528" y="385927"/>
                    <a:pt x="163904" y="368072"/>
                  </a:cubicBezTo>
                  <a:close/>
                  <a:moveTo>
                    <a:pt x="304444" y="119134"/>
                  </a:moveTo>
                  <a:cubicBezTo>
                    <a:pt x="339849" y="119134"/>
                    <a:pt x="368550" y="147978"/>
                    <a:pt x="368550" y="183559"/>
                  </a:cubicBezTo>
                  <a:cubicBezTo>
                    <a:pt x="368550" y="219140"/>
                    <a:pt x="339849" y="247984"/>
                    <a:pt x="304444" y="247984"/>
                  </a:cubicBezTo>
                  <a:cubicBezTo>
                    <a:pt x="269039" y="247984"/>
                    <a:pt x="240338" y="219140"/>
                    <a:pt x="240338" y="183559"/>
                  </a:cubicBezTo>
                  <a:cubicBezTo>
                    <a:pt x="240338" y="147978"/>
                    <a:pt x="269039" y="119134"/>
                    <a:pt x="304444" y="119134"/>
                  </a:cubicBezTo>
                  <a:close/>
                  <a:moveTo>
                    <a:pt x="304941" y="78375"/>
                  </a:moveTo>
                  <a:cubicBezTo>
                    <a:pt x="246335" y="78375"/>
                    <a:pt x="198655" y="125003"/>
                    <a:pt x="198655" y="183536"/>
                  </a:cubicBezTo>
                  <a:cubicBezTo>
                    <a:pt x="198655" y="242070"/>
                    <a:pt x="246335" y="288698"/>
                    <a:pt x="304941" y="288698"/>
                  </a:cubicBezTo>
                  <a:cubicBezTo>
                    <a:pt x="362554" y="288698"/>
                    <a:pt x="410234" y="242070"/>
                    <a:pt x="410234" y="183536"/>
                  </a:cubicBezTo>
                  <a:cubicBezTo>
                    <a:pt x="410234" y="125003"/>
                    <a:pt x="362554" y="78375"/>
                    <a:pt x="304941" y="78375"/>
                  </a:cubicBezTo>
                  <a:close/>
                  <a:moveTo>
                    <a:pt x="304941" y="0"/>
                  </a:moveTo>
                  <a:cubicBezTo>
                    <a:pt x="403281" y="0"/>
                    <a:pt x="482747" y="80359"/>
                    <a:pt x="482747" y="178576"/>
                  </a:cubicBezTo>
                  <a:cubicBezTo>
                    <a:pt x="482747" y="249014"/>
                    <a:pt x="391361" y="383938"/>
                    <a:pt x="338714" y="454376"/>
                  </a:cubicBezTo>
                  <a:cubicBezTo>
                    <a:pt x="330768" y="465289"/>
                    <a:pt x="317854" y="472234"/>
                    <a:pt x="304941" y="472234"/>
                  </a:cubicBezTo>
                  <a:cubicBezTo>
                    <a:pt x="291035" y="472234"/>
                    <a:pt x="278121" y="465289"/>
                    <a:pt x="270175" y="454376"/>
                  </a:cubicBezTo>
                  <a:cubicBezTo>
                    <a:pt x="217528" y="383938"/>
                    <a:pt x="126142" y="249014"/>
                    <a:pt x="126142" y="178576"/>
                  </a:cubicBezTo>
                  <a:cubicBezTo>
                    <a:pt x="126142" y="80359"/>
                    <a:pt x="205608" y="0"/>
                    <a:pt x="304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anchor="ctr">
              <a:normAutofit lnSpcReduction="10000"/>
            </a:bodyPr>
            <a:lstStyle/>
            <a:p>
              <a:pPr marL="0" algn="ctr"/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strips(upLef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checkerboard(across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plus(ou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916176" y="3481568"/>
            <a:ext cx="6367051" cy="480131"/>
          </a:xfrm>
        </p:spPr>
        <p:txBody>
          <a:bodyPr vert="horz" lIns="91440" tIns="45720" rIns="91440" bIns="45720" anchor="t">
            <a:normAutofit fontScale="90000"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3743" b="1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Problem Statement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12684" y="1919294"/>
            <a:ext cx="213650" cy="12338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t">
            <a:prstTxWarp prst="textPlain">
              <a:avLst/>
            </a:prstTxWarp>
            <a:spAutoFit/>
          </a:bodyPr>
          <a:lstStyle/>
          <a:p>
            <a:pPr marL="0" algn="l">
              <a:defRPr/>
            </a:pPr>
            <a:r>
              <a:rPr lang="en-US" sz="1800" b="0" i="0" u="none" spc="100" baseline="0">
                <a:solidFill>
                  <a:schemeClr val="accent1"/>
                </a:solidFill>
                <a:latin typeface="Impact"/>
                <a:ea typeface="Impact"/>
              </a:rPr>
              <a:t>/</a:t>
            </a:r>
            <a:endParaRPr lang="en-US" sz="1100"/>
          </a:p>
        </p:txBody>
      </p:sp>
      <p:sp>
        <p:nvSpPr>
          <p:cNvPr id="4" name="TextBox 4"/>
          <p:cNvSpPr txBox="1"/>
          <p:nvPr/>
        </p:nvSpPr>
        <p:spPr>
          <a:xfrm>
            <a:off x="1240273" y="1751374"/>
            <a:ext cx="1664919" cy="15696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9600" b="0" i="0" u="none" spc="100" baseline="0" dirty="0">
                <a:solidFill>
                  <a:schemeClr val="accent1"/>
                </a:solidFill>
                <a:latin typeface="Impact"/>
                <a:ea typeface="Impact"/>
              </a:rPr>
              <a:t>2</a:t>
            </a:r>
            <a:endParaRPr lang="en-US" sz="11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547862" y="220809"/>
            <a:ext cx="10909300" cy="63725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Challenges in Agriculture Trade</a:t>
            </a:r>
          </a:p>
        </p:txBody>
      </p:sp>
      <p:sp>
        <p:nvSpPr>
          <p:cNvPr id="3" name="AutoShape 3"/>
          <p:cNvSpPr/>
          <p:nvPr/>
        </p:nvSpPr>
        <p:spPr>
          <a:xfrm>
            <a:off x="1570270" y="3552898"/>
            <a:ext cx="883558" cy="88355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2800" b="1" i="0" u="none" baseline="0" dirty="0">
                <a:solidFill>
                  <a:schemeClr val="accent1"/>
                </a:solidFill>
                <a:latin typeface="+mn-ea"/>
                <a:ea typeface="+mn-ea"/>
              </a:rPr>
              <a:t>01</a:t>
            </a:r>
          </a:p>
        </p:txBody>
      </p:sp>
      <p:sp>
        <p:nvSpPr>
          <p:cNvPr id="7" name="AutoShape 7"/>
          <p:cNvSpPr/>
          <p:nvPr/>
        </p:nvSpPr>
        <p:spPr>
          <a:xfrm>
            <a:off x="4248447" y="3589701"/>
            <a:ext cx="883558" cy="883558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2800" b="1" i="0" u="none" baseline="0" dirty="0">
                <a:solidFill>
                  <a:schemeClr val="accent3"/>
                </a:solidFill>
                <a:latin typeface="+mn-ea"/>
                <a:ea typeface="+mn-ea"/>
              </a:rPr>
              <a:t>02</a:t>
            </a:r>
          </a:p>
        </p:txBody>
      </p:sp>
      <p:sp>
        <p:nvSpPr>
          <p:cNvPr id="8" name="AutoShape 8"/>
          <p:cNvSpPr/>
          <p:nvPr/>
        </p:nvSpPr>
        <p:spPr>
          <a:xfrm>
            <a:off x="6914334" y="3552898"/>
            <a:ext cx="883558" cy="88355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2800" b="1" i="0" u="none" baseline="0" dirty="0">
                <a:solidFill>
                  <a:schemeClr val="accent1"/>
                </a:solidFill>
                <a:latin typeface="+mn-ea"/>
                <a:ea typeface="+mn-ea"/>
              </a:rPr>
              <a:t>03</a:t>
            </a:r>
          </a:p>
        </p:txBody>
      </p:sp>
      <p:sp>
        <p:nvSpPr>
          <p:cNvPr id="12" name="AutoShape 12"/>
          <p:cNvSpPr/>
          <p:nvPr/>
        </p:nvSpPr>
        <p:spPr>
          <a:xfrm>
            <a:off x="9580221" y="3589701"/>
            <a:ext cx="883558" cy="883558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2800" b="1" i="0" u="none" baseline="0" dirty="0">
                <a:solidFill>
                  <a:schemeClr val="accent3"/>
                </a:solidFill>
                <a:latin typeface="+mn-ea"/>
                <a:ea typeface="+mn-ea"/>
              </a:rPr>
              <a:t>04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13122" y="4573692"/>
            <a:ext cx="266337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en-US" sz="1600" b="1" i="0" u="none" baseline="0" dirty="0">
                <a:solidFill>
                  <a:srgbClr val="2F2F2F"/>
                </a:solidFill>
                <a:latin typeface="+mn-ea"/>
                <a:ea typeface="+mn-ea"/>
              </a:rPr>
              <a:t>Middlemen Exploitation</a:t>
            </a:r>
            <a:endParaRPr lang="en-US" sz="1100" dirty="0"/>
          </a:p>
        </p:txBody>
      </p:sp>
      <p:sp>
        <p:nvSpPr>
          <p:cNvPr id="14" name="TextBox 14"/>
          <p:cNvSpPr txBox="1"/>
          <p:nvPr/>
        </p:nvSpPr>
        <p:spPr>
          <a:xfrm>
            <a:off x="713122" y="4977754"/>
            <a:ext cx="2663372" cy="162627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sz="1400" dirty="0"/>
              <a:t>The problem of middlemen taking advantage of farmers causes them to get unfair prices for their crops, creating financial difficulties in rural communities that depend on farming.</a:t>
            </a:r>
            <a:endParaRPr lang="en-US" sz="1200" dirty="0"/>
          </a:p>
        </p:txBody>
      </p:sp>
      <p:sp>
        <p:nvSpPr>
          <p:cNvPr id="15" name="TextBox 15"/>
          <p:cNvSpPr txBox="1"/>
          <p:nvPr/>
        </p:nvSpPr>
        <p:spPr>
          <a:xfrm>
            <a:off x="3354175" y="1135315"/>
            <a:ext cx="266337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en-US" sz="1600" b="1" i="0" u="none" baseline="0" dirty="0">
                <a:solidFill>
                  <a:srgbClr val="2F2F2F"/>
                </a:solidFill>
                <a:latin typeface="+mn-ea"/>
                <a:ea typeface="+mn-ea"/>
              </a:rPr>
              <a:t>Lack of Transparency in Transactions</a:t>
            </a:r>
            <a:endParaRPr lang="en-US" sz="1100" dirty="0"/>
          </a:p>
        </p:txBody>
      </p:sp>
      <p:sp>
        <p:nvSpPr>
          <p:cNvPr id="16" name="TextBox 16"/>
          <p:cNvSpPr txBox="1"/>
          <p:nvPr/>
        </p:nvSpPr>
        <p:spPr>
          <a:xfrm>
            <a:off x="3349259" y="1719228"/>
            <a:ext cx="2663372" cy="162627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sz="1400" dirty="0"/>
              <a:t>Buyers often have trouble finding clear and reliable information about sellers, causing mistrust and hesitation. Without verified seller details, the marketplace becomes uncertain.</a:t>
            </a:r>
            <a:endParaRPr lang="en-US" sz="1200" dirty="0"/>
          </a:p>
        </p:txBody>
      </p:sp>
      <p:sp>
        <p:nvSpPr>
          <p:cNvPr id="17" name="TextBox 17"/>
          <p:cNvSpPr txBox="1"/>
          <p:nvPr/>
        </p:nvSpPr>
        <p:spPr>
          <a:xfrm>
            <a:off x="6002512" y="4573692"/>
            <a:ext cx="266337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en-US" sz="1600" b="1" i="0" u="none" baseline="0" dirty="0">
                <a:solidFill>
                  <a:srgbClr val="2F2F2F"/>
                </a:solidFill>
                <a:latin typeface="+mn-ea"/>
                <a:ea typeface="+mn-ea"/>
              </a:rPr>
              <a:t>Unfair Pricing Issues</a:t>
            </a:r>
            <a:endParaRPr lang="en-US" sz="1100" dirty="0"/>
          </a:p>
        </p:txBody>
      </p:sp>
      <p:sp>
        <p:nvSpPr>
          <p:cNvPr id="18" name="TextBox 18"/>
          <p:cNvSpPr txBox="1"/>
          <p:nvPr/>
        </p:nvSpPr>
        <p:spPr>
          <a:xfrm>
            <a:off x="6024427" y="4913050"/>
            <a:ext cx="2663372" cy="136774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sz="1400" dirty="0"/>
              <a:t>Farmers often don’t have real-time market data to set fair prices. This can lead them to sell their products too cheaply, reducing their profits.</a:t>
            </a:r>
            <a:endParaRPr lang="en-US" sz="1200" dirty="0"/>
          </a:p>
        </p:txBody>
      </p:sp>
      <p:sp>
        <p:nvSpPr>
          <p:cNvPr id="19" name="TextBox 19"/>
          <p:cNvSpPr txBox="1"/>
          <p:nvPr/>
        </p:nvSpPr>
        <p:spPr>
          <a:xfrm>
            <a:off x="8646861" y="1130850"/>
            <a:ext cx="266337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en-US" sz="1600" b="1" i="0" u="none" baseline="0" dirty="0">
                <a:solidFill>
                  <a:srgbClr val="2F2F2F"/>
                </a:solidFill>
                <a:latin typeface="+mn-ea"/>
                <a:ea typeface="+mn-ea"/>
              </a:rPr>
              <a:t>Inefficient Delivery Logistics</a:t>
            </a:r>
            <a:endParaRPr lang="en-US" sz="1100" dirty="0"/>
          </a:p>
        </p:txBody>
      </p:sp>
      <p:sp>
        <p:nvSpPr>
          <p:cNvPr id="20" name="TextBox 20"/>
          <p:cNvSpPr txBox="1"/>
          <p:nvPr/>
        </p:nvSpPr>
        <p:spPr>
          <a:xfrm>
            <a:off x="8646861" y="1704890"/>
            <a:ext cx="2663372" cy="188481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sz="1400" dirty="0"/>
              <a:t>The agricultural supply chain is inefficient because farmers can't track deliveries in real-time. This leads to a poor customer experience, as buyers don't get timely updates on their shipments.</a:t>
            </a:r>
            <a:endParaRPr lang="en-US" sz="1200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Visual Information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2413F3-B2E9-8287-C591-5C179F7385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97" y="2253559"/>
            <a:ext cx="5638800" cy="28663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5DB66B-94F4-7AED-D804-B9786472CA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47800"/>
            <a:ext cx="4419602" cy="4477908"/>
          </a:xfrm>
          <a:prstGeom prst="rect">
            <a:avLst/>
          </a:prstGeom>
          <a:solidFill>
            <a:schemeClr val="bg2"/>
          </a:solidFill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916176" y="3481568"/>
            <a:ext cx="6367051" cy="480131"/>
          </a:xfrm>
        </p:spPr>
        <p:txBody>
          <a:bodyPr vert="horz" lIns="91440" tIns="45720" rIns="91440" bIns="4572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556" b="1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Our Solution – Smart AgroConnect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12684" y="1919294"/>
            <a:ext cx="213650" cy="123382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t">
            <a:prstTxWarp prst="textPlain">
              <a:avLst/>
            </a:prstTxWarp>
            <a:spAutoFit/>
          </a:bodyPr>
          <a:lstStyle/>
          <a:p>
            <a:pPr marL="0" algn="l">
              <a:defRPr/>
            </a:pPr>
            <a:r>
              <a:rPr lang="en-US" sz="1800" b="0" i="0" u="none" spc="100" baseline="0">
                <a:solidFill>
                  <a:schemeClr val="accent1"/>
                </a:solidFill>
                <a:latin typeface="Impact"/>
                <a:ea typeface="Impact"/>
              </a:rPr>
              <a:t>/</a:t>
            </a:r>
            <a:endParaRPr lang="en-US" sz="1100"/>
          </a:p>
        </p:txBody>
      </p:sp>
      <p:sp>
        <p:nvSpPr>
          <p:cNvPr id="4" name="TextBox 4"/>
          <p:cNvSpPr txBox="1"/>
          <p:nvPr/>
        </p:nvSpPr>
        <p:spPr>
          <a:xfrm>
            <a:off x="1240273" y="1751374"/>
            <a:ext cx="1664919" cy="15696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9600" b="0" i="0" u="none" spc="100" baseline="0" dirty="0">
                <a:solidFill>
                  <a:schemeClr val="accent1"/>
                </a:solidFill>
                <a:latin typeface="Impact"/>
                <a:ea typeface="Impact"/>
              </a:rPr>
              <a:t>3</a:t>
            </a:r>
            <a:endParaRPr lang="en-US" sz="1100" dirty="0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82926B"/>
      </a:accent1>
      <a:accent2>
        <a:srgbClr val="D27B7B"/>
      </a:accent2>
      <a:accent3>
        <a:srgbClr val="687E92"/>
      </a:accent3>
      <a:accent4>
        <a:srgbClr val="C24A59"/>
      </a:accent4>
      <a:accent5>
        <a:srgbClr val="BDBDBD"/>
      </a:accent5>
      <a:accent6>
        <a:srgbClr val="7E7E7E"/>
      </a:accent6>
      <a:hlink>
        <a:srgbClr val="F84D4D"/>
      </a:hlink>
      <a:folHlink>
        <a:srgbClr val="97979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1831</Words>
  <Application>Microsoft Office PowerPoint</Application>
  <PresentationFormat>Widescreen</PresentationFormat>
  <Paragraphs>169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微软雅黑</vt:lpstr>
      <vt:lpstr>Arial</vt:lpstr>
      <vt:lpstr>Calibri</vt:lpstr>
      <vt:lpstr>Impact</vt:lpstr>
      <vt:lpstr>Office Theme</vt:lpstr>
      <vt:lpstr>Smart AgroConnect</vt:lpstr>
      <vt:lpstr>PowerPoint Presentation</vt:lpstr>
      <vt:lpstr>Introduction to Smart AgroConnect</vt:lpstr>
      <vt:lpstr>Bridging Farmers &amp; Buyers</vt:lpstr>
      <vt:lpstr>Visual Representation</vt:lpstr>
      <vt:lpstr>Problem Statement</vt:lpstr>
      <vt:lpstr>Challenges in Agriculture Trade</vt:lpstr>
      <vt:lpstr>Visual Information</vt:lpstr>
      <vt:lpstr>Our Solution – Smart AgroConnect</vt:lpstr>
      <vt:lpstr>Key Features of Smart AgroConnect</vt:lpstr>
      <vt:lpstr>Logistics and Payment Solutions</vt:lpstr>
      <vt:lpstr>Flowchart of Market Interaction</vt:lpstr>
      <vt:lpstr>Competitor Comparison</vt:lpstr>
      <vt:lpstr>Visual Diagram</vt:lpstr>
      <vt:lpstr>Technology Stack</vt:lpstr>
      <vt:lpstr>Frontend and Backend Technologies</vt:lpstr>
      <vt:lpstr>AI and Payment Solutions</vt:lpstr>
      <vt:lpstr>Security Mechanisms</vt:lpstr>
      <vt:lpstr>Visual Diagram</vt:lpstr>
      <vt:lpstr>Business &amp; Revenue Model</vt:lpstr>
      <vt:lpstr>Visual Representation</vt:lpstr>
      <vt:lpstr>Revenue Streams</vt:lpstr>
      <vt:lpstr>Future Growth Opportunities</vt:lpstr>
      <vt:lpstr>Conclusion &amp; Next Steps</vt:lpstr>
      <vt:lpstr>Roadmap to Launch</vt:lpstr>
      <vt:lpstr>Future Vision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Vyom Korat</cp:lastModifiedBy>
  <cp:revision>16</cp:revision>
  <dcterms:created xsi:type="dcterms:W3CDTF">2006-08-16T00:00:00Z</dcterms:created>
  <dcterms:modified xsi:type="dcterms:W3CDTF">2025-03-01T03:28:33Z</dcterms:modified>
</cp:coreProperties>
</file>