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5"/>
  </p:notesMasterIdLst>
  <p:handoutMasterIdLst>
    <p:handoutMasterId r:id="rId56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411" r:id="rId12"/>
    <p:sldId id="368" r:id="rId13"/>
    <p:sldId id="386" r:id="rId14"/>
    <p:sldId id="370" r:id="rId15"/>
    <p:sldId id="384" r:id="rId16"/>
    <p:sldId id="361" r:id="rId17"/>
    <p:sldId id="377" r:id="rId18"/>
    <p:sldId id="365" r:id="rId19"/>
    <p:sldId id="366" r:id="rId20"/>
    <p:sldId id="369" r:id="rId21"/>
    <p:sldId id="372" r:id="rId22"/>
    <p:sldId id="373" r:id="rId23"/>
    <p:sldId id="374" r:id="rId24"/>
    <p:sldId id="375" r:id="rId25"/>
    <p:sldId id="378" r:id="rId26"/>
    <p:sldId id="379" r:id="rId27"/>
    <p:sldId id="381" r:id="rId28"/>
    <p:sldId id="387" r:id="rId29"/>
    <p:sldId id="382" r:id="rId30"/>
    <p:sldId id="383" r:id="rId31"/>
    <p:sldId id="391" r:id="rId32"/>
    <p:sldId id="392" r:id="rId33"/>
    <p:sldId id="389" r:id="rId34"/>
    <p:sldId id="390" r:id="rId35"/>
    <p:sldId id="388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7" r:id="rId48"/>
    <p:sldId id="408" r:id="rId49"/>
    <p:sldId id="405" r:id="rId50"/>
    <p:sldId id="406" r:id="rId51"/>
    <p:sldId id="410" r:id="rId52"/>
    <p:sldId id="409" r:id="rId53"/>
    <p:sldId id="412" r:id="rId54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411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8"/>
            <p14:sldId id="405"/>
            <p14:sldId id="406"/>
            <p14:sldId id="410"/>
            <p14:sldId id="409"/>
            <p14:sldId id="412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92674" autoAdjust="0"/>
  </p:normalViewPr>
  <p:slideViewPr>
    <p:cSldViewPr snapToGrid="0" snapToObjects="1">
      <p:cViewPr varScale="1">
        <p:scale>
          <a:sx n="170" d="100"/>
          <a:sy n="170" d="100"/>
        </p:scale>
        <p:origin x="776" y="19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2019/4/23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2019/4/23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2367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23.04.19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627140" y="1666934"/>
            <a:ext cx="9582150" cy="544385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88182" y="1241171"/>
            <a:ext cx="9582150" cy="544385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-200025" y="880740"/>
            <a:ext cx="9582150" cy="544385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912314" y="1387581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12314" y="2746113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12315" y="4139482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55421" y="1362572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855421" y="272919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5421" y="4127479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79771" y="46804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8182" y="2782795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8182" y="4198859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8182" y="1447744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171360" y="1780253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171360" y="3108311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197238" y="4531368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41015" y="1582265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41015" y="2972800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41015" y="4388864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883621" y="2086967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36118" y="3447813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480121" y="711822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480121" y="4291883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480121" y="2812818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480121" y="146483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21243" y="8807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Trigger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82098" y="246911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464164" y="396310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51060" y="3130793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24463" y="4549678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3912315" y="5292007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Instantiation</a:t>
            </a:r>
            <a:endParaRPr kumimoji="1" lang="de-DE" b="1" dirty="0">
              <a:ea typeface="+mj-ea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5941015" y="4916484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0" y="583173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1475" y="635346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B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-2095131" y="6748285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 Management</a:t>
            </a:r>
            <a:endParaRPr kumimoji="1" lang="de-DE" b="1" dirty="0"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9625" y="674828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C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-138113" y="6353469"/>
            <a:ext cx="0" cy="3948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-138113" y="6538135"/>
            <a:ext cx="401676" cy="21015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-138113" y="6748285"/>
            <a:ext cx="765253" cy="33156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117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1570" y="2630259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54453" y="2643558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096485" y="2916859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0000" y="2937645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05768" y="3203464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5268035" y="1752536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5336093" y="19839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49901" y="1201681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447360" y="2368648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3778408" y="5411881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5762257" y="5407232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19516" y="1215328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4640493" y="4791987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358762" y="4808828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784892" y="2116081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842310" y="2971451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24480" y="380784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1180738" y="5630245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79601" y="4191428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1992738" y="5137239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8035" y="4958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73588" y="324649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Fog Function Works in </a:t>
            </a:r>
            <a:r>
              <a:rPr lang="en-US" dirty="0" err="1"/>
              <a:t>FogFlow</a:t>
            </a:r>
            <a:endParaRPr lang="de-DE" dirty="0"/>
          </a:p>
        </p:txBody>
      </p:sp>
      <p:sp>
        <p:nvSpPr>
          <p:cNvPr id="3" name="Flowchart: Document 2"/>
          <p:cNvSpPr/>
          <p:nvPr/>
        </p:nvSpPr>
        <p:spPr bwMode="auto">
          <a:xfrm>
            <a:off x="288872" y="1211651"/>
            <a:ext cx="2669845" cy="2497540"/>
          </a:xfrm>
          <a:prstGeom prst="flowChartDocument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96" y="1449734"/>
            <a:ext cx="2048396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Annotation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96" y="2056314"/>
            <a:ext cx="2048396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Docker image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95" y="2624223"/>
            <a:ext cx="2048396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Annotation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767711" y="4651286"/>
            <a:ext cx="1760561" cy="79157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IoT</a:t>
            </a:r>
            <a:r>
              <a:rPr lang="en-US" dirty="0"/>
              <a:t> Discovery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604755" y="4626620"/>
            <a:ext cx="1760561" cy="79157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Broker(s)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92689" y="1897031"/>
            <a:ext cx="1760561" cy="79157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FogFlow</a:t>
            </a:r>
            <a:r>
              <a:rPr lang="en-US" dirty="0"/>
              <a:t> Orchestrator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520227" y="2460421"/>
            <a:ext cx="2262910" cy="137200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Flowchart: Multidocument 10"/>
          <p:cNvSpPr/>
          <p:nvPr/>
        </p:nvSpPr>
        <p:spPr bwMode="auto">
          <a:xfrm>
            <a:off x="7469886" y="3287643"/>
            <a:ext cx="1433015" cy="1089555"/>
          </a:xfrm>
          <a:prstGeom prst="flowChartMultidocument">
            <a:avLst/>
          </a:prstGeom>
          <a:ln>
            <a:tailEnd type="arrow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 instance(s)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3428" y="2572472"/>
            <a:ext cx="2756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FogFlow</a:t>
            </a:r>
            <a:r>
              <a:rPr lang="en-US" dirty="0"/>
              <a:t> Worker(s)</a:t>
            </a:r>
          </a:p>
          <a:p>
            <a:pPr algn="ctr"/>
            <a:r>
              <a:rPr lang="en-US" sz="1400" dirty="0"/>
              <a:t>(cloud or edges)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 bwMode="auto">
          <a:xfrm flipV="1">
            <a:off x="2958717" y="2292816"/>
            <a:ext cx="933972" cy="80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2819067" y="2688601"/>
            <a:ext cx="1201002" cy="19626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187555" y="2688601"/>
            <a:ext cx="1214651" cy="19380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lowchart: Process 22"/>
          <p:cNvSpPr/>
          <p:nvPr/>
        </p:nvSpPr>
        <p:spPr bwMode="auto">
          <a:xfrm>
            <a:off x="4402205" y="5985323"/>
            <a:ext cx="2538483" cy="497392"/>
          </a:xfrm>
          <a:prstGeom prst="flowChartProcess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IoT</a:t>
            </a:r>
            <a:r>
              <a:rPr lang="en-US" dirty="0"/>
              <a:t> Device(s)</a:t>
            </a:r>
          </a:p>
        </p:txBody>
      </p:sp>
      <p:sp>
        <p:nvSpPr>
          <p:cNvPr id="25" name="Up-Down Arrow 24"/>
          <p:cNvSpPr/>
          <p:nvPr/>
        </p:nvSpPr>
        <p:spPr bwMode="auto">
          <a:xfrm>
            <a:off x="5371302" y="5470152"/>
            <a:ext cx="181971" cy="425710"/>
          </a:xfrm>
          <a:prstGeom prst="upDownArrow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 bwMode="auto">
          <a:xfrm flipH="1">
            <a:off x="3528272" y="5047071"/>
            <a:ext cx="102633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urved Down Arrow 28"/>
          <p:cNvSpPr/>
          <p:nvPr/>
        </p:nvSpPr>
        <p:spPr bwMode="auto">
          <a:xfrm>
            <a:off x="5764814" y="1924345"/>
            <a:ext cx="753245" cy="474611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 bwMode="auto">
          <a:xfrm rot="19841575">
            <a:off x="6467750" y="4457587"/>
            <a:ext cx="928049" cy="193698"/>
          </a:xfrm>
          <a:prstGeom prst="leftRightArrow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0208" y="701979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fog function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4907152" y="4317130"/>
            <a:ext cx="1110269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20948" y="1515301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/>
              <a:t>Submit </a:t>
            </a:r>
          </a:p>
          <a:p>
            <a:r>
              <a:rPr lang="en-US" sz="1100" dirty="0"/>
              <a:t>Fog function</a:t>
            </a:r>
          </a:p>
        </p:txBody>
      </p:sp>
      <p:sp>
        <p:nvSpPr>
          <p:cNvPr id="36" name="TextBox 35"/>
          <p:cNvSpPr txBox="1"/>
          <p:nvPr/>
        </p:nvSpPr>
        <p:spPr>
          <a:xfrm rot="18153031">
            <a:off x="2477745" y="3454499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2) SUBSCRIBE, </a:t>
            </a:r>
          </a:p>
          <a:p>
            <a:pPr algn="ctr"/>
            <a:r>
              <a:rPr lang="en-US" sz="1100" dirty="0"/>
              <a:t>NGSI9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03206" y="5563384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3) UPDATE, NGSI10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46452" y="4554435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4) UPDATE, </a:t>
            </a:r>
          </a:p>
          <a:p>
            <a:pPr algn="ctr"/>
            <a:r>
              <a:rPr lang="en-US" sz="1100" dirty="0"/>
              <a:t>NGSI9</a:t>
            </a:r>
          </a:p>
        </p:txBody>
      </p:sp>
      <p:sp>
        <p:nvSpPr>
          <p:cNvPr id="39" name="TextBox 38"/>
          <p:cNvSpPr txBox="1"/>
          <p:nvPr/>
        </p:nvSpPr>
        <p:spPr>
          <a:xfrm rot="18165317">
            <a:off x="3682417" y="3581847"/>
            <a:ext cx="10198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5) NOTIFY, </a:t>
            </a:r>
          </a:p>
          <a:p>
            <a:pPr algn="ctr"/>
            <a:r>
              <a:rPr lang="en-US" sz="1100" dirty="0"/>
              <a:t>NGSI9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32440" y="1443297"/>
            <a:ext cx="3291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5) Create and deploy fog function instances</a:t>
            </a:r>
          </a:p>
          <a:p>
            <a:pPr algn="ctr"/>
            <a:r>
              <a:rPr lang="en-US" sz="1100" dirty="0"/>
              <a:t>(figure out the execution plan)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18059" y="4743762"/>
            <a:ext cx="2625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6) Processing data and create/update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1677755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 Diagonal Corner Rectangle 113">
            <a:extLst>
              <a:ext uri="{FF2B5EF4-FFF2-40B4-BE49-F238E27FC236}">
                <a16:creationId xmlns:a16="http://schemas.microsoft.com/office/drawing/2014/main" id="{BBE1BB4A-1D55-774D-8F7F-40F4A69C7331}"/>
              </a:ext>
            </a:extLst>
          </p:cNvPr>
          <p:cNvSpPr/>
          <p:nvPr/>
        </p:nvSpPr>
        <p:spPr bwMode="auto">
          <a:xfrm>
            <a:off x="636777" y="4033063"/>
            <a:ext cx="2712734" cy="1252537"/>
          </a:xfrm>
          <a:prstGeom prst="round2DiagRect">
            <a:avLst/>
          </a:prstGeom>
          <a:gradFill rotWithShape="1">
            <a:gsLst>
              <a:gs pos="0">
                <a:srgbClr val="1C4A50">
                  <a:tint val="50000"/>
                  <a:satMod val="300000"/>
                </a:srgbClr>
              </a:gs>
              <a:gs pos="35000">
                <a:srgbClr val="1C4A50">
                  <a:tint val="37000"/>
                  <a:satMod val="300000"/>
                </a:srgbClr>
              </a:gs>
              <a:gs pos="100000">
                <a:srgbClr val="1C4A5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1C4A5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E010D8-CB6C-6049-B4DC-74D74CCA22B0}"/>
              </a:ext>
            </a:extLst>
          </p:cNvPr>
          <p:cNvSpPr/>
          <p:nvPr/>
        </p:nvSpPr>
        <p:spPr bwMode="auto">
          <a:xfrm>
            <a:off x="509666" y="1013503"/>
            <a:ext cx="5835263" cy="2747614"/>
          </a:xfrm>
          <a:prstGeom prst="rect">
            <a:avLst/>
          </a:prstGeom>
          <a:solidFill>
            <a:srgbClr val="203315">
              <a:lumMod val="25000"/>
              <a:lumOff val="75000"/>
            </a:srgbClr>
          </a:solidFill>
          <a:ln w="25400" cap="flat" cmpd="sng" algn="ctr">
            <a:solidFill>
              <a:srgbClr val="002B62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91ABF39-2129-E34C-891F-558B15664880}"/>
              </a:ext>
            </a:extLst>
          </p:cNvPr>
          <p:cNvSpPr/>
          <p:nvPr/>
        </p:nvSpPr>
        <p:spPr bwMode="auto">
          <a:xfrm>
            <a:off x="3072861" y="1355534"/>
            <a:ext cx="866775" cy="466725"/>
          </a:xfrm>
          <a:prstGeom prst="ellipse">
            <a:avLst/>
          </a:prstGeom>
          <a:noFill/>
          <a:ln w="15875" cap="flat" cmpd="sng" algn="ctr">
            <a:solidFill>
              <a:srgbClr val="76161B">
                <a:shade val="95000"/>
                <a:satMod val="105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Root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Site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D4E545-6791-4B42-ABC2-23E0DB9434BE}"/>
              </a:ext>
            </a:extLst>
          </p:cNvPr>
          <p:cNvSpPr txBox="1"/>
          <p:nvPr/>
        </p:nvSpPr>
        <p:spPr>
          <a:xfrm>
            <a:off x="4030523" y="135553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A0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1F72F8A-216C-C64B-B8E9-18020430ED5C}"/>
              </a:ext>
            </a:extLst>
          </p:cNvPr>
          <p:cNvSpPr/>
          <p:nvPr/>
        </p:nvSpPr>
        <p:spPr bwMode="auto">
          <a:xfrm>
            <a:off x="1911980" y="2095289"/>
            <a:ext cx="866775" cy="466725"/>
          </a:xfrm>
          <a:prstGeom prst="ellipse">
            <a:avLst/>
          </a:prstGeom>
          <a:gradFill rotWithShape="1">
            <a:gsLst>
              <a:gs pos="0">
                <a:srgbClr val="76161B">
                  <a:tint val="50000"/>
                  <a:satMod val="300000"/>
                </a:srgbClr>
              </a:gs>
              <a:gs pos="35000">
                <a:srgbClr val="76161B">
                  <a:tint val="37000"/>
                  <a:satMod val="300000"/>
                </a:srgbClr>
              </a:gs>
              <a:gs pos="100000">
                <a:srgbClr val="76161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6161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Site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60B4943-FB2D-014E-AE12-AA9011FBF400}"/>
              </a:ext>
            </a:extLst>
          </p:cNvPr>
          <p:cNvSpPr/>
          <p:nvPr/>
        </p:nvSpPr>
        <p:spPr bwMode="auto">
          <a:xfrm>
            <a:off x="3163748" y="2098587"/>
            <a:ext cx="866775" cy="466725"/>
          </a:xfrm>
          <a:prstGeom prst="ellipse">
            <a:avLst/>
          </a:prstGeom>
          <a:gradFill rotWithShape="1">
            <a:gsLst>
              <a:gs pos="0">
                <a:srgbClr val="76161B">
                  <a:tint val="50000"/>
                  <a:satMod val="300000"/>
                </a:srgbClr>
              </a:gs>
              <a:gs pos="35000">
                <a:srgbClr val="76161B">
                  <a:tint val="37000"/>
                  <a:satMod val="300000"/>
                </a:srgbClr>
              </a:gs>
              <a:gs pos="100000">
                <a:srgbClr val="76161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6161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Site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171281E-67B4-414F-BB7C-04DE0490766F}"/>
              </a:ext>
            </a:extLst>
          </p:cNvPr>
          <p:cNvSpPr/>
          <p:nvPr/>
        </p:nvSpPr>
        <p:spPr bwMode="auto">
          <a:xfrm>
            <a:off x="1309676" y="2841049"/>
            <a:ext cx="866775" cy="466725"/>
          </a:xfrm>
          <a:prstGeom prst="ellipse">
            <a:avLst/>
          </a:prstGeom>
          <a:gradFill rotWithShape="1">
            <a:gsLst>
              <a:gs pos="0">
                <a:srgbClr val="76161B">
                  <a:tint val="50000"/>
                  <a:satMod val="300000"/>
                </a:srgbClr>
              </a:gs>
              <a:gs pos="35000">
                <a:srgbClr val="76161B">
                  <a:tint val="37000"/>
                  <a:satMod val="300000"/>
                </a:srgbClr>
              </a:gs>
              <a:gs pos="100000">
                <a:srgbClr val="76161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6161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Site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B1427B3-0B51-9F40-9F49-24CAB5C9BCB8}"/>
              </a:ext>
            </a:extLst>
          </p:cNvPr>
          <p:cNvSpPr/>
          <p:nvPr/>
        </p:nvSpPr>
        <p:spPr bwMode="auto">
          <a:xfrm>
            <a:off x="2421871" y="2877279"/>
            <a:ext cx="866775" cy="466725"/>
          </a:xfrm>
          <a:prstGeom prst="ellipse">
            <a:avLst/>
          </a:prstGeom>
          <a:gradFill rotWithShape="1">
            <a:gsLst>
              <a:gs pos="0">
                <a:srgbClr val="76161B">
                  <a:tint val="50000"/>
                  <a:satMod val="300000"/>
                </a:srgbClr>
              </a:gs>
              <a:gs pos="35000">
                <a:srgbClr val="76161B">
                  <a:tint val="37000"/>
                  <a:satMod val="300000"/>
                </a:srgbClr>
              </a:gs>
              <a:gs pos="100000">
                <a:srgbClr val="76161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6161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Site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C3281F7-59C4-7E42-A079-85D2140D1E11}"/>
              </a:ext>
            </a:extLst>
          </p:cNvPr>
          <p:cNvCxnSpPr>
            <a:stCxn id="116" idx="3"/>
          </p:cNvCxnSpPr>
          <p:nvPr/>
        </p:nvCxnSpPr>
        <p:spPr bwMode="auto">
          <a:xfrm flipH="1">
            <a:off x="2517212" y="1753909"/>
            <a:ext cx="682585" cy="36259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9075EDB-48AD-0940-836D-0F6E19B557F6}"/>
              </a:ext>
            </a:extLst>
          </p:cNvPr>
          <p:cNvCxnSpPr>
            <a:stCxn id="116" idx="4"/>
            <a:endCxn id="119" idx="0"/>
          </p:cNvCxnSpPr>
          <p:nvPr/>
        </p:nvCxnSpPr>
        <p:spPr bwMode="auto">
          <a:xfrm>
            <a:off x="3506249" y="1822259"/>
            <a:ext cx="90887" cy="27632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9BF3BD-1163-3245-A815-91CF00AC6A36}"/>
              </a:ext>
            </a:extLst>
          </p:cNvPr>
          <p:cNvCxnSpPr/>
          <p:nvPr/>
        </p:nvCxnSpPr>
        <p:spPr bwMode="auto">
          <a:xfrm flipH="1">
            <a:off x="1911980" y="2565312"/>
            <a:ext cx="264471" cy="311967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94CC05-208D-1444-A137-5A40C0D89B87}"/>
              </a:ext>
            </a:extLst>
          </p:cNvPr>
          <p:cNvCxnSpPr>
            <a:stCxn id="118" idx="5"/>
            <a:endCxn id="121" idx="0"/>
          </p:cNvCxnSpPr>
          <p:nvPr/>
        </p:nvCxnSpPr>
        <p:spPr bwMode="auto">
          <a:xfrm>
            <a:off x="2651819" y="2493664"/>
            <a:ext cx="203440" cy="38361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737EA52-6D50-734E-806B-54BC073EF2D9}"/>
              </a:ext>
            </a:extLst>
          </p:cNvPr>
          <p:cNvSpPr txBox="1"/>
          <p:nvPr/>
        </p:nvSpPr>
        <p:spPr>
          <a:xfrm>
            <a:off x="1463253" y="2189193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A1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69EFBE-379E-A646-BB24-EB6767D69C89}"/>
              </a:ext>
            </a:extLst>
          </p:cNvPr>
          <p:cNvSpPr txBox="1"/>
          <p:nvPr/>
        </p:nvSpPr>
        <p:spPr>
          <a:xfrm>
            <a:off x="919061" y="320550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A3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B841350-44C6-B641-AE69-019029A97A62}"/>
              </a:ext>
            </a:extLst>
          </p:cNvPr>
          <p:cNvSpPr txBox="1"/>
          <p:nvPr/>
        </p:nvSpPr>
        <p:spPr>
          <a:xfrm>
            <a:off x="4098415" y="2193449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A2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4E5BA6-E014-F84A-A073-A16664BF21AD}"/>
              </a:ext>
            </a:extLst>
          </p:cNvPr>
          <p:cNvSpPr txBox="1"/>
          <p:nvPr/>
        </p:nvSpPr>
        <p:spPr>
          <a:xfrm>
            <a:off x="2527573" y="3307772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A4</a:t>
            </a:r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2494AE55-EB12-784F-B9B0-E93BD50EAFCF}"/>
              </a:ext>
            </a:extLst>
          </p:cNvPr>
          <p:cNvSpPr/>
          <p:nvPr/>
        </p:nvSpPr>
        <p:spPr bwMode="auto">
          <a:xfrm>
            <a:off x="1628205" y="3353509"/>
            <a:ext cx="220090" cy="668529"/>
          </a:xfrm>
          <a:prstGeom prst="downArrow">
            <a:avLst/>
          </a:prstGeom>
          <a:solidFill>
            <a:srgbClr val="FFFFFF"/>
          </a:solidFill>
          <a:ln w="25400" cap="flat" cmpd="sng" algn="ctr">
            <a:solidFill>
              <a:srgbClr val="76161B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8F9BDC3C-B89D-DD4F-AF88-183F524AA68A}"/>
              </a:ext>
            </a:extLst>
          </p:cNvPr>
          <p:cNvSpPr/>
          <p:nvPr/>
        </p:nvSpPr>
        <p:spPr bwMode="auto">
          <a:xfrm>
            <a:off x="2073507" y="4209277"/>
            <a:ext cx="1097291" cy="3429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B62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Master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CF8A492F-6505-AB48-B3B0-24C33C934D57}"/>
              </a:ext>
            </a:extLst>
          </p:cNvPr>
          <p:cNvSpPr/>
          <p:nvPr/>
        </p:nvSpPr>
        <p:spPr bwMode="auto">
          <a:xfrm>
            <a:off x="829058" y="4209277"/>
            <a:ext cx="1097291" cy="3429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B62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Discovery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411647D-3031-3C49-97DD-135195C669F6}"/>
              </a:ext>
            </a:extLst>
          </p:cNvPr>
          <p:cNvSpPr/>
          <p:nvPr/>
        </p:nvSpPr>
        <p:spPr bwMode="auto">
          <a:xfrm>
            <a:off x="780995" y="4780777"/>
            <a:ext cx="1097291" cy="3429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B62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Broker</a:t>
            </a:r>
          </a:p>
        </p:txBody>
      </p:sp>
      <p:sp>
        <p:nvSpPr>
          <p:cNvPr id="134" name="Flowchart: Multidocument 24">
            <a:extLst>
              <a:ext uri="{FF2B5EF4-FFF2-40B4-BE49-F238E27FC236}">
                <a16:creationId xmlns:a16="http://schemas.microsoft.com/office/drawing/2014/main" id="{52418C7A-976C-5B4F-B7E0-4A5A87A2EE73}"/>
              </a:ext>
            </a:extLst>
          </p:cNvPr>
          <p:cNvSpPr/>
          <p:nvPr/>
        </p:nvSpPr>
        <p:spPr bwMode="auto">
          <a:xfrm>
            <a:off x="2118178" y="4723627"/>
            <a:ext cx="1045570" cy="447674"/>
          </a:xfrm>
          <a:prstGeom prst="flowChartMultidocument">
            <a:avLst/>
          </a:prstGeom>
          <a:solidFill>
            <a:srgbClr val="FFFFFF"/>
          </a:solidFill>
          <a:ln w="25400" cap="flat" cmpd="sng" algn="ctr">
            <a:solidFill>
              <a:srgbClr val="002B62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Worker(s)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1D3E22E-78EF-AE4E-B921-116EF9A00A09}"/>
              </a:ext>
            </a:extLst>
          </p:cNvPr>
          <p:cNvCxnSpPr>
            <a:stCxn id="132" idx="3"/>
            <a:endCxn id="131" idx="1"/>
          </p:cNvCxnSpPr>
          <p:nvPr/>
        </p:nvCxnSpPr>
        <p:spPr bwMode="auto">
          <a:xfrm>
            <a:off x="1926349" y="4380727"/>
            <a:ext cx="147158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F0FBBD4-9BE4-934C-855C-719935F4C068}"/>
              </a:ext>
            </a:extLst>
          </p:cNvPr>
          <p:cNvCxnSpPr>
            <a:stCxn id="133" idx="3"/>
            <a:endCxn id="134" idx="1"/>
          </p:cNvCxnSpPr>
          <p:nvPr/>
        </p:nvCxnSpPr>
        <p:spPr bwMode="auto">
          <a:xfrm flipV="1">
            <a:off x="1878286" y="4947464"/>
            <a:ext cx="239892" cy="47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474BD281-656A-E24C-BE43-89F2428D1BDD}"/>
              </a:ext>
            </a:extLst>
          </p:cNvPr>
          <p:cNvSpPr/>
          <p:nvPr/>
        </p:nvSpPr>
        <p:spPr bwMode="auto">
          <a:xfrm>
            <a:off x="2491871" y="4603373"/>
            <a:ext cx="144681" cy="102394"/>
          </a:xfrm>
          <a:prstGeom prst="downArrow">
            <a:avLst/>
          </a:prstGeom>
          <a:solidFill>
            <a:srgbClr val="002B62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F4BFB6-1618-284C-B6A3-654CAE4169E1}"/>
              </a:ext>
            </a:extLst>
          </p:cNvPr>
          <p:cNvSpPr txBox="1"/>
          <p:nvPr/>
        </p:nvSpPr>
        <p:spPr>
          <a:xfrm>
            <a:off x="3490853" y="4239937"/>
            <a:ext cx="3952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メイリオ"/>
                <a:ea typeface="メイリオ"/>
              </a:rPr>
              <a:t>each site can be deployed with a single YML script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E7DC5E2-E25B-CD48-96EC-C3369E579682}"/>
              </a:ext>
            </a:extLst>
          </p:cNvPr>
          <p:cNvSpPr/>
          <p:nvPr/>
        </p:nvSpPr>
        <p:spPr bwMode="auto">
          <a:xfrm>
            <a:off x="884783" y="4705767"/>
            <a:ext cx="1097291" cy="3429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B62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Broker(s)</a:t>
            </a:r>
          </a:p>
        </p:txBody>
      </p:sp>
      <p:sp>
        <p:nvSpPr>
          <p:cNvPr id="140" name="Up Arrow 139">
            <a:extLst>
              <a:ext uri="{FF2B5EF4-FFF2-40B4-BE49-F238E27FC236}">
                <a16:creationId xmlns:a16="http://schemas.microsoft.com/office/drawing/2014/main" id="{36D1CBF5-7DF5-E64B-A82C-4D3210D8FC31}"/>
              </a:ext>
            </a:extLst>
          </p:cNvPr>
          <p:cNvSpPr/>
          <p:nvPr/>
        </p:nvSpPr>
        <p:spPr bwMode="auto">
          <a:xfrm>
            <a:off x="1281469" y="4598610"/>
            <a:ext cx="192468" cy="85725"/>
          </a:xfrm>
          <a:prstGeom prst="upArrow">
            <a:avLst/>
          </a:prstGeom>
          <a:solidFill>
            <a:srgbClr val="002B62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1EBE35F-1B71-6640-B81B-57B7FFE21D8D}"/>
              </a:ext>
            </a:extLst>
          </p:cNvPr>
          <p:cNvSpPr txBox="1"/>
          <p:nvPr/>
        </p:nvSpPr>
        <p:spPr>
          <a:xfrm>
            <a:off x="4030523" y="4582581"/>
            <a:ext cx="2315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rgbClr val="FF0000"/>
                </a:solidFill>
                <a:latin typeface="メイリオ"/>
                <a:ea typeface="メイリオ"/>
              </a:rPr>
              <a:t>fogflow-site.yml</a:t>
            </a:r>
            <a:r>
              <a:rPr lang="en-US" sz="1200" i="1" dirty="0">
                <a:solidFill>
                  <a:srgbClr val="FF0000"/>
                </a:solidFill>
                <a:latin typeface="メイリオ"/>
                <a:ea typeface="メイリオ"/>
              </a:rPr>
              <a:t>, </a:t>
            </a:r>
            <a:r>
              <a:rPr lang="en-US" sz="1200" i="1" dirty="0" err="1">
                <a:solidFill>
                  <a:srgbClr val="FF0000"/>
                </a:solidFill>
                <a:latin typeface="メイリオ"/>
                <a:ea typeface="メイリオ"/>
              </a:rPr>
              <a:t>config.json</a:t>
            </a:r>
            <a:endParaRPr lang="en-US" sz="1200" i="1" dirty="0">
              <a:solidFill>
                <a:srgbClr val="FF0000"/>
              </a:solidFill>
              <a:latin typeface="メイリオ"/>
              <a:ea typeface="メイリオ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91D3281-2CAD-D945-9C00-7C590AA4B6A2}"/>
              </a:ext>
            </a:extLst>
          </p:cNvPr>
          <p:cNvSpPr/>
          <p:nvPr/>
        </p:nvSpPr>
        <p:spPr bwMode="auto">
          <a:xfrm>
            <a:off x="4099456" y="2592545"/>
            <a:ext cx="866775" cy="466725"/>
          </a:xfrm>
          <a:prstGeom prst="ellipse">
            <a:avLst/>
          </a:prstGeom>
          <a:gradFill rotWithShape="1">
            <a:gsLst>
              <a:gs pos="0">
                <a:srgbClr val="76161B">
                  <a:tint val="50000"/>
                  <a:satMod val="300000"/>
                </a:srgbClr>
              </a:gs>
              <a:gs pos="35000">
                <a:srgbClr val="76161B">
                  <a:tint val="37000"/>
                  <a:satMod val="300000"/>
                </a:srgbClr>
              </a:gs>
              <a:gs pos="100000">
                <a:srgbClr val="76161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6161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Site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7BA9203-8601-6242-87CF-563258626F19}"/>
              </a:ext>
            </a:extLst>
          </p:cNvPr>
          <p:cNvSpPr txBox="1"/>
          <p:nvPr/>
        </p:nvSpPr>
        <p:spPr>
          <a:xfrm>
            <a:off x="5041473" y="2738779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A5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82E3DB5-2FFB-3347-B538-92953BE630CD}"/>
              </a:ext>
            </a:extLst>
          </p:cNvPr>
          <p:cNvCxnSpPr>
            <a:stCxn id="119" idx="5"/>
            <a:endCxn id="142" idx="1"/>
          </p:cNvCxnSpPr>
          <p:nvPr/>
        </p:nvCxnSpPr>
        <p:spPr bwMode="auto">
          <a:xfrm>
            <a:off x="3903587" y="2496962"/>
            <a:ext cx="322805" cy="16393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E95ED68F-BE08-2A40-9A80-A09854C9E176}"/>
              </a:ext>
            </a:extLst>
          </p:cNvPr>
          <p:cNvSpPr/>
          <p:nvPr/>
        </p:nvSpPr>
        <p:spPr bwMode="auto">
          <a:xfrm>
            <a:off x="4800606" y="3205504"/>
            <a:ext cx="866775" cy="466725"/>
          </a:xfrm>
          <a:prstGeom prst="ellipse">
            <a:avLst/>
          </a:prstGeom>
          <a:gradFill rotWithShape="1">
            <a:gsLst>
              <a:gs pos="0">
                <a:srgbClr val="76161B">
                  <a:tint val="50000"/>
                  <a:satMod val="300000"/>
                </a:srgbClr>
              </a:gs>
              <a:gs pos="35000">
                <a:srgbClr val="76161B">
                  <a:tint val="37000"/>
                  <a:satMod val="300000"/>
                </a:srgbClr>
              </a:gs>
              <a:gs pos="100000">
                <a:srgbClr val="76161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6161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Site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1CB0D5-A3D4-5443-AB35-ADAB76F5A01D}"/>
              </a:ext>
            </a:extLst>
          </p:cNvPr>
          <p:cNvSpPr txBox="1"/>
          <p:nvPr/>
        </p:nvSpPr>
        <p:spPr>
          <a:xfrm>
            <a:off x="5636695" y="3307771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メイリオ"/>
                <a:ea typeface="メイリオ"/>
              </a:rPr>
              <a:t>A6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AE058A3-A905-4949-BA53-DD02A2B8A528}"/>
              </a:ext>
            </a:extLst>
          </p:cNvPr>
          <p:cNvCxnSpPr/>
          <p:nvPr/>
        </p:nvCxnSpPr>
        <p:spPr bwMode="auto">
          <a:xfrm>
            <a:off x="4695028" y="3063475"/>
            <a:ext cx="286756" cy="22216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306FD5A-21DC-1849-8175-2E17AB1F3EBD}"/>
              </a:ext>
            </a:extLst>
          </p:cNvPr>
          <p:cNvSpPr txBox="1"/>
          <p:nvPr/>
        </p:nvSpPr>
        <p:spPr>
          <a:xfrm>
            <a:off x="6478359" y="1401700"/>
            <a:ext cx="207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メイリオ"/>
                <a:ea typeface="メイリオ"/>
              </a:rPr>
              <a:t>a site could be a cloud site or edge site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0D9B258-0195-7B40-8C48-27F0C9B076F2}"/>
              </a:ext>
            </a:extLst>
          </p:cNvPr>
          <p:cNvSpPr txBox="1"/>
          <p:nvPr/>
        </p:nvSpPr>
        <p:spPr>
          <a:xfrm>
            <a:off x="6478359" y="2364242"/>
            <a:ext cx="207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メイリオ"/>
                <a:ea typeface="メイリオ"/>
              </a:rPr>
              <a:t>Hierarchical overlay across sites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F1594B0-F43B-874E-B09C-1CDDFE224D6B}"/>
              </a:ext>
            </a:extLst>
          </p:cNvPr>
          <p:cNvSpPr txBox="1"/>
          <p:nvPr/>
        </p:nvSpPr>
        <p:spPr>
          <a:xfrm>
            <a:off x="6478359" y="3123106"/>
            <a:ext cx="207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メイリオ"/>
                <a:ea typeface="メイリオ"/>
              </a:rPr>
              <a:t>Each site claims a </a:t>
            </a:r>
            <a:r>
              <a:rPr lang="en-US" sz="1200" i="1" dirty="0" err="1">
                <a:solidFill>
                  <a:srgbClr val="FF0000"/>
                </a:solidFill>
                <a:latin typeface="メイリオ"/>
                <a:ea typeface="メイリオ"/>
              </a:rPr>
              <a:t>geohash</a:t>
            </a:r>
            <a:r>
              <a:rPr lang="en-US" sz="1200" i="1" dirty="0">
                <a:solidFill>
                  <a:srgbClr val="FF0000"/>
                </a:solidFill>
                <a:latin typeface="メイリオ"/>
                <a:ea typeface="メイリオ"/>
              </a:rPr>
              <a:t>-based scope</a:t>
            </a:r>
          </a:p>
        </p:txBody>
      </p:sp>
    </p:spTree>
    <p:extLst>
      <p:ext uri="{BB962C8B-B14F-4D97-AF65-F5344CB8AC3E}">
        <p14:creationId xmlns:p14="http://schemas.microsoft.com/office/powerpoint/2010/main" val="400057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2078</Words>
  <Application>Microsoft Macintosh PowerPoint</Application>
  <PresentationFormat>On-screen Show (4:3)</PresentationFormat>
  <Paragraphs>1029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 Unicode MS</vt:lpstr>
      <vt:lpstr>HGP創英角ｺﾞｼｯｸUB</vt:lpstr>
      <vt:lpstr>メイリオ</vt:lpstr>
      <vt:lpstr>ＭＳ Ｐゴシック</vt:lpstr>
      <vt:lpstr>TheSansCorrespondence</vt:lpstr>
      <vt:lpstr>Arial</vt:lpstr>
      <vt:lpstr>Calibri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Fog Function Works in FogFlow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2019-04-23T15:21:14Z</dcterms:modified>
</cp:coreProperties>
</file>