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0D49-7700-FA59-A2DD-A9125776D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414A79-9FCE-C271-A2EC-3EA7C54C8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32E2A3D-7977-2E34-3DF5-E6EFCA0D84EF}"/>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5" name="Footer Placeholder 4">
            <a:extLst>
              <a:ext uri="{FF2B5EF4-FFF2-40B4-BE49-F238E27FC236}">
                <a16:creationId xmlns:a16="http://schemas.microsoft.com/office/drawing/2014/main" id="{572AB8E3-B2F4-4316-DFCC-B517E8E87A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83AE9C-B4BF-B454-8064-E811E22B361A}"/>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128563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0192-E1AF-18F0-D0DA-C851B1A3A6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B7FA58-9221-CB32-157E-CD2878488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4AC4D0-CC6A-3DA3-67D3-C2E3C5862E06}"/>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5" name="Footer Placeholder 4">
            <a:extLst>
              <a:ext uri="{FF2B5EF4-FFF2-40B4-BE49-F238E27FC236}">
                <a16:creationId xmlns:a16="http://schemas.microsoft.com/office/drawing/2014/main" id="{88C5F8F5-9D1B-2199-384C-EC3951966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21FB6-4C65-71DE-1544-B6489D91BFA8}"/>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351016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1314C-1224-9D15-91AC-699F8014B4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483C35-B968-B90C-B0E0-82DD4D430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18095-11BF-5DE8-CA4D-9EAA8F0C9530}"/>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5" name="Footer Placeholder 4">
            <a:extLst>
              <a:ext uri="{FF2B5EF4-FFF2-40B4-BE49-F238E27FC236}">
                <a16:creationId xmlns:a16="http://schemas.microsoft.com/office/drawing/2014/main" id="{29934F25-5815-F40D-E593-3F799AA4DB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2DF39A-150B-E9E4-3F6F-2825EC31F682}"/>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303186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554B-C7B7-4627-B51D-D5B6AA7E56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A4DA03-F645-9F68-3695-62FAE7030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D798C9-0884-A869-C1CB-BB5F8E64E704}"/>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5" name="Footer Placeholder 4">
            <a:extLst>
              <a:ext uri="{FF2B5EF4-FFF2-40B4-BE49-F238E27FC236}">
                <a16:creationId xmlns:a16="http://schemas.microsoft.com/office/drawing/2014/main" id="{1A3036A9-C67D-E2E2-68B0-CBFD5F1FAF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F51DE8-D3BC-0E91-2ED4-EB429245CB1A}"/>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261950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B585-93B9-256D-5C66-B45965A9B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08D36C-97F5-AA09-A78D-0AA48D7061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AFB2C-0B77-355E-4FED-EFDCD5B0ADF4}"/>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5" name="Footer Placeholder 4">
            <a:extLst>
              <a:ext uri="{FF2B5EF4-FFF2-40B4-BE49-F238E27FC236}">
                <a16:creationId xmlns:a16="http://schemas.microsoft.com/office/drawing/2014/main" id="{753836CA-35FE-3B60-75D9-06B94FD39F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6716EF-B54D-9F30-6CA8-1CF98B78515F}"/>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130323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A16F-A2F4-A660-54E1-B8155B5938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739C5E-8773-C6C0-3A30-B76BF1FE0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AC97752-B017-9052-5429-B1141AFB4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C4A46A-4670-4FE4-5E21-82A9D52D35D9}"/>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6" name="Footer Placeholder 5">
            <a:extLst>
              <a:ext uri="{FF2B5EF4-FFF2-40B4-BE49-F238E27FC236}">
                <a16:creationId xmlns:a16="http://schemas.microsoft.com/office/drawing/2014/main" id="{64A1CC79-8D4C-1875-6247-2BA1B4BCB4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D40AF8-574D-6DE6-A409-7C780B3160E3}"/>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23312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22D3-DBE1-93AC-7B8C-7A417D440D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595792-846E-2FF2-176C-F135D0A67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9E680-C8AD-4D9E-E499-F93CF5A81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1AE76D-D0C8-B39F-EF1E-A1A08E2866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9D0B6-43B2-9904-E17F-2D3BD23D7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F236A5-CAE6-BBF5-17BA-627CAF81717B}"/>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8" name="Footer Placeholder 7">
            <a:extLst>
              <a:ext uri="{FF2B5EF4-FFF2-40B4-BE49-F238E27FC236}">
                <a16:creationId xmlns:a16="http://schemas.microsoft.com/office/drawing/2014/main" id="{944F0817-DDE3-A58B-C84E-F64C068991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DA98D8-E98E-205A-4151-039EF1C2804F}"/>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420359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D43-49A4-8142-6400-48556D35C1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CCD179-F318-44B2-F35B-2FFCA7C33199}"/>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4" name="Footer Placeholder 3">
            <a:extLst>
              <a:ext uri="{FF2B5EF4-FFF2-40B4-BE49-F238E27FC236}">
                <a16:creationId xmlns:a16="http://schemas.microsoft.com/office/drawing/2014/main" id="{0F0722AE-DA2C-6119-53E4-FF1FE70F0F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49E7DB-B297-8BB2-3A66-452E77AEFEA2}"/>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35641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3D53EB-34C0-5638-E205-D70F2BDD5874}"/>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3" name="Footer Placeholder 2">
            <a:extLst>
              <a:ext uri="{FF2B5EF4-FFF2-40B4-BE49-F238E27FC236}">
                <a16:creationId xmlns:a16="http://schemas.microsoft.com/office/drawing/2014/main" id="{4D447176-C734-9DF1-0AEB-EE487805E7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993CFB-331B-49BE-E291-B15FBCA3BC01}"/>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379929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49AB-A168-7B29-4474-1509AB179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D11E26-589A-018B-7F05-5A919D681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2D8AF5-F7AE-EAE2-F5C3-56CC771BC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88A18-7057-55F0-EF04-CBB61F7B84B0}"/>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6" name="Footer Placeholder 5">
            <a:extLst>
              <a:ext uri="{FF2B5EF4-FFF2-40B4-BE49-F238E27FC236}">
                <a16:creationId xmlns:a16="http://schemas.microsoft.com/office/drawing/2014/main" id="{D123B156-B0D4-E67C-A68C-D572982F21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3F5D37-BBBC-8BAD-422C-B3FC31665848}"/>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140591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B5D-0AB8-E11F-FECD-060BD4970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6E4929-269D-65E0-8A75-5FBAAD684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D7C495-80C6-FDDD-E241-771D5BA9A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79EFB-2E3A-AC91-C980-5E320DE6CD8C}"/>
              </a:ext>
            </a:extLst>
          </p:cNvPr>
          <p:cNvSpPr>
            <a:spLocks noGrp="1"/>
          </p:cNvSpPr>
          <p:nvPr>
            <p:ph type="dt" sz="half" idx="10"/>
          </p:nvPr>
        </p:nvSpPr>
        <p:spPr/>
        <p:txBody>
          <a:bodyPr/>
          <a:lstStyle/>
          <a:p>
            <a:fld id="{2408650E-867B-4566-9E22-8750CBFA64AC}" type="datetimeFigureOut">
              <a:rPr lang="en-GB" smtClean="0"/>
              <a:t>04/10/2023</a:t>
            </a:fld>
            <a:endParaRPr lang="en-GB"/>
          </a:p>
        </p:txBody>
      </p:sp>
      <p:sp>
        <p:nvSpPr>
          <p:cNvPr id="6" name="Footer Placeholder 5">
            <a:extLst>
              <a:ext uri="{FF2B5EF4-FFF2-40B4-BE49-F238E27FC236}">
                <a16:creationId xmlns:a16="http://schemas.microsoft.com/office/drawing/2014/main" id="{89A83A4D-D4D5-A28C-C1F1-E0CF69FEDC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6E2AFE-60D0-6EF1-39A4-8271A288D056}"/>
              </a:ext>
            </a:extLst>
          </p:cNvPr>
          <p:cNvSpPr>
            <a:spLocks noGrp="1"/>
          </p:cNvSpPr>
          <p:nvPr>
            <p:ph type="sldNum" sz="quarter" idx="12"/>
          </p:nvPr>
        </p:nvSpPr>
        <p:spPr/>
        <p:txBody>
          <a:bodyPr/>
          <a:lstStyle/>
          <a:p>
            <a:fld id="{6D451D60-CEF5-47B6-AEDF-02F26137113C}" type="slidenum">
              <a:rPr lang="en-GB" smtClean="0"/>
              <a:t>‹#›</a:t>
            </a:fld>
            <a:endParaRPr lang="en-GB"/>
          </a:p>
        </p:txBody>
      </p:sp>
    </p:spTree>
    <p:extLst>
      <p:ext uri="{BB962C8B-B14F-4D97-AF65-F5344CB8AC3E}">
        <p14:creationId xmlns:p14="http://schemas.microsoft.com/office/powerpoint/2010/main" val="166851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84A547-6771-430C-C012-AEBAC97B0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014A83-A131-7747-A62E-C41DC82DA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C1BC7-3BCA-DD2F-F559-161747F151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8650E-867B-4566-9E22-8750CBFA64AC}" type="datetimeFigureOut">
              <a:rPr lang="en-GB" smtClean="0"/>
              <a:t>04/10/2023</a:t>
            </a:fld>
            <a:endParaRPr lang="en-GB"/>
          </a:p>
        </p:txBody>
      </p:sp>
      <p:sp>
        <p:nvSpPr>
          <p:cNvPr id="5" name="Footer Placeholder 4">
            <a:extLst>
              <a:ext uri="{FF2B5EF4-FFF2-40B4-BE49-F238E27FC236}">
                <a16:creationId xmlns:a16="http://schemas.microsoft.com/office/drawing/2014/main" id="{095CF84C-D2ED-229D-1023-F712A13B0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5FF158-CDDC-B2C9-7F77-B5B8D6CBB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51D60-CEF5-47B6-AEDF-02F26137113C}" type="slidenum">
              <a:rPr lang="en-GB" smtClean="0"/>
              <a:t>‹#›</a:t>
            </a:fld>
            <a:endParaRPr lang="en-GB"/>
          </a:p>
        </p:txBody>
      </p:sp>
    </p:spTree>
    <p:extLst>
      <p:ext uri="{BB962C8B-B14F-4D97-AF65-F5344CB8AC3E}">
        <p14:creationId xmlns:p14="http://schemas.microsoft.com/office/powerpoint/2010/main" val="1123257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princoit.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princoit.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rincoi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3E5E-F239-157D-D40F-79889573B8C9}"/>
              </a:ext>
            </a:extLst>
          </p:cNvPr>
          <p:cNvSpPr>
            <a:spLocks noGrp="1"/>
          </p:cNvSpPr>
          <p:nvPr>
            <p:ph type="ctrTitle"/>
          </p:nvPr>
        </p:nvSpPr>
        <p:spPr>
          <a:xfrm>
            <a:off x="1524000" y="2460832"/>
            <a:ext cx="9144000" cy="2387600"/>
          </a:xfrm>
        </p:spPr>
        <p:txBody>
          <a:bodyPr>
            <a:normAutofit fontScale="90000"/>
          </a:bodyPr>
          <a:lstStyle/>
          <a:p>
            <a:r>
              <a:rPr lang="en-GB" b="1" dirty="0">
                <a:latin typeface="Times New Roman" panose="02020603050405020304" pitchFamily="18" charset="0"/>
                <a:cs typeface="Times New Roman" panose="02020603050405020304" pitchFamily="18" charset="0"/>
              </a:rPr>
              <a:t>PRESENTATION </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ON</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TECHINICAL EXPLANATION OF AWS ROUTE 53</a:t>
            </a:r>
          </a:p>
        </p:txBody>
      </p:sp>
      <p:sp>
        <p:nvSpPr>
          <p:cNvPr id="3" name="Subtitle 2">
            <a:extLst>
              <a:ext uri="{FF2B5EF4-FFF2-40B4-BE49-F238E27FC236}">
                <a16:creationId xmlns:a16="http://schemas.microsoft.com/office/drawing/2014/main" id="{B71E1E2E-3984-844A-0347-793FFAA56B1D}"/>
              </a:ext>
            </a:extLst>
          </p:cNvPr>
          <p:cNvSpPr>
            <a:spLocks noGrp="1"/>
          </p:cNvSpPr>
          <p:nvPr>
            <p:ph type="subTitle" idx="1"/>
          </p:nvPr>
        </p:nvSpPr>
        <p:spPr>
          <a:xfrm>
            <a:off x="8825948" y="6400800"/>
            <a:ext cx="3220278" cy="375824"/>
          </a:xfrm>
        </p:spPr>
        <p:txBody>
          <a:bodyPr>
            <a:normAutofit fontScale="92500" lnSpcReduction="10000"/>
          </a:bodyPr>
          <a:lstStyle/>
          <a:p>
            <a:pPr algn="l"/>
            <a:r>
              <a:rPr lang="en-GB" dirty="0"/>
              <a:t>BY: PRINCE ADAMA ARYEE</a:t>
            </a:r>
          </a:p>
        </p:txBody>
      </p:sp>
    </p:spTree>
    <p:extLst>
      <p:ext uri="{BB962C8B-B14F-4D97-AF65-F5344CB8AC3E}">
        <p14:creationId xmlns:p14="http://schemas.microsoft.com/office/powerpoint/2010/main" val="397518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00C9-C46C-F126-7C77-5949CDB7B76D}"/>
              </a:ext>
            </a:extLst>
          </p:cNvPr>
          <p:cNvSpPr>
            <a:spLocks noGrp="1"/>
          </p:cNvSpPr>
          <p:nvPr>
            <p:ph type="title"/>
          </p:nvPr>
        </p:nvSpPr>
        <p:spPr>
          <a:xfrm>
            <a:off x="838200" y="145775"/>
            <a:ext cx="10515600" cy="834886"/>
          </a:xfrm>
        </p:spPr>
        <p:txBody>
          <a:bodyPr>
            <a:normAutofit/>
          </a:bodyPr>
          <a:lstStyle/>
          <a:p>
            <a:pPr algn="ctr"/>
            <a:r>
              <a:rPr lang="en-GB" dirty="0">
                <a:effectLst/>
                <a:latin typeface="Times New Roman" panose="02020603050405020304" pitchFamily="18" charset="0"/>
                <a:ea typeface="Calibri" panose="020F0502020204030204" pitchFamily="34" charset="0"/>
              </a:rPr>
              <a:t>DNS Routing Strategies</a:t>
            </a:r>
            <a:endParaRPr lang="en-GB" dirty="0"/>
          </a:p>
        </p:txBody>
      </p:sp>
      <p:sp>
        <p:nvSpPr>
          <p:cNvPr id="3" name="Content Placeholder 2">
            <a:extLst>
              <a:ext uri="{FF2B5EF4-FFF2-40B4-BE49-F238E27FC236}">
                <a16:creationId xmlns:a16="http://schemas.microsoft.com/office/drawing/2014/main" id="{84391334-9CE5-D655-5B30-759668CD7BF7}"/>
              </a:ext>
            </a:extLst>
          </p:cNvPr>
          <p:cNvSpPr>
            <a:spLocks noGrp="1"/>
          </p:cNvSpPr>
          <p:nvPr>
            <p:ph idx="1"/>
          </p:nvPr>
        </p:nvSpPr>
        <p:spPr>
          <a:xfrm>
            <a:off x="410817" y="1139687"/>
            <a:ext cx="11502887" cy="5572538"/>
          </a:xfrm>
        </p:spPr>
        <p:txBody>
          <a:bodyPr>
            <a:normAutofit lnSpcReduction="10000"/>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1. Simple Routing:</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This is the most basic routing strategy and is typically used when you have a single resource to route traffic to. It maps a domain name to a specific resource (e.g., an EC2 instance, S3 bucket, or Elastic Load Balancer).</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You can use simple routing to direct traffic from </a:t>
            </a:r>
            <a:r>
              <a:rPr lang="en-GB"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www.princoit.com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to a single web server.</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2. Weighted Routing:</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Weighted routing allows you to distribute traffic across multiple resources in proportion to assigned weights. This is useful for load balancing or testing new versions of an application.</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You can route 80% of your traffic to one resource and 20% to another to perform A/B testing.</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3. Latency-Based Routing:</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Latency-based routing routes traffic to the AWS region with the lowest latency for the end user. This improves user experience by reducing response times.</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Users in Europe might be directed to resources in a European AWS region, while users in Asia are routed to an Asian AWS region.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3412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A76D7-09E5-CDB6-8FED-CE71482C2549}"/>
              </a:ext>
            </a:extLst>
          </p:cNvPr>
          <p:cNvSpPr>
            <a:spLocks noGrp="1"/>
          </p:cNvSpPr>
          <p:nvPr>
            <p:ph idx="1"/>
          </p:nvPr>
        </p:nvSpPr>
        <p:spPr>
          <a:xfrm>
            <a:off x="291548" y="238540"/>
            <a:ext cx="11476382" cy="6400800"/>
          </a:xfrm>
        </p:spPr>
        <p:txBody>
          <a:bodyPr>
            <a:normAutofit lnSpcReduction="10000"/>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4. Geolocation-Based Routing:</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Geolocation-based routing routes traffic based on the geographic location of the DNS resolver making the request. This is useful for providing region-specific content or services.</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Users in North America might be directed to a different set of resources than users in South America.</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5. Multi-Value Routing:</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Multi-Value routing allows you to return multiple IP addresses (or values) for a single DNS query. This can be used for load balancing across multiple resources.</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When users query your domain, they receive multiple IP addresses, and the DNS resolver chooses one of them, distributing traffic across multiple endpoints.</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6. Failover Routing:</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Use Case: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Failover routing ensures high availability by automatically redirecting traffic from unhealthy resources to healthy resources in the event of resource failures.</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If an EC2 instance becomes unhealthy, Route 53 can automatically route traffic to a standby instance.</a:t>
            </a:r>
          </a:p>
          <a:p>
            <a:pPr marL="0" indent="0">
              <a:lnSpc>
                <a:spcPct val="107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Each of these routing strategies provides flexibility in how you manage and optimize the routing of DNS traffic to your resources. You can choose the strategy that best suits your specific use case and requirements, whether it's for load balancing, high availability, global content delivery, or other scenarios.</a:t>
            </a:r>
          </a:p>
          <a:p>
            <a:pPr marL="0" indent="0">
              <a:buNone/>
            </a:pPr>
            <a:endParaRPr lang="en-GB" dirty="0"/>
          </a:p>
        </p:txBody>
      </p:sp>
    </p:spTree>
    <p:extLst>
      <p:ext uri="{BB962C8B-B14F-4D97-AF65-F5344CB8AC3E}">
        <p14:creationId xmlns:p14="http://schemas.microsoft.com/office/powerpoint/2010/main" val="251744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EA60-E756-32DD-6671-AED0436A6FA5}"/>
              </a:ext>
            </a:extLst>
          </p:cNvPr>
          <p:cNvSpPr>
            <a:spLocks noGrp="1"/>
          </p:cNvSpPr>
          <p:nvPr>
            <p:ph type="title"/>
          </p:nvPr>
        </p:nvSpPr>
        <p:spPr>
          <a:xfrm>
            <a:off x="930966" y="2381733"/>
            <a:ext cx="10515600" cy="1325563"/>
          </a:xfrm>
        </p:spPr>
        <p:txBody>
          <a:bodyPr/>
          <a:lstStyle/>
          <a:p>
            <a:pPr algn="ctr"/>
            <a:r>
              <a:rPr lang="en-GB" b="1" dirty="0">
                <a:latin typeface="Times New Roman" panose="02020603050405020304" pitchFamily="18" charset="0"/>
                <a:cs typeface="Times New Roman" panose="02020603050405020304" pitchFamily="18" charset="0"/>
              </a:rPr>
              <a:t>WEBSITE HOSTING USING ROUTE 53</a:t>
            </a:r>
          </a:p>
        </p:txBody>
      </p:sp>
    </p:spTree>
    <p:extLst>
      <p:ext uri="{BB962C8B-B14F-4D97-AF65-F5344CB8AC3E}">
        <p14:creationId xmlns:p14="http://schemas.microsoft.com/office/powerpoint/2010/main" val="274171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64EF3-F874-6D8F-B81D-1C210B09848D}"/>
              </a:ext>
            </a:extLst>
          </p:cNvPr>
          <p:cNvSpPr>
            <a:spLocks noGrp="1"/>
          </p:cNvSpPr>
          <p:nvPr>
            <p:ph idx="1"/>
          </p:nvPr>
        </p:nvSpPr>
        <p:spPr>
          <a:xfrm>
            <a:off x="437321" y="132523"/>
            <a:ext cx="11410121" cy="6725478"/>
          </a:xfrm>
        </p:spPr>
        <p:txBody>
          <a:bodyPr>
            <a:normAutofit fontScale="92500" lnSpcReduction="20000"/>
          </a:bodyPr>
          <a:lstStyle/>
          <a:p>
            <a:pPr marL="0" indent="0">
              <a:lnSpc>
                <a:spcPct val="107000"/>
              </a:lnSpc>
              <a:spcAft>
                <a:spcPts val="800"/>
              </a:spcAft>
              <a:buNone/>
            </a:pPr>
            <a:r>
              <a:rPr lang="en-GB" sz="1900" b="1" kern="100" dirty="0">
                <a:effectLst/>
                <a:latin typeface="Times New Roman" panose="02020603050405020304" pitchFamily="18" charset="0"/>
                <a:ea typeface="Calibri" panose="020F0502020204030204" pitchFamily="34" charset="0"/>
                <a:cs typeface="Times New Roman" panose="02020603050405020304" pitchFamily="18" charset="0"/>
              </a:rPr>
              <a:t>To host a personal website on AWS using Amazon S3 and Route 53, you'll need to follow these steps:</a:t>
            </a:r>
          </a:p>
          <a:p>
            <a:pPr marL="0" indent="0">
              <a:lnSpc>
                <a:spcPct val="107000"/>
              </a:lnSpc>
              <a:spcAft>
                <a:spcPts val="800"/>
              </a:spcAft>
              <a:buNone/>
            </a:pPr>
            <a:r>
              <a:rPr lang="en-GB" sz="1900" b="1" kern="100" dirty="0">
                <a:effectLst/>
                <a:latin typeface="Times New Roman" panose="02020603050405020304" pitchFamily="18" charset="0"/>
                <a:ea typeface="Calibri" panose="020F0502020204030204" pitchFamily="34" charset="0"/>
                <a:cs typeface="Times New Roman" panose="02020603050405020304" pitchFamily="18" charset="0"/>
              </a:rPr>
              <a:t>Step 1: Prerequisites</a:t>
            </a:r>
            <a:endParaRPr lang="en-GB"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Before you begin, make sure you have the following prerequisites:</a:t>
            </a:r>
          </a:p>
          <a:p>
            <a:pPr marL="800100" lvl="1" indent="-342900">
              <a:lnSpc>
                <a:spcPct val="107000"/>
              </a:lnSpc>
              <a:spcAft>
                <a:spcPts val="800"/>
              </a:spcAft>
              <a:buSzPts val="1000"/>
              <a:buFont typeface="Symbol" panose="05050102010706020507" pitchFamily="18" charset="2"/>
              <a:buChar char=""/>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An AWS account.</a:t>
            </a:r>
          </a:p>
          <a:p>
            <a:pPr marL="800100" lvl="1" indent="-342900">
              <a:lnSpc>
                <a:spcPct val="107000"/>
              </a:lnSpc>
              <a:spcAft>
                <a:spcPts val="800"/>
              </a:spcAft>
              <a:buSzPts val="1000"/>
              <a:buFont typeface="Symbol" panose="05050102010706020507" pitchFamily="18" charset="2"/>
              <a:buChar char=""/>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Your website files (HTML, CSS, JavaScript, images, etc.) ready to be uploaded to Amazon S3.</a:t>
            </a:r>
          </a:p>
          <a:p>
            <a:pPr marL="800100" lvl="1" indent="-342900">
              <a:lnSpc>
                <a:spcPct val="107000"/>
              </a:lnSpc>
              <a:spcAft>
                <a:spcPts val="800"/>
              </a:spcAft>
              <a:buSzPts val="1000"/>
              <a:buFont typeface="Symbol" panose="05050102010706020507" pitchFamily="18" charset="2"/>
              <a:buChar char=""/>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A custom domain name purchased through Route 53 or transferred to Route 53 if you already own one.</a:t>
            </a:r>
          </a:p>
          <a:p>
            <a:pPr marL="0" indent="0">
              <a:lnSpc>
                <a:spcPct val="107000"/>
              </a:lnSpc>
              <a:spcAft>
                <a:spcPts val="800"/>
              </a:spcAft>
              <a:buNone/>
            </a:pPr>
            <a:r>
              <a:rPr lang="en-GB" sz="1900" b="1" kern="100" dirty="0">
                <a:effectLst/>
                <a:latin typeface="Times New Roman" panose="02020603050405020304" pitchFamily="18" charset="0"/>
                <a:ea typeface="Calibri" panose="020F0502020204030204" pitchFamily="34" charset="0"/>
                <a:cs typeface="Times New Roman" panose="02020603050405020304" pitchFamily="18" charset="0"/>
              </a:rPr>
              <a:t>Step 2: Create an S3 Bucket for Website Hosting</a:t>
            </a:r>
            <a:endParaRPr lang="en-GB"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Log in to your AWS Management Console.</a:t>
            </a: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Navigate to the Amazon S3 service.</a:t>
            </a: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Click "Create bucket."</a:t>
            </a: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Choose a unique, globally-unique name for your bucket, like "your-website-name."</a:t>
            </a: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Choose a region for your bucket (ideally the one closest to your target audience).</a:t>
            </a: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Uncheck "Block all public access" for the bucket.</a:t>
            </a: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Under "Manage public permissions," check "Read" permissions for "Everyone" so that your website is publicly accessible.</a:t>
            </a:r>
          </a:p>
          <a:p>
            <a:pPr marL="800100" lvl="1" indent="-342900">
              <a:lnSpc>
                <a:spcPct val="107000"/>
              </a:lnSpc>
              <a:spcAft>
                <a:spcPts val="800"/>
              </a:spcAft>
              <a:tabLst>
                <a:tab pos="457200" algn="l"/>
              </a:tabLst>
            </a:pPr>
            <a:r>
              <a:rPr lang="en-GB" sz="1900" kern="100" dirty="0">
                <a:effectLst/>
                <a:latin typeface="Times New Roman" panose="02020603050405020304" pitchFamily="18" charset="0"/>
                <a:ea typeface="Calibri" panose="020F0502020204030204" pitchFamily="34" charset="0"/>
                <a:cs typeface="Times New Roman" panose="02020603050405020304" pitchFamily="18" charset="0"/>
              </a:rPr>
              <a:t>Create the bucket.</a:t>
            </a:r>
          </a:p>
          <a:p>
            <a:pPr marL="0" indent="0">
              <a:buNone/>
            </a:pPr>
            <a:endParaRPr lang="en-GB" dirty="0"/>
          </a:p>
        </p:txBody>
      </p:sp>
    </p:spTree>
    <p:extLst>
      <p:ext uri="{BB962C8B-B14F-4D97-AF65-F5344CB8AC3E}">
        <p14:creationId xmlns:p14="http://schemas.microsoft.com/office/powerpoint/2010/main" val="285308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2D41B-3EFF-6495-CDBD-CDF4D5887ABC}"/>
              </a:ext>
            </a:extLst>
          </p:cNvPr>
          <p:cNvSpPr>
            <a:spLocks noGrp="1"/>
          </p:cNvSpPr>
          <p:nvPr>
            <p:ph idx="1"/>
          </p:nvPr>
        </p:nvSpPr>
        <p:spPr>
          <a:xfrm>
            <a:off x="132522" y="437320"/>
            <a:ext cx="11221278" cy="6626087"/>
          </a:xfrm>
        </p:spPr>
        <p:txBody>
          <a:bodyPr>
            <a:normAutofit/>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Step 3: Upload Your Website Files to S3</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Inside your newly created S3 bucket, click the "Upload" button.</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Upload all your website files (HTML, CSS, JavaScript, images, etc.) to the bucket.</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Make sure to set the permissions of your HTML file to be public by selecting it, clicking on "Actions," and choosing "Make public."</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Step 4: Configure the S3 Bucket for Website Hosting</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Go to the Properties tab of your S3 bucket.</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Under "Static website hosting," click "Edit."</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Select "Use this bucket to host a website."</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Specify the index document (e.g., "index.html").</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Optionally, you can specify an error document (e.g., "error.html").</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Save the changes.</a:t>
            </a:r>
          </a:p>
          <a:p>
            <a:pPr marL="0" indent="0">
              <a:buNone/>
            </a:pPr>
            <a:endParaRPr lang="en-GB" dirty="0"/>
          </a:p>
        </p:txBody>
      </p:sp>
    </p:spTree>
    <p:extLst>
      <p:ext uri="{BB962C8B-B14F-4D97-AF65-F5344CB8AC3E}">
        <p14:creationId xmlns:p14="http://schemas.microsoft.com/office/powerpoint/2010/main" val="336781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CD0CD-115A-E841-3C3B-B20DFB8EB62A}"/>
              </a:ext>
            </a:extLst>
          </p:cNvPr>
          <p:cNvSpPr>
            <a:spLocks noGrp="1"/>
          </p:cNvSpPr>
          <p:nvPr>
            <p:ph idx="1"/>
          </p:nvPr>
        </p:nvSpPr>
        <p:spPr>
          <a:xfrm>
            <a:off x="238539" y="159026"/>
            <a:ext cx="11675165" cy="6506817"/>
          </a:xfrm>
        </p:spPr>
        <p:txBody>
          <a:bodyPr>
            <a:normAutofit/>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Step 5: Configure Route 53 for Your Custom Domain</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Navigate to the Route 53 service in the AWS Management Console.</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Choose "Hosted zones" from the left sidebar.</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Click "Create Hosted Zone."</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Enter your domain name (e.g., "yourdomain.com") and create the hosted zone.</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In the new hosted zone, create a new record set:</a:t>
            </a:r>
          </a:p>
          <a:p>
            <a:pPr marL="1200150" lvl="2" indent="-285750">
              <a:lnSpc>
                <a:spcPct val="107000"/>
              </a:lnSpc>
              <a:spcAft>
                <a:spcPts val="800"/>
              </a:spcAft>
              <a:buSzPts val="1000"/>
              <a:buFont typeface="Symbol" panose="05050102010706020507" pitchFamily="18" charset="2"/>
              <a:buChar char=""/>
              <a:tabLst>
                <a:tab pos="9144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Leave the name empty (for the root domain).</a:t>
            </a:r>
          </a:p>
          <a:p>
            <a:pPr marL="1200150" lvl="2" indent="-285750">
              <a:lnSpc>
                <a:spcPct val="107000"/>
              </a:lnSpc>
              <a:spcAft>
                <a:spcPts val="800"/>
              </a:spcAft>
              <a:buSzPts val="1000"/>
              <a:buFont typeface="Symbol" panose="05050102010706020507" pitchFamily="18" charset="2"/>
              <a:buChar char=""/>
              <a:tabLst>
                <a:tab pos="9144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Choose "Alias" as the routing policy.</a:t>
            </a:r>
          </a:p>
          <a:p>
            <a:pPr marL="1200150" lvl="2" indent="-285750">
              <a:lnSpc>
                <a:spcPct val="107000"/>
              </a:lnSpc>
              <a:spcAft>
                <a:spcPts val="800"/>
              </a:spcAft>
              <a:buSzPts val="1000"/>
              <a:buFont typeface="Symbol" panose="05050102010706020507" pitchFamily="18" charset="2"/>
              <a:buChar char=""/>
              <a:tabLst>
                <a:tab pos="9144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In the Alias Target, select your S3 bucket from the dropdown.</a:t>
            </a:r>
          </a:p>
          <a:p>
            <a:pPr marL="800100" lvl="1" indent="-342900">
              <a:lnSpc>
                <a:spcPct val="107000"/>
              </a:lnSpc>
              <a:spcAft>
                <a:spcPts val="800"/>
              </a:spcAft>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Save the record set.</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Step 6: Update Your Domain Registrar Settings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If you purchased your domain from a registrar outside of AWS Route 53, you'll need to update the DNS settings at your domain registrar to point to the Route 53 name servers. This typically involves replacing the existing name servers with the ones provided by Route 53 in your hosted zone.</a:t>
            </a:r>
          </a:p>
          <a:p>
            <a:pPr marL="0" indent="0">
              <a:buNone/>
            </a:pPr>
            <a:endParaRPr lang="en-GB" dirty="0"/>
          </a:p>
        </p:txBody>
      </p:sp>
    </p:spTree>
    <p:extLst>
      <p:ext uri="{BB962C8B-B14F-4D97-AF65-F5344CB8AC3E}">
        <p14:creationId xmlns:p14="http://schemas.microsoft.com/office/powerpoint/2010/main" val="159505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4F49F-46AF-FC32-1D13-DE62177AFE27}"/>
              </a:ext>
            </a:extLst>
          </p:cNvPr>
          <p:cNvSpPr>
            <a:spLocks noGrp="1"/>
          </p:cNvSpPr>
          <p:nvPr>
            <p:ph idx="1"/>
          </p:nvPr>
        </p:nvSpPr>
        <p:spPr>
          <a:xfrm>
            <a:off x="397565" y="1258957"/>
            <a:ext cx="11343861" cy="5421589"/>
          </a:xfrm>
        </p:spPr>
        <p:txBody>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Step 7: Test Your Website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Wait for DNS propagation, which may take some time (typically a few hours to a day). After propagation is complete, you should be able to access your website using your custom domain (e.g., "</a:t>
            </a:r>
            <a:r>
              <a:rPr lang="en-GB"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http://www.princoit.com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1">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That's it! Your website is now hosted on AWS S3 and accessible using your custom domain through Route 53.</a:t>
            </a:r>
          </a:p>
          <a:p>
            <a:pPr marL="0" indent="0">
              <a:buNone/>
            </a:pPr>
            <a:endParaRPr lang="en-GB" dirty="0"/>
          </a:p>
        </p:txBody>
      </p:sp>
    </p:spTree>
    <p:extLst>
      <p:ext uri="{BB962C8B-B14F-4D97-AF65-F5344CB8AC3E}">
        <p14:creationId xmlns:p14="http://schemas.microsoft.com/office/powerpoint/2010/main" val="235038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857F-65E7-8D97-AA46-28A25A04E92E}"/>
              </a:ext>
            </a:extLst>
          </p:cNvPr>
          <p:cNvSpPr>
            <a:spLocks noGrp="1"/>
          </p:cNvSpPr>
          <p:nvPr>
            <p:ph type="title"/>
          </p:nvPr>
        </p:nvSpPr>
        <p:spPr>
          <a:xfrm>
            <a:off x="718931" y="3254099"/>
            <a:ext cx="10515600" cy="1325563"/>
          </a:xfrm>
        </p:spPr>
        <p:txBody>
          <a:bodyPr>
            <a:normAutofit/>
          </a:bodyPr>
          <a:lstStyle/>
          <a:p>
            <a:pPr algn="ctr"/>
            <a:r>
              <a:rPr lang="en-GB"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9072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0C31-F331-56BD-E30F-40ECF74E632F}"/>
              </a:ext>
            </a:extLst>
          </p:cNvPr>
          <p:cNvSpPr>
            <a:spLocks noGrp="1"/>
          </p:cNvSpPr>
          <p:nvPr>
            <p:ph type="title"/>
          </p:nvPr>
        </p:nvSpPr>
        <p:spPr>
          <a:xfrm>
            <a:off x="838200" y="2564986"/>
            <a:ext cx="10515600" cy="1325563"/>
          </a:xfrm>
        </p:spPr>
        <p:txBody>
          <a:bodyPr/>
          <a:lstStyle/>
          <a:p>
            <a:pPr algn="ctr"/>
            <a:r>
              <a:rPr lang="en-GB" b="1" dirty="0">
                <a:latin typeface="Times New Roman" panose="02020603050405020304" pitchFamily="18" charset="0"/>
                <a:cs typeface="Times New Roman" panose="02020603050405020304" pitchFamily="18" charset="0"/>
              </a:rPr>
              <a:t>WHAT IS AWS ROUTE 53</a:t>
            </a:r>
          </a:p>
        </p:txBody>
      </p:sp>
    </p:spTree>
    <p:extLst>
      <p:ext uri="{BB962C8B-B14F-4D97-AF65-F5344CB8AC3E}">
        <p14:creationId xmlns:p14="http://schemas.microsoft.com/office/powerpoint/2010/main" val="9518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A2F81-565C-375A-6EF0-FE8BCEE407E7}"/>
              </a:ext>
            </a:extLst>
          </p:cNvPr>
          <p:cNvSpPr>
            <a:spLocks noGrp="1"/>
          </p:cNvSpPr>
          <p:nvPr>
            <p:ph idx="1"/>
          </p:nvPr>
        </p:nvSpPr>
        <p:spPr>
          <a:xfrm>
            <a:off x="652670" y="1253331"/>
            <a:ext cx="10515600" cy="4351338"/>
          </a:xfrm>
        </p:spPr>
        <p:txBody>
          <a:bodyPr/>
          <a:lstStyle/>
          <a:p>
            <a:pPr marL="0" indent="0">
              <a:buNone/>
            </a:pPr>
            <a:r>
              <a:rPr lang="en-GB" sz="3200" b="1" kern="100" dirty="0">
                <a:effectLst/>
                <a:latin typeface="Times New Roman" panose="02020603050405020304" pitchFamily="18" charset="0"/>
                <a:ea typeface="Calibri" panose="020F0502020204030204" pitchFamily="34" charset="0"/>
                <a:cs typeface="Times New Roman" panose="02020603050405020304" pitchFamily="18" charset="0"/>
              </a:rPr>
              <a:t>Amazon Web Services (AWS) Route 53 </a:t>
            </a:r>
            <a:r>
              <a:rPr lang="en-GB" sz="3200" kern="100" dirty="0">
                <a:effectLst/>
                <a:latin typeface="Times New Roman" panose="02020603050405020304" pitchFamily="18" charset="0"/>
                <a:ea typeface="Calibri" panose="020F0502020204030204" pitchFamily="34" charset="0"/>
                <a:cs typeface="Times New Roman" panose="02020603050405020304" pitchFamily="18" charset="0"/>
              </a:rPr>
              <a:t>is a scalable and highly available Domain Name System (DNS) web service provided by AWS. It is designed to route internet traffic to resources like EC2 instances, S3 buckets, and load balancers, among others. Route 53 is a crucial component for managing your domain names and ensuring the availability and reliability of your applications and services</a:t>
            </a:r>
          </a:p>
          <a:p>
            <a:pPr marL="0" indent="0">
              <a:buNone/>
            </a:pPr>
            <a:endParaRPr lang="en-GB" dirty="0"/>
          </a:p>
        </p:txBody>
      </p:sp>
    </p:spTree>
    <p:extLst>
      <p:ext uri="{BB962C8B-B14F-4D97-AF65-F5344CB8AC3E}">
        <p14:creationId xmlns:p14="http://schemas.microsoft.com/office/powerpoint/2010/main" val="41168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3874-4B46-3267-FC19-3EDA8403F606}"/>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OVERVIEW</a:t>
            </a:r>
          </a:p>
        </p:txBody>
      </p:sp>
      <p:pic>
        <p:nvPicPr>
          <p:cNvPr id="4" name="Content Placeholder 3" descr="Diagram that shows how Amazon Route 53 connects end users to internet applications. Described at the link &quot;Enlarge and read image description.&quot;">
            <a:extLst>
              <a:ext uri="{FF2B5EF4-FFF2-40B4-BE49-F238E27FC236}">
                <a16:creationId xmlns:a16="http://schemas.microsoft.com/office/drawing/2014/main" id="{30DF7756-B97C-E409-1E6B-A08CB5C4DD3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1303" y="1484244"/>
            <a:ext cx="11661914" cy="5247860"/>
          </a:xfrm>
          <a:prstGeom prst="rect">
            <a:avLst/>
          </a:prstGeom>
          <a:noFill/>
          <a:ln>
            <a:noFill/>
          </a:ln>
        </p:spPr>
      </p:pic>
    </p:spTree>
    <p:extLst>
      <p:ext uri="{BB962C8B-B14F-4D97-AF65-F5344CB8AC3E}">
        <p14:creationId xmlns:p14="http://schemas.microsoft.com/office/powerpoint/2010/main" val="103492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2175-23A5-6277-434A-D9DC4BA1F7BE}"/>
              </a:ext>
            </a:extLst>
          </p:cNvPr>
          <p:cNvSpPr>
            <a:spLocks noGrp="1"/>
          </p:cNvSpPr>
          <p:nvPr>
            <p:ph type="title"/>
          </p:nvPr>
        </p:nvSpPr>
        <p:spPr>
          <a:xfrm>
            <a:off x="838200" y="225288"/>
            <a:ext cx="10515600" cy="927652"/>
          </a:xfrm>
        </p:spPr>
        <p:txBody>
          <a:bodyPr/>
          <a:lstStyle/>
          <a:p>
            <a:pPr algn="ctr"/>
            <a:r>
              <a:rPr lang="en-GB" b="1" dirty="0">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2DE34108-CECD-63AA-BDF1-24F07381C7E0}"/>
              </a:ext>
            </a:extLst>
          </p:cNvPr>
          <p:cNvSpPr>
            <a:spLocks noGrp="1"/>
          </p:cNvSpPr>
          <p:nvPr>
            <p:ph idx="1"/>
          </p:nvPr>
        </p:nvSpPr>
        <p:spPr>
          <a:xfrm>
            <a:off x="106017" y="1311966"/>
            <a:ext cx="11247783" cy="5486400"/>
          </a:xfrm>
        </p:spPr>
        <p:txBody>
          <a:bodyPr>
            <a:normAutofit fontScale="77500" lnSpcReduction="20000"/>
          </a:bodyPr>
          <a:lstStyle/>
          <a:p>
            <a:pPr marL="0" indent="0">
              <a:lnSpc>
                <a:spcPct val="107000"/>
              </a:lnSpc>
              <a:spcAft>
                <a:spcPts val="800"/>
              </a:spcAft>
              <a:buNone/>
            </a:pPr>
            <a:r>
              <a:rPr lang="en-GB" sz="2300" b="1" kern="100" dirty="0">
                <a:effectLst/>
                <a:latin typeface="Times New Roman" panose="02020603050405020304" pitchFamily="18" charset="0"/>
                <a:ea typeface="Calibri" panose="020F0502020204030204" pitchFamily="34" charset="0"/>
                <a:cs typeface="Times New Roman" panose="02020603050405020304" pitchFamily="18" charset="0"/>
              </a:rPr>
              <a:t>1. Domain Registration:</a:t>
            </a:r>
            <a:endParaRPr lang="en-GB"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buFont typeface="Wingdings" panose="05000000000000000000" pitchFamily="2" charset="2"/>
              <a:buChar char="§"/>
              <a:tabLst>
                <a:tab pos="457200" algn="l"/>
              </a:tabLst>
            </a:pPr>
            <a:r>
              <a:rPr lang="en-GB" sz="2300" b="1" i="1" kern="100" dirty="0">
                <a:effectLst/>
                <a:latin typeface="Times New Roman" panose="02020603050405020304" pitchFamily="18" charset="0"/>
                <a:ea typeface="Calibri" panose="020F0502020204030204" pitchFamily="34" charset="0"/>
                <a:cs typeface="Times New Roman" panose="02020603050405020304" pitchFamily="18" charset="0"/>
              </a:rPr>
              <a:t>Domain Registration</a:t>
            </a:r>
            <a:r>
              <a:rPr lang="en-GB" sz="2300" kern="100" dirty="0">
                <a:effectLst/>
                <a:latin typeface="Times New Roman" panose="02020603050405020304" pitchFamily="18" charset="0"/>
                <a:ea typeface="Calibri" panose="020F0502020204030204" pitchFamily="34" charset="0"/>
                <a:cs typeface="Times New Roman" panose="02020603050405020304" pitchFamily="18" charset="0"/>
              </a:rPr>
              <a:t>: Route 53 allows you to register new domain names directly within the AWS Management Console. You can choose from a wide range of top-level domains (TLDs) and seamlessly integrate your domain registration with your AWS resources, simplifying DNS management.</a:t>
            </a:r>
          </a:p>
          <a:p>
            <a:pPr marL="800100" lvl="1" indent="-342900">
              <a:lnSpc>
                <a:spcPct val="107000"/>
              </a:lnSpc>
              <a:spcAft>
                <a:spcPts val="800"/>
              </a:spcAft>
              <a:buSzPts val="1000"/>
              <a:buFont typeface="Symbol" panose="05050102010706020507" pitchFamily="18" charset="2"/>
              <a:buChar char=""/>
              <a:tabLst>
                <a:tab pos="457200" algn="l"/>
              </a:tabLst>
            </a:pPr>
            <a:r>
              <a:rPr lang="en-GB" sz="2300" b="1" i="1" kern="100" dirty="0">
                <a:effectLst/>
                <a:latin typeface="Times New Roman" panose="02020603050405020304" pitchFamily="18" charset="0"/>
                <a:ea typeface="Calibri" panose="020F0502020204030204" pitchFamily="34" charset="0"/>
                <a:cs typeface="Times New Roman" panose="02020603050405020304" pitchFamily="18" charset="0"/>
              </a:rPr>
              <a:t>Transfer Domain</a:t>
            </a:r>
            <a:r>
              <a:rPr lang="en-GB" sz="2300" kern="100" dirty="0">
                <a:effectLst/>
                <a:latin typeface="Times New Roman" panose="02020603050405020304" pitchFamily="18" charset="0"/>
                <a:ea typeface="Calibri" panose="020F0502020204030204" pitchFamily="34" charset="0"/>
                <a:cs typeface="Times New Roman" panose="02020603050405020304" pitchFamily="18" charset="0"/>
              </a:rPr>
              <a:t>: You can transfer existing domain names from other registrars to AWS Route 53, making it easier to consolidate your domain management within the AWS ecosystem.</a:t>
            </a:r>
          </a:p>
          <a:p>
            <a:pPr marL="0" indent="0">
              <a:lnSpc>
                <a:spcPct val="107000"/>
              </a:lnSpc>
              <a:spcAft>
                <a:spcPts val="800"/>
              </a:spcAft>
              <a:buNone/>
            </a:pPr>
            <a:r>
              <a:rPr lang="en-GB" sz="2300" b="1" kern="100" dirty="0">
                <a:effectLst/>
                <a:latin typeface="Times New Roman" panose="02020603050405020304" pitchFamily="18" charset="0"/>
                <a:ea typeface="Calibri" panose="020F0502020204030204" pitchFamily="34" charset="0"/>
                <a:cs typeface="Times New Roman" panose="02020603050405020304" pitchFamily="18" charset="0"/>
              </a:rPr>
              <a:t>2. DNS Routing:</a:t>
            </a:r>
            <a:endParaRPr lang="en-GB"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2300" b="1" i="1" kern="100" dirty="0">
                <a:effectLst/>
                <a:latin typeface="Times New Roman" panose="02020603050405020304" pitchFamily="18" charset="0"/>
                <a:ea typeface="Calibri" panose="020F0502020204030204" pitchFamily="34" charset="0"/>
                <a:cs typeface="Times New Roman" panose="02020603050405020304" pitchFamily="18" charset="0"/>
              </a:rPr>
              <a:t>Global DNS Resolution</a:t>
            </a:r>
            <a:r>
              <a:rPr lang="en-GB" sz="2300" kern="100" dirty="0">
                <a:effectLst/>
                <a:latin typeface="Times New Roman" panose="02020603050405020304" pitchFamily="18" charset="0"/>
                <a:ea typeface="Calibri" panose="020F0502020204030204" pitchFamily="34" charset="0"/>
                <a:cs typeface="Times New Roman" panose="02020603050405020304" pitchFamily="18" charset="0"/>
              </a:rPr>
              <a:t>: Route 53 provides a global network of DNS servers strategically located around the world. When a user makes a DNS query, Route 53 responds from the nearest available server, reducing latency and improving the response time.</a:t>
            </a:r>
          </a:p>
          <a:p>
            <a:pPr marL="800100" lvl="1" indent="-342900">
              <a:lnSpc>
                <a:spcPct val="107000"/>
              </a:lnSpc>
              <a:spcAft>
                <a:spcPts val="800"/>
              </a:spcAft>
              <a:buSzPts val="1000"/>
              <a:buFont typeface="Symbol" panose="05050102010706020507" pitchFamily="18" charset="2"/>
              <a:buChar char=""/>
              <a:tabLst>
                <a:tab pos="457200" algn="l"/>
              </a:tabLst>
            </a:pPr>
            <a:r>
              <a:rPr lang="en-GB" sz="2300" b="1" i="1" kern="100" dirty="0">
                <a:effectLst/>
                <a:latin typeface="Times New Roman" panose="02020603050405020304" pitchFamily="18" charset="0"/>
                <a:ea typeface="Calibri" panose="020F0502020204030204" pitchFamily="34" charset="0"/>
                <a:cs typeface="Times New Roman" panose="02020603050405020304" pitchFamily="18" charset="0"/>
              </a:rPr>
              <a:t>Traffic Flow</a:t>
            </a:r>
            <a:r>
              <a:rPr lang="en-GB" sz="2300" kern="100" dirty="0">
                <a:effectLst/>
                <a:latin typeface="Times New Roman" panose="02020603050405020304" pitchFamily="18" charset="0"/>
                <a:ea typeface="Calibri" panose="020F0502020204030204" pitchFamily="34" charset="0"/>
                <a:cs typeface="Times New Roman" panose="02020603050405020304" pitchFamily="18" charset="0"/>
              </a:rPr>
              <a:t>: Route 53 enables you to route traffic based on various routing policies. These policies include simple routing, weighted routing (for load balancing), latency-based routing (for directing traffic to the region with the lowest latency), and geolocation-based routing (for routing based on user location).</a:t>
            </a:r>
          </a:p>
          <a:p>
            <a:pPr marL="800100" lvl="1" indent="-342900">
              <a:lnSpc>
                <a:spcPct val="107000"/>
              </a:lnSpc>
              <a:spcAft>
                <a:spcPts val="800"/>
              </a:spcAft>
              <a:buSzPts val="1000"/>
              <a:buFont typeface="Symbol" panose="05050102010706020507" pitchFamily="18" charset="2"/>
              <a:buChar char=""/>
              <a:tabLst>
                <a:tab pos="457200" algn="l"/>
              </a:tabLst>
            </a:pPr>
            <a:r>
              <a:rPr lang="en-GB" sz="2300" b="1" i="1" kern="100" dirty="0">
                <a:effectLst/>
                <a:latin typeface="Times New Roman" panose="02020603050405020304" pitchFamily="18" charset="0"/>
                <a:ea typeface="Calibri" panose="020F0502020204030204" pitchFamily="34" charset="0"/>
                <a:cs typeface="Times New Roman" panose="02020603050405020304" pitchFamily="18" charset="0"/>
              </a:rPr>
              <a:t>Alias Record</a:t>
            </a:r>
            <a:r>
              <a:rPr lang="en-GB" sz="2300" i="1"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GB" sz="2300" kern="100" dirty="0">
                <a:effectLst/>
                <a:latin typeface="Times New Roman" panose="02020603050405020304" pitchFamily="18" charset="0"/>
                <a:ea typeface="Calibri" panose="020F0502020204030204" pitchFamily="34" charset="0"/>
                <a:cs typeface="Times New Roman" panose="02020603050405020304" pitchFamily="18" charset="0"/>
              </a:rPr>
              <a:t>: You can create alias records to route traffic to AWS resources directly, such as EC2 instances, S3 buckets configured for static website hosting, CloudFront distributions, and more. This allows for seamless integration with AWS services.</a:t>
            </a:r>
          </a:p>
          <a:p>
            <a:pPr marL="0" indent="0">
              <a:buNone/>
            </a:pPr>
            <a:endParaRPr lang="en-GB" dirty="0"/>
          </a:p>
        </p:txBody>
      </p:sp>
    </p:spTree>
    <p:extLst>
      <p:ext uri="{BB962C8B-B14F-4D97-AF65-F5344CB8AC3E}">
        <p14:creationId xmlns:p14="http://schemas.microsoft.com/office/powerpoint/2010/main" val="349628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68C2E-AA38-8D8B-8AA0-060AE7F5B7F6}"/>
              </a:ext>
            </a:extLst>
          </p:cNvPr>
          <p:cNvSpPr>
            <a:spLocks noGrp="1"/>
          </p:cNvSpPr>
          <p:nvPr>
            <p:ph idx="1"/>
          </p:nvPr>
        </p:nvSpPr>
        <p:spPr>
          <a:xfrm>
            <a:off x="162338" y="142598"/>
            <a:ext cx="11857383" cy="6430480"/>
          </a:xfrm>
        </p:spPr>
        <p:txBody>
          <a:bodyPr>
            <a:normAutofit lnSpcReduction="10000"/>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3. Traffic Management:</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Weighted Routing</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With weighted routing policies, you can distribute traffic across multiple resources in proportion to their assigned weights. This is useful for load balancing or testing new versions of an application.</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Latency-Based Routing</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You can route traffic based on the lowest latency to a specific AWS region, ensuring users are directed to the region with the best performance.</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Geolocation-Based Routing</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Route 53 allows you to send traffic to different resources based on the geographic location of the end user, ensuring a localized experience.</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Failover Routing</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Route 53 provides automatic failover capabilities. If one resource becomes unhealthy, Route 53 can redirect traffic to a healthy resource, helping to ensure high availability.</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4. Health Checks and Failover: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Health Checks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Route 53 can periodically check the health of your resources, such as EC2 instances or Elastic Load Balancers. If a resource becomes unhealthy, Route 53 can automatically stop directing traffic to it.</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Active-Active and Active-Passive Failover</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You can configure failover routing for high availability. In an active-active configuration, multiple resources can receive traffic simultaneously. In an active-passive configuration, one resource is active while the other(s) are passive backups. Failover is automatic when Route 53 detects resource health issues.</a:t>
            </a:r>
          </a:p>
          <a:p>
            <a:pPr marL="800100" lvl="1" indent="-342900">
              <a:lnSpc>
                <a:spcPct val="107000"/>
              </a:lnSpc>
              <a:spcAft>
                <a:spcPts val="800"/>
              </a:spcAft>
              <a:buSzPts val="1000"/>
              <a:buFont typeface="Symbol" panose="05050102010706020507" pitchFamily="18" charset="2"/>
              <a:buChar char=""/>
              <a:tabLst>
                <a:tab pos="457200" algn="l"/>
              </a:tabLst>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DNS Failover for Non-AWS Resources</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You can also use Route 53's failover capabilities for resources outside of AWS by creating health checks using HTTP/HTTPS, TCP, or ICMP protocols.</a:t>
            </a:r>
          </a:p>
          <a:p>
            <a:pPr marL="0" indent="0">
              <a:buNone/>
            </a:pPr>
            <a:endParaRPr lang="en-GB" dirty="0"/>
          </a:p>
        </p:txBody>
      </p:sp>
    </p:spTree>
    <p:extLst>
      <p:ext uri="{BB962C8B-B14F-4D97-AF65-F5344CB8AC3E}">
        <p14:creationId xmlns:p14="http://schemas.microsoft.com/office/powerpoint/2010/main" val="344877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FD07-AB74-4C3A-F154-9F9EB83CA3A1}"/>
              </a:ext>
            </a:extLst>
          </p:cNvPr>
          <p:cNvSpPr>
            <a:spLocks noGrp="1"/>
          </p:cNvSpPr>
          <p:nvPr>
            <p:ph type="title"/>
          </p:nvPr>
        </p:nvSpPr>
        <p:spPr>
          <a:xfrm>
            <a:off x="838200" y="212036"/>
            <a:ext cx="10515600" cy="781875"/>
          </a:xfrm>
        </p:spPr>
        <p:txBody>
          <a:bodyPr/>
          <a:lstStyle/>
          <a:p>
            <a:pPr algn="ctr"/>
            <a:r>
              <a:rPr lang="en-GB" b="1" dirty="0">
                <a:latin typeface="Times New Roman" panose="02020603050405020304" pitchFamily="18" charset="0"/>
                <a:cs typeface="Times New Roman" panose="02020603050405020304" pitchFamily="18" charset="0"/>
              </a:rPr>
              <a:t>USE CASES</a:t>
            </a:r>
          </a:p>
        </p:txBody>
      </p:sp>
      <p:sp>
        <p:nvSpPr>
          <p:cNvPr id="3" name="Content Placeholder 2">
            <a:extLst>
              <a:ext uri="{FF2B5EF4-FFF2-40B4-BE49-F238E27FC236}">
                <a16:creationId xmlns:a16="http://schemas.microsoft.com/office/drawing/2014/main" id="{E27262FE-8F35-571F-13D6-5F62BB4EC879}"/>
              </a:ext>
            </a:extLst>
          </p:cNvPr>
          <p:cNvSpPr>
            <a:spLocks noGrp="1"/>
          </p:cNvSpPr>
          <p:nvPr>
            <p:ph idx="1"/>
          </p:nvPr>
        </p:nvSpPr>
        <p:spPr>
          <a:xfrm>
            <a:off x="609600" y="874643"/>
            <a:ext cx="10744200" cy="5883965"/>
          </a:xfrm>
        </p:spPr>
        <p:txBody>
          <a:bodyPr>
            <a:normAutofit lnSpcReduction="10000"/>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1. Hosting Websites: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Route 53 is commonly used to route traffic to websites hosted on AWS, whether they are static websites in Amazon S3 buckets or dynamic web applications hosted on EC2 instances or behind load balancers. It allows you to map domain names (e.g., </a:t>
            </a:r>
            <a:r>
              <a:rPr lang="en-GB"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www.princoit.com</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to the appropriate resources.</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2. Load Balancing Traffic:</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Route 53 is frequently used for distributing incoming traffic across multiple instances or services, such as Elastic Load Balancers (ELB) or Application Load Balancers (ALB). It supports various routing policies like weighted, latency-based, and geolocation-based routing for effective load balancing.</a:t>
            </a:r>
          </a:p>
          <a:p>
            <a:pPr>
              <a:lnSpc>
                <a:spcPct val="107000"/>
              </a:lnSpc>
              <a:spcAft>
                <a:spcPts val="800"/>
              </a:spcAf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3. Disaster Recovery: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For disaster recovery scenarios, Route 53 plays a vital role in DNS failover. In case of resource or region failures, it can automatically redirect traffic to healthy resources or backup sites, ensuring minimal downtime.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4. Global Content Delivery: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Route 53 enhances the global content delivery of websites and applications by directing users to the nearest AWS edge location through latency-based routing. This ensures faster content delivery and improved user experience.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1695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BB35F-E04D-7E4B-4BBA-FF44F867D275}"/>
              </a:ext>
            </a:extLst>
          </p:cNvPr>
          <p:cNvSpPr>
            <a:spLocks noGrp="1"/>
          </p:cNvSpPr>
          <p:nvPr>
            <p:ph idx="1"/>
          </p:nvPr>
        </p:nvSpPr>
        <p:spPr>
          <a:xfrm>
            <a:off x="172277" y="92764"/>
            <a:ext cx="11807687" cy="6612835"/>
          </a:xfrm>
        </p:spPr>
        <p:txBody>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5. Routing Based on Health Checks: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Route 53 allows you to configure health checks for your resources. If a resource fails a health check (e.g., an EC2 instance becomes unhealthy), Route 53 can automatically reroute traffic to healthy resources, optimizing resource availability.</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6. Managing Domain Names: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Beyond DNS routing, Route 53 provides domain registration services, allowing you to register and manage domain names through the AWS Management Console. This simplifies the process of associating domains with AWS resources and configuring DNS settings.</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7. Hybrid Cloud Configurations: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In hybrid cloud architectures, Route 53 can be used to route traffic between on-premises resources and AWS resources. This enables seamless integration and traffic management between the two environments.</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8. Geolocation-Based Services: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Route 53 is utilized for region-specific services, such as country-specific versions of websites or applications. It can direct users to region-specific resources based on their geographic location.</a:t>
            </a:r>
          </a:p>
          <a:p>
            <a:pPr marL="0" indent="0">
              <a:buNone/>
            </a:pPr>
            <a:endParaRPr lang="en-GB" dirty="0"/>
          </a:p>
        </p:txBody>
      </p:sp>
    </p:spTree>
    <p:extLst>
      <p:ext uri="{BB962C8B-B14F-4D97-AF65-F5344CB8AC3E}">
        <p14:creationId xmlns:p14="http://schemas.microsoft.com/office/powerpoint/2010/main" val="230466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4486A-BCFF-538C-E9D2-094F72F447A1}"/>
              </a:ext>
            </a:extLst>
          </p:cNvPr>
          <p:cNvSpPr>
            <a:spLocks noGrp="1"/>
          </p:cNvSpPr>
          <p:nvPr>
            <p:ph idx="1"/>
          </p:nvPr>
        </p:nvSpPr>
        <p:spPr>
          <a:xfrm>
            <a:off x="265043" y="437322"/>
            <a:ext cx="11088757" cy="5950226"/>
          </a:xfrm>
        </p:spPr>
        <p:txBody>
          <a:bodyPr/>
          <a:lstStyle/>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9. Multi-Region Deployments:</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For organizations with a global presence, Route 53 supports multi-region deployments by allowing you to route traffic to AWS resources in different regions, providing redundancy and high availability.</a:t>
            </a:r>
          </a:p>
          <a:p>
            <a:pPr marL="0" indent="0">
              <a:lnSpc>
                <a:spcPct val="107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10. API Traffic Management:</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API Gateway and other serverless services can be combined with Route 53 to manage and route API traffic effectively. This is valuable for organizations offering API services to third-party developers.</a:t>
            </a:r>
          </a:p>
          <a:p>
            <a:pPr marL="0" indent="0">
              <a:lnSpc>
                <a:spcPct val="107000"/>
              </a:lnSpc>
              <a:spcAft>
                <a:spcPts val="800"/>
              </a:spcAft>
              <a:buNone/>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In summary, AWS Route 53 is a versatile and essential component in AWS infrastructure, serving a wide range of use cases related to DNS management, traffic routing, disaster recovery, global content delivery, and domain registration. It enables businesses to ensure high availability, low latency, and efficient traffic management for their applications and services hosted on AWS and beyond.</a:t>
            </a:r>
          </a:p>
          <a:p>
            <a:pPr marL="0" indent="0">
              <a:buNone/>
            </a:pPr>
            <a:endParaRPr lang="en-GB" dirty="0"/>
          </a:p>
        </p:txBody>
      </p:sp>
    </p:spTree>
    <p:extLst>
      <p:ext uri="{BB962C8B-B14F-4D97-AF65-F5344CB8AC3E}">
        <p14:creationId xmlns:p14="http://schemas.microsoft.com/office/powerpoint/2010/main" val="2510885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2120</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Times New Roman</vt:lpstr>
      <vt:lpstr>Wingdings</vt:lpstr>
      <vt:lpstr>Office Theme</vt:lpstr>
      <vt:lpstr>PRESENTATION  ON TECHINICAL EXPLANATION OF AWS ROUTE 53</vt:lpstr>
      <vt:lpstr>WHAT IS AWS ROUTE 53</vt:lpstr>
      <vt:lpstr>PowerPoint Presentation</vt:lpstr>
      <vt:lpstr>OVERVIEW</vt:lpstr>
      <vt:lpstr>KEY FEATURES</vt:lpstr>
      <vt:lpstr>PowerPoint Presentation</vt:lpstr>
      <vt:lpstr>USE CASES</vt:lpstr>
      <vt:lpstr>PowerPoint Presentation</vt:lpstr>
      <vt:lpstr>PowerPoint Presentation</vt:lpstr>
      <vt:lpstr>DNS Routing Strategies</vt:lpstr>
      <vt:lpstr>PowerPoint Presentation</vt:lpstr>
      <vt:lpstr>WEBSITE HOSTING USING ROUTE 53</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TECHINICAL EXPLANATION OF AWS ROUTE53</dc:title>
  <dc:creator>Prince Adama Aryee</dc:creator>
  <cp:lastModifiedBy>Prince Adama Aryee</cp:lastModifiedBy>
  <cp:revision>4</cp:revision>
  <dcterms:created xsi:type="dcterms:W3CDTF">2023-10-03T11:19:30Z</dcterms:created>
  <dcterms:modified xsi:type="dcterms:W3CDTF">2023-10-04T07:51:44Z</dcterms:modified>
</cp:coreProperties>
</file>