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  <p:sldMasterId id="214748370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Gowun Batang"/>
      <p:regular r:id="rId12"/>
      <p:bold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owunBatang-bold.fntdata"/><Relationship Id="rId12" Type="http://schemas.openxmlformats.org/officeDocument/2006/relationships/font" Target="fonts/GowunBatang-regular.fntdata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9220fd4b9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9220fd4b9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49220fd4b9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49220fd4b9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9220fd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9220fd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9220fd4b9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49220fd4b9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9220fd4b9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49220fd4b9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0" name="Google Shape;60;p14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68" name="Google Shape;68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74" name="Google Shape;74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79" name="Google Shape;79;p17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86" name="Google Shape;86;p18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87" name="Google Shape;87;p18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96" name="Google Shape;96;p19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98" name="Google Shape;98;p19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9" name="Google Shape;99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05" name="Google Shape;105;p20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07" name="Google Shape;107;p20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109" name="Google Shape;109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3" name="Google Shape;113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19" name="Google Shape;119;p21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20" name="Google Shape;120;p21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21" name="Google Shape;121;p21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125" name="Google Shape;125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133" name="Google Shape;133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3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42" name="Google Shape;142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51" name="Google Shape;151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3" name="Google Shape;163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70" name="Google Shape;170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7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79" name="Google Shape;179;p28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1" name="Google Shape;181;p28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4" name="Google Shape;184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89" name="Google Shape;189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4" name="Google Shape;194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99" name="Google Shape;199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1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32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6" name="Google Shape;206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3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12" name="Google Shape;212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4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7" name="Google Shape;217;p3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0" name="Google Shape;220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4" name="Google Shape;224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7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29" name="Google Shape;229;p37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1" name="Google Shape;231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236" name="Google Shape;236;p3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9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40" name="Google Shape;240;p39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1" name="Google Shape;241;p39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242" name="Google Shape;242;p39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3" name="Google Shape;243;p3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40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0" name="Google Shape;250;p4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1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41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0" name="Google Shape;260;p42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42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42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2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2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5" name="Google Shape;265;p42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6" name="Google Shape;266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43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0" name="Google Shape;270;p43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3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43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43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4" name="Google Shape;274;p43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75" name="Google Shape;275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4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9" name="Google Shape;279;p44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4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44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2" name="Google Shape;282;p44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83" name="Google Shape;283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5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9" name="Google Shape;289;p45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0" name="Google Shape;290;p45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91" name="Google Shape;291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7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9" name="Google Shape;299;p4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0" name="Google Shape;300;p47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01" name="Google Shape;301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8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06" name="Google Shape;306;p4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7" name="Google Shape;307;p48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08" name="Google Shape;308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3" name="Google Shape;313;p49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4" name="Google Shape;314;p4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9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3" name="Google Shape;323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5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29" name="Google Shape;329;p5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53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3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35" name="Google Shape;335;p5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53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38" name="Google Shape;338;p53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9" name="Google Shape;339;p53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40" name="Google Shape;340;p53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3" name="Google Shape;343;p5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54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54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4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54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49" name="Google Shape;349;p54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50" name="Google Shape;350;p54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1" name="Google Shape;351;p54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52" name="Google Shape;352;p54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3" name="Google Shape;353;p54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58" name="Google Shape;358;p5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2" name="Google Shape;362;p5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5" name="Google Shape;365;p5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5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57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7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57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57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7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7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7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7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7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8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8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58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81" name="Google Shape;381;p5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82" name="Google Shape;382;p5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5" name="Google Shape;385;p5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59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87" name="Google Shape;387;p5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1" name="Google Shape;391;p6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60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62"/>
          <p:cNvSpPr txBox="1"/>
          <p:nvPr>
            <p:ph idx="1" type="subTitle"/>
          </p:nvPr>
        </p:nvSpPr>
        <p:spPr>
          <a:xfrm>
            <a:off x="-1071575" y="314600"/>
            <a:ext cx="74094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5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AI Assignment</a:t>
            </a:r>
            <a:endParaRPr sz="5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0" name="Google Shape;400;p6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AI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62"/>
          <p:cNvSpPr txBox="1"/>
          <p:nvPr>
            <p:ph idx="1" type="subTitle"/>
          </p:nvPr>
        </p:nvSpPr>
        <p:spPr>
          <a:xfrm>
            <a:off x="487275" y="2117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CS22B002 Jyothiraditya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CS22B007 Anuj Sharma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6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Branch and Bound</a:t>
            </a:r>
            <a:endParaRPr/>
          </a:p>
        </p:txBody>
      </p:sp>
      <p:sp>
        <p:nvSpPr>
          <p:cNvPr id="408" name="Google Shape;408;p6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63"/>
          <p:cNvSpPr txBox="1"/>
          <p:nvPr>
            <p:ph idx="4" type="body"/>
          </p:nvPr>
        </p:nvSpPr>
        <p:spPr>
          <a:xfrm>
            <a:off x="228600" y="593650"/>
            <a:ext cx="65742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heuristic estimates the cost from the current state to the goal using </a:t>
            </a: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Manhattan distance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 Since the environment is a 4x4 grid, each state can be mapped to a coordinate using division and modulus. For a given state, we compute its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(row, column)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as: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row = state // 4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column = state % 4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410" name="Google Shape;4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625" y="1326650"/>
            <a:ext cx="2381450" cy="23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50" y="2237075"/>
            <a:ext cx="3138500" cy="20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64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IDA*</a:t>
            </a:r>
            <a:endParaRPr/>
          </a:p>
        </p:txBody>
      </p:sp>
      <p:sp>
        <p:nvSpPr>
          <p:cNvPr id="418" name="Google Shape;418;p64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Assignment</a:t>
            </a:r>
            <a:endParaRPr/>
          </a:p>
        </p:txBody>
      </p:sp>
      <p:sp>
        <p:nvSpPr>
          <p:cNvPr id="419" name="Google Shape;419;p64"/>
          <p:cNvSpPr txBox="1"/>
          <p:nvPr>
            <p:ph idx="4" type="body"/>
          </p:nvPr>
        </p:nvSpPr>
        <p:spPr>
          <a:xfrm>
            <a:off x="228600" y="593650"/>
            <a:ext cx="65742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heuristic function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 this code estimates the cost from the current state to the goal (bottom-right corner) using </a:t>
            </a: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Manhattan distance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heuristic is the </a:t>
            </a: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 of horizontal and vertical distances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from the current state to the goal.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800" y="654800"/>
            <a:ext cx="1916950" cy="19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300" y="1984527"/>
            <a:ext cx="3673400" cy="24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6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Hill Climbing </a:t>
            </a:r>
            <a:endParaRPr/>
          </a:p>
        </p:txBody>
      </p:sp>
      <p:sp>
        <p:nvSpPr>
          <p:cNvPr id="428" name="Google Shape;428;p6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Assignment</a:t>
            </a:r>
            <a:endParaRPr/>
          </a:p>
        </p:txBody>
      </p:sp>
      <p:sp>
        <p:nvSpPr>
          <p:cNvPr id="429" name="Google Shape;429;p65"/>
          <p:cNvSpPr txBox="1"/>
          <p:nvPr>
            <p:ph idx="4" type="body"/>
          </p:nvPr>
        </p:nvSpPr>
        <p:spPr>
          <a:xfrm>
            <a:off x="228600" y="593650"/>
            <a:ext cx="891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Heuristic:</a:t>
            </a:r>
            <a:b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Total tour distance (sum of Euclidean distances between consecutive cities in the path, including the return to the starting city)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Formula:</a:t>
            </a:r>
            <a:b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path = [c₀, c₁, ..., cₙ₋₁]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dist(i, j)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be the Euclidean distance between cities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Then the heuristic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H(path)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is: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H(path) = dist(c₀, c₁) + dist(c₁, c₂) + ... + dist(cₙ₋₂, cₙ₋₁) + dist(cₙ₋₁, c₀)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09650"/>
            <a:ext cx="3194918" cy="191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200" y="2323600"/>
            <a:ext cx="2937325" cy="22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6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Simulated Annealing </a:t>
            </a:r>
            <a:endParaRPr/>
          </a:p>
        </p:txBody>
      </p:sp>
      <p:sp>
        <p:nvSpPr>
          <p:cNvPr id="438" name="Google Shape;438;p6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Assignment</a:t>
            </a:r>
            <a:endParaRPr/>
          </a:p>
        </p:txBody>
      </p:sp>
      <p:sp>
        <p:nvSpPr>
          <p:cNvPr id="439" name="Google Shape;439;p66"/>
          <p:cNvSpPr txBox="1"/>
          <p:nvPr>
            <p:ph idx="4" type="body"/>
          </p:nvPr>
        </p:nvSpPr>
        <p:spPr>
          <a:xfrm>
            <a:off x="228600" y="593650"/>
            <a:ext cx="65742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route_cost(path, dist_table)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It calculates the </a:t>
            </a:r>
            <a:r>
              <a:rPr b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 of distances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between each pair of consecutive cities in the tour: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np.roll(path, -1)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shifts the route so each city is paired with its next city.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dist_table[path, shifted]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gives the distance for each pair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np.sum(...)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adds up all distances → total cost of that tour.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440" name="Google Shape;44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05" y="2519325"/>
            <a:ext cx="3174386" cy="19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25" y="2519325"/>
            <a:ext cx="2683730" cy="191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