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6"/>
  </p:notesMasterIdLst>
  <p:sldIdLst>
    <p:sldId id="530" r:id="rId5"/>
    <p:sldId id="531" r:id="rId6"/>
    <p:sldId id="534" r:id="rId7"/>
    <p:sldId id="548" r:id="rId8"/>
    <p:sldId id="549" r:id="rId9"/>
    <p:sldId id="550" r:id="rId10"/>
    <p:sldId id="551" r:id="rId11"/>
    <p:sldId id="556" r:id="rId12"/>
    <p:sldId id="557" r:id="rId13"/>
    <p:sldId id="555" r:id="rId14"/>
    <p:sldId id="558" r:id="rId15"/>
    <p:sldId id="565" r:id="rId16"/>
    <p:sldId id="564" r:id="rId17"/>
    <p:sldId id="563" r:id="rId18"/>
    <p:sldId id="562" r:id="rId19"/>
    <p:sldId id="561" r:id="rId20"/>
    <p:sldId id="560" r:id="rId21"/>
    <p:sldId id="559" r:id="rId22"/>
    <p:sldId id="567" r:id="rId23"/>
    <p:sldId id="566" r:id="rId24"/>
    <p:sldId id="571" r:id="rId25"/>
    <p:sldId id="570" r:id="rId26"/>
    <p:sldId id="569" r:id="rId27"/>
    <p:sldId id="574" r:id="rId28"/>
    <p:sldId id="573" r:id="rId29"/>
    <p:sldId id="568" r:id="rId30"/>
    <p:sldId id="572" r:id="rId31"/>
    <p:sldId id="575" r:id="rId32"/>
    <p:sldId id="576" r:id="rId33"/>
    <p:sldId id="577" r:id="rId34"/>
    <p:sldId id="54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3C400-7D11-6116-5BFC-F85832E7B714}" v="952" dt="2024-07-15T06:09:31.829"/>
    <p1510:client id="{919B76AC-E0C3-6235-ECB1-A14ACF65F745}" v="84" dt="2024-07-15T10:15:40.899"/>
    <p1510:client id="{98975103-C183-C557-3B50-034B6A3766B2}" v="767" dt="2024-07-15T07:04:53.322"/>
    <p1510:client id="{CD014C58-F3AB-4706-7D95-C51C549A18B2}" v="822" dt="2024-07-15T07:59:13.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422"/>
  </p:normalViewPr>
  <p:slideViewPr>
    <p:cSldViewPr snapToGrid="0">
      <p:cViewPr>
        <p:scale>
          <a:sx n="51" d="100"/>
          <a:sy n="51" d="100"/>
        </p:scale>
        <p:origin x="-58" y="-6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Banking data Analysis Case Project</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Ishan Singh</a:t>
            </a:r>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a:t>Exploratory Data Analysis</a:t>
            </a:r>
          </a:p>
        </p:txBody>
      </p:sp>
      <p:sp>
        <p:nvSpPr>
          <p:cNvPr id="5" name="Subtitle 4">
            <a:extLst>
              <a:ext uri="{FF2B5EF4-FFF2-40B4-BE49-F238E27FC236}">
                <a16:creationId xmlns:a16="http://schemas.microsoft.com/office/drawing/2014/main" id="{BD6CEE58-1CA2-7595-80C2-E513A6451D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9960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Age Distribution</a:t>
            </a:r>
            <a:endParaRPr lang="en-US" dirty="0"/>
          </a:p>
        </p:txBody>
      </p:sp>
      <p:pic>
        <p:nvPicPr>
          <p:cNvPr id="7" name="Content Placeholder 6" descr="A graph of age distribution&#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593183" y="1237686"/>
            <a:ext cx="5623430"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Most of the clients (nearly 97%) have their ages between 20 to 60.</a:t>
            </a:r>
            <a:endParaRPr lang="en-US">
              <a:ea typeface="+mn-lt"/>
              <a:cs typeface="+mn-lt"/>
            </a:endParaRPr>
          </a:p>
          <a:p>
            <a:pPr marL="347345" indent="-347345">
              <a:lnSpc>
                <a:spcPct val="150000"/>
              </a:lnSpc>
              <a:buFont typeface="Arial"/>
              <a:buChar char="•"/>
            </a:pPr>
            <a:r>
              <a:rPr lang="en-US" dirty="0">
                <a:solidFill>
                  <a:srgbClr val="FFFFFF"/>
                </a:solidFill>
                <a:ea typeface="+mn-lt"/>
                <a:cs typeface="+mn-lt"/>
              </a:rPr>
              <a:t>Median of the ages of the clients is 39 years.</a:t>
            </a:r>
          </a:p>
          <a:p>
            <a:pPr marL="347345" indent="-347345">
              <a:lnSpc>
                <a:spcPct val="150000"/>
              </a:lnSpc>
              <a:buFont typeface="Arial"/>
              <a:buChar char="•"/>
            </a:pPr>
            <a:r>
              <a:rPr lang="en-US" dirty="0">
                <a:solidFill>
                  <a:srgbClr val="FFFFFF"/>
                </a:solidFill>
                <a:ea typeface="+mn-lt"/>
                <a:cs typeface="+mn-lt"/>
              </a:rPr>
              <a:t>The distribution is right skewed.</a:t>
            </a:r>
            <a:endParaRPr lang="en-US" dirty="0">
              <a:ea typeface="+mn-lt"/>
              <a:cs typeface="+mn-lt"/>
            </a:endParaRPr>
          </a:p>
          <a:p>
            <a:endParaRPr lang="en-US" dirty="0">
              <a:solidFill>
                <a:srgbClr val="FFFFFF"/>
              </a:solidFill>
            </a:endParaRPr>
          </a:p>
        </p:txBody>
      </p:sp>
    </p:spTree>
    <p:extLst>
      <p:ext uri="{BB962C8B-B14F-4D97-AF65-F5344CB8AC3E}">
        <p14:creationId xmlns:p14="http://schemas.microsoft.com/office/powerpoint/2010/main" val="1349771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Job Distribution</a:t>
            </a:r>
            <a:endParaRPr lang="en-US" dirty="0"/>
          </a:p>
        </p:txBody>
      </p:sp>
      <p:pic>
        <p:nvPicPr>
          <p:cNvPr id="7" name="Content Placeholder 6" descr="A pie chart with different colored circles&#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937863" y="1237686"/>
            <a:ext cx="4934069"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 </a:t>
            </a:r>
            <a:r>
              <a:rPr lang="en-US" b="1" dirty="0">
                <a:solidFill>
                  <a:srgbClr val="FFFFFF"/>
                </a:solidFill>
                <a:ea typeface="+mn-lt"/>
                <a:cs typeface="+mn-lt"/>
              </a:rPr>
              <a:t>unknown</a:t>
            </a:r>
            <a:r>
              <a:rPr lang="en-US" dirty="0">
                <a:solidFill>
                  <a:srgbClr val="FFFFFF"/>
                </a:solidFill>
                <a:ea typeface="+mn-lt"/>
                <a:cs typeface="+mn-lt"/>
              </a:rPr>
              <a:t> category has smallest no. of clients(0.6%) followed by </a:t>
            </a:r>
            <a:r>
              <a:rPr lang="en-US" b="1" dirty="0">
                <a:solidFill>
                  <a:srgbClr val="FFFFFF"/>
                </a:solidFill>
                <a:ea typeface="+mn-lt"/>
                <a:cs typeface="+mn-lt"/>
              </a:rPr>
              <a:t>student</a:t>
            </a:r>
            <a:r>
              <a:rPr lang="en-US" dirty="0">
                <a:solidFill>
                  <a:srgbClr val="FFFFFF"/>
                </a:solidFill>
                <a:ea typeface="+mn-lt"/>
                <a:cs typeface="+mn-lt"/>
              </a:rPr>
              <a:t> category which has 2.1%</a:t>
            </a:r>
            <a:endParaRPr lang="en-US" dirty="0">
              <a:solidFill>
                <a:srgbClr val="FFFFFF"/>
              </a:solidFill>
              <a:ea typeface="+mn-lt"/>
            </a:endParaRPr>
          </a:p>
          <a:p>
            <a:pPr marL="347345" indent="-347345">
              <a:lnSpc>
                <a:spcPct val="150000"/>
              </a:lnSpc>
              <a:buFont typeface="Arial"/>
              <a:buChar char="•"/>
            </a:pPr>
            <a:r>
              <a:rPr lang="en-US" dirty="0">
                <a:solidFill>
                  <a:srgbClr val="FFFFFF"/>
                </a:solidFill>
                <a:ea typeface="+mn-lt"/>
                <a:cs typeface="+mn-lt"/>
              </a:rPr>
              <a:t>Most of the clients have </a:t>
            </a:r>
            <a:r>
              <a:rPr lang="en-US" b="1" dirty="0">
                <a:solidFill>
                  <a:srgbClr val="FFFFFF"/>
                </a:solidFill>
                <a:ea typeface="+mn-lt"/>
                <a:cs typeface="+mn-lt"/>
              </a:rPr>
              <a:t>blue collar</a:t>
            </a:r>
            <a:r>
              <a:rPr lang="en-US" dirty="0">
                <a:solidFill>
                  <a:srgbClr val="FFFFFF"/>
                </a:solidFill>
                <a:ea typeface="+mn-lt"/>
                <a:cs typeface="+mn-lt"/>
              </a:rPr>
              <a:t> and </a:t>
            </a:r>
            <a:r>
              <a:rPr lang="en-US" b="1" dirty="0">
                <a:solidFill>
                  <a:srgbClr val="FFFFFF"/>
                </a:solidFill>
                <a:ea typeface="+mn-lt"/>
                <a:cs typeface="+mn-lt"/>
              </a:rPr>
              <a:t>management </a:t>
            </a:r>
            <a:r>
              <a:rPr lang="en-US" dirty="0">
                <a:solidFill>
                  <a:srgbClr val="FFFFFF"/>
                </a:solidFill>
                <a:ea typeface="+mn-lt"/>
                <a:cs typeface="+mn-lt"/>
              </a:rPr>
              <a:t>jobs (nearly 42.4%)</a:t>
            </a:r>
          </a:p>
          <a:p>
            <a:pPr marL="347345" indent="-347345">
              <a:lnSpc>
                <a:spcPct val="150000"/>
              </a:lnSpc>
              <a:buFont typeface="Arial"/>
              <a:buChar char="•"/>
            </a:pPr>
            <a:r>
              <a:rPr lang="en-US" dirty="0">
                <a:solidFill>
                  <a:srgbClr val="FFFFFF"/>
                </a:solidFill>
                <a:ea typeface="+mn-lt"/>
                <a:cs typeface="+mn-lt"/>
              </a:rPr>
              <a:t>The clients who are </a:t>
            </a:r>
            <a:r>
              <a:rPr lang="en-US" b="1" dirty="0">
                <a:solidFill>
                  <a:srgbClr val="FFFFFF"/>
                </a:solidFill>
                <a:ea typeface="+mn-lt"/>
                <a:cs typeface="+mn-lt"/>
              </a:rPr>
              <a:t>self-employed,</a:t>
            </a:r>
            <a:r>
              <a:rPr lang="en-US" dirty="0">
                <a:solidFill>
                  <a:srgbClr val="FFFFFF"/>
                </a:solidFill>
                <a:ea typeface="+mn-lt"/>
                <a:cs typeface="+mn-lt"/>
              </a:rPr>
              <a:t> </a:t>
            </a:r>
            <a:r>
              <a:rPr lang="en-US" b="1" dirty="0">
                <a:solidFill>
                  <a:srgbClr val="FFFFFF"/>
                </a:solidFill>
                <a:ea typeface="+mn-lt"/>
                <a:cs typeface="+mn-lt"/>
              </a:rPr>
              <a:t>entrepreneurs,</a:t>
            </a:r>
            <a:r>
              <a:rPr lang="en-US" dirty="0">
                <a:solidFill>
                  <a:srgbClr val="FFFFFF"/>
                </a:solidFill>
                <a:ea typeface="+mn-lt"/>
                <a:cs typeface="+mn-lt"/>
              </a:rPr>
              <a:t> </a:t>
            </a:r>
            <a:r>
              <a:rPr lang="en-US" b="1" dirty="0">
                <a:solidFill>
                  <a:srgbClr val="FFFFFF"/>
                </a:solidFill>
                <a:ea typeface="+mn-lt"/>
                <a:cs typeface="+mn-lt"/>
              </a:rPr>
              <a:t>unemployed</a:t>
            </a:r>
            <a:r>
              <a:rPr lang="en-US" dirty="0">
                <a:solidFill>
                  <a:srgbClr val="FFFFFF"/>
                </a:solidFill>
                <a:ea typeface="+mn-lt"/>
                <a:cs typeface="+mn-lt"/>
              </a:rPr>
              <a:t>, </a:t>
            </a:r>
            <a:r>
              <a:rPr lang="en-US" b="1" dirty="0">
                <a:solidFill>
                  <a:srgbClr val="FFFFFF"/>
                </a:solidFill>
                <a:ea typeface="+mn-lt"/>
                <a:cs typeface="+mn-lt"/>
              </a:rPr>
              <a:t>housemaids</a:t>
            </a:r>
            <a:r>
              <a:rPr lang="en-US" dirty="0">
                <a:solidFill>
                  <a:srgbClr val="FFFFFF"/>
                </a:solidFill>
                <a:ea typeface="+mn-lt"/>
                <a:cs typeface="+mn-lt"/>
              </a:rPr>
              <a:t>, and </a:t>
            </a:r>
            <a:r>
              <a:rPr lang="en-US" b="1" dirty="0">
                <a:solidFill>
                  <a:srgbClr val="FFFFFF"/>
                </a:solidFill>
                <a:ea typeface="+mn-lt"/>
                <a:cs typeface="+mn-lt"/>
              </a:rPr>
              <a:t>students</a:t>
            </a:r>
            <a:r>
              <a:rPr lang="en-US" dirty="0">
                <a:solidFill>
                  <a:srgbClr val="FFFFFF"/>
                </a:solidFill>
                <a:ea typeface="+mn-lt"/>
                <a:cs typeface="+mn-lt"/>
              </a:rPr>
              <a:t> are relatively less.</a:t>
            </a:r>
            <a:endParaRPr lang="en-US">
              <a:ea typeface="+mn-lt"/>
              <a:cs typeface="+mn-lt"/>
            </a:endParaRPr>
          </a:p>
          <a:p>
            <a:pPr marL="347345" indent="-347345">
              <a:lnSpc>
                <a:spcPct val="150000"/>
              </a:lnSpc>
              <a:buFont typeface="Arial"/>
              <a:buChar char="•"/>
            </a:pPr>
            <a:endParaRPr lang="en-US" dirty="0">
              <a:solidFill>
                <a:srgbClr val="FFFFFF"/>
              </a:solidFill>
              <a:latin typeface="Segoe UI Light"/>
              <a:ea typeface="+mn-lt"/>
              <a:cs typeface="+mn-lt"/>
            </a:endParaRPr>
          </a:p>
          <a:p>
            <a:endParaRPr lang="en-US" dirty="0">
              <a:solidFill>
                <a:srgbClr val="FFFFFF"/>
              </a:solidFill>
            </a:endParaRPr>
          </a:p>
        </p:txBody>
      </p:sp>
    </p:spTree>
    <p:extLst>
      <p:ext uri="{BB962C8B-B14F-4D97-AF65-F5344CB8AC3E}">
        <p14:creationId xmlns:p14="http://schemas.microsoft.com/office/powerpoint/2010/main" val="195801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Marital Status Distribution</a:t>
            </a:r>
            <a:endParaRPr lang="en-US" dirty="0"/>
          </a:p>
        </p:txBody>
      </p:sp>
      <p:pic>
        <p:nvPicPr>
          <p:cNvPr id="7" name="Content Placeholder 6" descr="A pie chart with text on it&#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846361" y="1237686"/>
            <a:ext cx="5117073"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Most of the clients are </a:t>
            </a:r>
            <a:r>
              <a:rPr lang="en-US" b="1" dirty="0">
                <a:solidFill>
                  <a:srgbClr val="FFFFFF"/>
                </a:solidFill>
                <a:ea typeface="+mn-lt"/>
                <a:cs typeface="+mn-lt"/>
              </a:rPr>
              <a:t>married</a:t>
            </a:r>
            <a:r>
              <a:rPr lang="en-US" dirty="0">
                <a:solidFill>
                  <a:srgbClr val="FFFFFF"/>
                </a:solidFill>
                <a:ea typeface="+mn-lt"/>
                <a:cs typeface="+mn-lt"/>
              </a:rPr>
              <a:t> (nearly 60.2%) followed by </a:t>
            </a:r>
            <a:r>
              <a:rPr lang="en-US" b="1" dirty="0">
                <a:solidFill>
                  <a:srgbClr val="FFFFFF"/>
                </a:solidFill>
                <a:ea typeface="+mn-lt"/>
                <a:cs typeface="+mn-lt"/>
              </a:rPr>
              <a:t>single</a:t>
            </a:r>
            <a:r>
              <a:rPr lang="en-US" dirty="0">
                <a:solidFill>
                  <a:srgbClr val="FFFFFF"/>
                </a:solidFill>
                <a:ea typeface="+mn-lt"/>
                <a:cs typeface="+mn-lt"/>
              </a:rPr>
              <a:t> clients(28.3%) and </a:t>
            </a:r>
            <a:r>
              <a:rPr lang="en-US" b="1" dirty="0">
                <a:solidFill>
                  <a:srgbClr val="FFFFFF"/>
                </a:solidFill>
                <a:ea typeface="+mn-lt"/>
                <a:cs typeface="+mn-lt"/>
              </a:rPr>
              <a:t>divorced </a:t>
            </a:r>
            <a:r>
              <a:rPr lang="en-US" dirty="0">
                <a:solidFill>
                  <a:srgbClr val="FFFFFF"/>
                </a:solidFill>
                <a:ea typeface="+mn-lt"/>
                <a:cs typeface="+mn-lt"/>
              </a:rPr>
              <a:t>clients(11.5%).</a:t>
            </a:r>
          </a:p>
          <a:p>
            <a:pPr marL="347345" indent="-347345">
              <a:lnSpc>
                <a:spcPct val="150000"/>
              </a:lnSpc>
              <a:buFont typeface="Arial"/>
              <a:buChar char="•"/>
            </a:pPr>
            <a:r>
              <a:rPr lang="en-US" dirty="0">
                <a:solidFill>
                  <a:srgbClr val="FFFFFF"/>
                </a:solidFill>
                <a:ea typeface="+mn-lt"/>
                <a:cs typeface="+mn-lt"/>
              </a:rPr>
              <a:t>There are very few clients with </a:t>
            </a:r>
            <a:r>
              <a:rPr lang="en-US" b="1" dirty="0">
                <a:solidFill>
                  <a:srgbClr val="FFFFFF"/>
                </a:solidFill>
                <a:ea typeface="+mn-lt"/>
                <a:cs typeface="+mn-lt"/>
              </a:rPr>
              <a:t>"Data not available"</a:t>
            </a:r>
            <a:r>
              <a:rPr lang="en-US" dirty="0">
                <a:solidFill>
                  <a:srgbClr val="FFFFFF"/>
                </a:solidFill>
                <a:ea typeface="+mn-lt"/>
                <a:cs typeface="+mn-lt"/>
              </a:rPr>
              <a:t> indicating their marital status is not known.</a:t>
            </a:r>
            <a:endParaRPr lang="en-US">
              <a:ea typeface="+mn-lt"/>
              <a:cs typeface="+mn-lt"/>
            </a:endParaRPr>
          </a:p>
          <a:p>
            <a:pPr marL="347345" indent="-347345">
              <a:lnSpc>
                <a:spcPct val="150000"/>
              </a:lnSpc>
              <a:buFont typeface="Arial"/>
              <a:buChar char="•"/>
            </a:pPr>
            <a:endParaRPr lang="en-US" dirty="0">
              <a:solidFill>
                <a:srgbClr val="FFFFFF"/>
              </a:solidFill>
              <a:latin typeface="Segoe UI Light"/>
              <a:cs typeface="Segoe UI Light"/>
            </a:endParaRPr>
          </a:p>
          <a:p>
            <a:endParaRPr lang="en-US" dirty="0">
              <a:solidFill>
                <a:srgbClr val="FFFFFF"/>
              </a:solidFill>
              <a:cs typeface="Segoe UI"/>
            </a:endParaRPr>
          </a:p>
        </p:txBody>
      </p:sp>
    </p:spTree>
    <p:extLst>
      <p:ext uri="{BB962C8B-B14F-4D97-AF65-F5344CB8AC3E}">
        <p14:creationId xmlns:p14="http://schemas.microsoft.com/office/powerpoint/2010/main" val="372808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Level of Education</a:t>
            </a:r>
          </a:p>
        </p:txBody>
      </p:sp>
      <p:pic>
        <p:nvPicPr>
          <p:cNvPr id="7" name="Content Placeholder 6" descr="A pie chart with different colored circles&#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6085674" y="1237686"/>
            <a:ext cx="4638447"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Most of the clients have </a:t>
            </a:r>
            <a:r>
              <a:rPr lang="en-US" b="1" dirty="0">
                <a:solidFill>
                  <a:srgbClr val="FFFFFF"/>
                </a:solidFill>
                <a:ea typeface="+mn-lt"/>
                <a:cs typeface="+mn-lt"/>
              </a:rPr>
              <a:t>secondary</a:t>
            </a:r>
            <a:r>
              <a:rPr lang="en-US" dirty="0">
                <a:solidFill>
                  <a:srgbClr val="FFFFFF"/>
                </a:solidFill>
                <a:ea typeface="+mn-lt"/>
                <a:cs typeface="+mn-lt"/>
              </a:rPr>
              <a:t> level of education (nearly 51.3%) followed by those having </a:t>
            </a:r>
            <a:r>
              <a:rPr lang="en-US" b="1" dirty="0">
                <a:solidFill>
                  <a:srgbClr val="FFFFFF"/>
                </a:solidFill>
                <a:ea typeface="+mn-lt"/>
                <a:cs typeface="+mn-lt"/>
              </a:rPr>
              <a:t>tertiary</a:t>
            </a:r>
            <a:r>
              <a:rPr lang="en-US" dirty="0">
                <a:solidFill>
                  <a:srgbClr val="FFFFFF"/>
                </a:solidFill>
                <a:ea typeface="+mn-lt"/>
                <a:cs typeface="+mn-lt"/>
              </a:rPr>
              <a:t> (29.4%) and </a:t>
            </a:r>
            <a:r>
              <a:rPr lang="en-US" b="1" dirty="0">
                <a:solidFill>
                  <a:srgbClr val="FFFFFF"/>
                </a:solidFill>
                <a:ea typeface="+mn-lt"/>
                <a:cs typeface="+mn-lt"/>
              </a:rPr>
              <a:t>primary</a:t>
            </a:r>
            <a:r>
              <a:rPr lang="en-US" dirty="0">
                <a:solidFill>
                  <a:srgbClr val="FFFFFF"/>
                </a:solidFill>
                <a:ea typeface="+mn-lt"/>
                <a:cs typeface="+mn-lt"/>
              </a:rPr>
              <a:t> levels of education (15.2%).</a:t>
            </a:r>
          </a:p>
          <a:p>
            <a:pPr marL="347345" indent="-347345">
              <a:lnSpc>
                <a:spcPct val="150000"/>
              </a:lnSpc>
              <a:buFont typeface="Arial"/>
              <a:buChar char="•"/>
            </a:pPr>
            <a:r>
              <a:rPr lang="en-US" dirty="0">
                <a:solidFill>
                  <a:srgbClr val="FFFFFF"/>
                </a:solidFill>
                <a:ea typeface="+mn-lt"/>
                <a:cs typeface="+mn-lt"/>
              </a:rPr>
              <a:t>There are a few clients with </a:t>
            </a:r>
            <a:r>
              <a:rPr lang="en-US" b="1" dirty="0">
                <a:solidFill>
                  <a:srgbClr val="FFFFFF"/>
                </a:solidFill>
                <a:ea typeface="+mn-lt"/>
                <a:cs typeface="+mn-lt"/>
              </a:rPr>
              <a:t>"unknown"</a:t>
            </a:r>
            <a:r>
              <a:rPr lang="en-US" dirty="0">
                <a:solidFill>
                  <a:srgbClr val="FFFFFF"/>
                </a:solidFill>
                <a:ea typeface="+mn-lt"/>
                <a:cs typeface="+mn-lt"/>
              </a:rPr>
              <a:t> (nearly 4.1%) indicating their </a:t>
            </a:r>
            <a:r>
              <a:rPr lang="en-US" dirty="0">
                <a:ea typeface="+mn-lt"/>
                <a:cs typeface="+mn-lt"/>
              </a:rPr>
              <a:t>level of education </a:t>
            </a:r>
            <a:r>
              <a:rPr lang="en-US" dirty="0">
                <a:solidFill>
                  <a:srgbClr val="FFFFFF"/>
                </a:solidFill>
                <a:ea typeface="+mn-lt"/>
                <a:cs typeface="+mn-lt"/>
              </a:rPr>
              <a:t>is </a:t>
            </a:r>
            <a:r>
              <a:rPr lang="en-US" dirty="0">
                <a:ea typeface="+mn-lt"/>
                <a:cs typeface="+mn-lt"/>
              </a:rPr>
              <a:t>not known</a:t>
            </a:r>
            <a:r>
              <a:rPr lang="en-US" dirty="0">
                <a:solidFill>
                  <a:srgbClr val="FFFFFF"/>
                </a:solidFill>
                <a:ea typeface="+mn-lt"/>
                <a:cs typeface="+mn-lt"/>
              </a:rPr>
              <a:t>.</a:t>
            </a:r>
            <a:endParaRPr lang="en-US" dirty="0">
              <a:ea typeface="+mn-lt"/>
              <a:cs typeface="+mn-lt"/>
            </a:endParaRPr>
          </a:p>
          <a:p>
            <a:endParaRPr lang="en-US" dirty="0">
              <a:ea typeface="+mn-lt"/>
            </a:endParaRPr>
          </a:p>
        </p:txBody>
      </p:sp>
    </p:spTree>
    <p:extLst>
      <p:ext uri="{BB962C8B-B14F-4D97-AF65-F5344CB8AC3E}">
        <p14:creationId xmlns:p14="http://schemas.microsoft.com/office/powerpoint/2010/main" val="1463600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Clients having credit in default</a:t>
            </a:r>
          </a:p>
        </p:txBody>
      </p:sp>
      <p:pic>
        <p:nvPicPr>
          <p:cNvPr id="7" name="Content Placeholder 6" descr="A blue circle with a number of percent in the middle&#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6210069" y="1282639"/>
            <a:ext cx="4389658" cy="4541502"/>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As we can see from the pie chart that only 1.8% (815 clients) of clients have their </a:t>
            </a:r>
            <a:r>
              <a:rPr lang="en-US" dirty="0">
                <a:ea typeface="+mn-lt"/>
                <a:cs typeface="+mn-lt"/>
              </a:rPr>
              <a:t>credits in </a:t>
            </a:r>
            <a:r>
              <a:rPr lang="en-US" b="1" dirty="0">
                <a:ea typeface="+mn-lt"/>
                <a:cs typeface="+mn-lt"/>
              </a:rPr>
              <a:t>default</a:t>
            </a:r>
            <a:r>
              <a:rPr lang="en-US" dirty="0">
                <a:ea typeface="+mn-lt"/>
                <a:cs typeface="+mn-lt"/>
              </a:rPr>
              <a:t>.</a:t>
            </a:r>
            <a:endParaRPr lang="en-US" dirty="0">
              <a:cs typeface="Segoe UI Light"/>
            </a:endParaRPr>
          </a:p>
          <a:p>
            <a:endParaRPr lang="en-US" dirty="0">
              <a:ea typeface="+mn-lt"/>
            </a:endParaRPr>
          </a:p>
        </p:txBody>
      </p:sp>
    </p:spTree>
    <p:extLst>
      <p:ext uri="{BB962C8B-B14F-4D97-AF65-F5344CB8AC3E}">
        <p14:creationId xmlns:p14="http://schemas.microsoft.com/office/powerpoint/2010/main" val="2791465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305566"/>
            <a:ext cx="4565084" cy="1419386"/>
          </a:xfrm>
        </p:spPr>
        <p:txBody>
          <a:bodyPr/>
          <a:lstStyle/>
          <a:p>
            <a:r>
              <a:rPr lang="en-US" sz="2800" dirty="0"/>
              <a:t>Balance Distribution</a:t>
            </a:r>
            <a:endParaRPr lang="en-US" dirty="0"/>
          </a:p>
        </p:txBody>
      </p:sp>
      <p:pic>
        <p:nvPicPr>
          <p:cNvPr id="7" name="Content Placeholder 6">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593183" y="1282639"/>
            <a:ext cx="5623430" cy="4541502"/>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1718733"/>
            <a:ext cx="4559822"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latin typeface="Segoe UI Light"/>
                <a:ea typeface="+mn-lt"/>
                <a:cs typeface="Segoe UI Light"/>
              </a:rPr>
              <a:t>Most</a:t>
            </a:r>
            <a:r>
              <a:rPr lang="en-US" dirty="0">
                <a:solidFill>
                  <a:srgbClr val="FFFFFF"/>
                </a:solidFill>
                <a:ea typeface="+mn-lt"/>
                <a:cs typeface="+mn-lt"/>
              </a:rPr>
              <a:t> of the clients have relatively low average yearly </a:t>
            </a:r>
            <a:r>
              <a:rPr lang="en-US" b="1" dirty="0">
                <a:solidFill>
                  <a:srgbClr val="FFFFFF"/>
                </a:solidFill>
                <a:ea typeface="+mn-lt"/>
                <a:cs typeface="+mn-lt"/>
              </a:rPr>
              <a:t>balance</a:t>
            </a:r>
            <a:r>
              <a:rPr lang="en-US" dirty="0">
                <a:solidFill>
                  <a:srgbClr val="FFFFFF"/>
                </a:solidFill>
                <a:ea typeface="+mn-lt"/>
                <a:cs typeface="+mn-lt"/>
              </a:rPr>
              <a:t>.</a:t>
            </a:r>
          </a:p>
          <a:p>
            <a:pPr marL="347345" indent="-347345">
              <a:lnSpc>
                <a:spcPct val="150000"/>
              </a:lnSpc>
              <a:buFont typeface="Arial"/>
              <a:buChar char="•"/>
            </a:pPr>
            <a:r>
              <a:rPr lang="en-US" dirty="0">
                <a:solidFill>
                  <a:srgbClr val="FFFFFF"/>
                </a:solidFill>
                <a:ea typeface="+mn-lt"/>
                <a:cs typeface="+mn-lt"/>
              </a:rPr>
              <a:t>Few (3766) clients have negative average yearly </a:t>
            </a:r>
            <a:r>
              <a:rPr lang="en-US" b="1">
                <a:solidFill>
                  <a:srgbClr val="FFFFFF"/>
                </a:solidFill>
                <a:ea typeface="+mn-lt"/>
                <a:cs typeface="+mn-lt"/>
              </a:rPr>
              <a:t>balance</a:t>
            </a:r>
            <a:r>
              <a:rPr lang="en-US">
                <a:solidFill>
                  <a:srgbClr val="FFFFFF"/>
                </a:solidFill>
                <a:ea typeface="+mn-lt"/>
                <a:cs typeface="+mn-lt"/>
              </a:rPr>
              <a:t>.</a:t>
            </a:r>
            <a:endParaRPr lang="en-US">
              <a:ea typeface="+mn-lt"/>
              <a:cs typeface="Segoe UI"/>
            </a:endParaRPr>
          </a:p>
          <a:p>
            <a:pPr marL="347345" indent="-347345">
              <a:lnSpc>
                <a:spcPct val="150000"/>
              </a:lnSpc>
              <a:buFont typeface="Arial"/>
              <a:buChar char="•"/>
            </a:pPr>
            <a:r>
              <a:rPr lang="en-US" dirty="0">
                <a:solidFill>
                  <a:srgbClr val="FFFFFF"/>
                </a:solidFill>
                <a:ea typeface="+mn-lt"/>
                <a:cs typeface="+mn-lt"/>
              </a:rPr>
              <a:t>The median average yearly </a:t>
            </a:r>
            <a:r>
              <a:rPr lang="en-US" b="1" dirty="0">
                <a:solidFill>
                  <a:srgbClr val="FFFFFF"/>
                </a:solidFill>
                <a:ea typeface="+mn-lt"/>
                <a:cs typeface="+mn-lt"/>
              </a:rPr>
              <a:t>balance</a:t>
            </a:r>
            <a:r>
              <a:rPr lang="en-US" dirty="0">
                <a:solidFill>
                  <a:srgbClr val="FFFFFF"/>
                </a:solidFill>
                <a:ea typeface="+mn-lt"/>
                <a:cs typeface="+mn-lt"/>
              </a:rPr>
              <a:t> is 448 which is relatively low.</a:t>
            </a:r>
          </a:p>
          <a:p>
            <a:pPr marL="347345" indent="-347345">
              <a:lnSpc>
                <a:spcPct val="150000"/>
              </a:lnSpc>
              <a:buFont typeface="Arial"/>
              <a:buChar char="•"/>
            </a:pPr>
            <a:r>
              <a:rPr lang="en-US" dirty="0">
                <a:solidFill>
                  <a:srgbClr val="FFFFFF"/>
                </a:solidFill>
                <a:ea typeface="+mn-lt"/>
                <a:cs typeface="+mn-lt"/>
              </a:rPr>
              <a:t>There are very few clients having high average yearly </a:t>
            </a:r>
            <a:r>
              <a:rPr lang="en-US" b="1" dirty="0">
                <a:solidFill>
                  <a:srgbClr val="FFFFFF"/>
                </a:solidFill>
                <a:ea typeface="+mn-lt"/>
                <a:cs typeface="+mn-lt"/>
              </a:rPr>
              <a:t>balance</a:t>
            </a:r>
            <a:r>
              <a:rPr lang="en-US" dirty="0">
                <a:solidFill>
                  <a:srgbClr val="FFFFFF"/>
                </a:solidFill>
                <a:ea typeface="+mn-lt"/>
                <a:cs typeface="+mn-lt"/>
              </a:rPr>
              <a:t>. For example: no. of clients having average yearly </a:t>
            </a:r>
            <a:r>
              <a:rPr lang="en-US" b="1" dirty="0">
                <a:solidFill>
                  <a:srgbClr val="FFFFFF"/>
                </a:solidFill>
                <a:ea typeface="+mn-lt"/>
                <a:cs typeface="+mn-lt"/>
              </a:rPr>
              <a:t>balance</a:t>
            </a:r>
            <a:r>
              <a:rPr lang="en-US" dirty="0">
                <a:solidFill>
                  <a:srgbClr val="FFFFFF"/>
                </a:solidFill>
                <a:ea typeface="+mn-lt"/>
                <a:cs typeface="+mn-lt"/>
              </a:rPr>
              <a:t>&gt;20000 is 193 which is very less.</a:t>
            </a:r>
            <a:endParaRPr lang="en-US">
              <a:ea typeface="+mn-lt"/>
              <a:cs typeface="+mn-lt"/>
            </a:endParaRPr>
          </a:p>
          <a:p>
            <a:pPr marL="347345" indent="-347345">
              <a:lnSpc>
                <a:spcPct val="150000"/>
              </a:lnSpc>
              <a:buFont typeface="Arial"/>
              <a:buChar char="•"/>
            </a:pPr>
            <a:endParaRPr lang="en-US" dirty="0">
              <a:solidFill>
                <a:srgbClr val="FFFFFF"/>
              </a:solidFill>
              <a:ea typeface="+mn-lt"/>
              <a:cs typeface="+mn-lt"/>
            </a:endParaRPr>
          </a:p>
          <a:p>
            <a:endParaRPr lang="en-US" dirty="0">
              <a:solidFill>
                <a:srgbClr val="FFFFFF"/>
              </a:solidFill>
              <a:latin typeface="Segoe UI Light"/>
            </a:endParaRPr>
          </a:p>
        </p:txBody>
      </p:sp>
    </p:spTree>
    <p:extLst>
      <p:ext uri="{BB962C8B-B14F-4D97-AF65-F5344CB8AC3E}">
        <p14:creationId xmlns:p14="http://schemas.microsoft.com/office/powerpoint/2010/main" val="1312167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Housing Loan  Distribution</a:t>
            </a:r>
            <a:endParaRPr lang="en-US" dirty="0"/>
          </a:p>
        </p:txBody>
      </p:sp>
      <p:pic>
        <p:nvPicPr>
          <p:cNvPr id="7" name="Content Placeholder 6" descr="A pie chart with text&#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6166618" y="1237686"/>
            <a:ext cx="4476559"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As we can see from the pie chart that majority of clients i.e. 55.6% (25130</a:t>
            </a:r>
            <a:r>
              <a:rPr lang="en-US" dirty="0">
                <a:ea typeface="+mn-lt"/>
                <a:cs typeface="+mn-lt"/>
              </a:rPr>
              <a:t>) </a:t>
            </a:r>
            <a:r>
              <a:rPr lang="en-US" dirty="0">
                <a:solidFill>
                  <a:srgbClr val="FFFFFF"/>
                </a:solidFill>
                <a:ea typeface="+mn-lt"/>
                <a:cs typeface="+mn-lt"/>
              </a:rPr>
              <a:t>clients have </a:t>
            </a:r>
            <a:r>
              <a:rPr lang="en-US" b="1" dirty="0">
                <a:solidFill>
                  <a:srgbClr val="FFFFFF"/>
                </a:solidFill>
                <a:ea typeface="+mn-lt"/>
                <a:cs typeface="+mn-lt"/>
              </a:rPr>
              <a:t>housing</a:t>
            </a:r>
            <a:r>
              <a:rPr lang="en-US" dirty="0">
                <a:ea typeface="+mn-lt"/>
                <a:cs typeface="+mn-lt"/>
              </a:rPr>
              <a:t> loan</a:t>
            </a:r>
            <a:r>
              <a:rPr lang="en-US" dirty="0">
                <a:solidFill>
                  <a:srgbClr val="FFFFFF"/>
                </a:solidFill>
                <a:ea typeface="+mn-lt"/>
                <a:cs typeface="+mn-lt"/>
              </a:rPr>
              <a:t>.</a:t>
            </a:r>
          </a:p>
          <a:p>
            <a:endParaRPr lang="en-US" dirty="0">
              <a:ea typeface="+mn-lt"/>
            </a:endParaRPr>
          </a:p>
        </p:txBody>
      </p:sp>
    </p:spTree>
    <p:extLst>
      <p:ext uri="{BB962C8B-B14F-4D97-AF65-F5344CB8AC3E}">
        <p14:creationId xmlns:p14="http://schemas.microsoft.com/office/powerpoint/2010/main" val="2872536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Personal Loan Distribution</a:t>
            </a:r>
            <a:endParaRPr lang="en-US" dirty="0"/>
          </a:p>
        </p:txBody>
      </p:sp>
      <p:pic>
        <p:nvPicPr>
          <p:cNvPr id="7" name="Content Placeholder 6" descr="A blue and orange pie chart&#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6166618" y="1237686"/>
            <a:ext cx="4476559"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As we can see from the pie chart that few clients i.e. 16% (7244)</a:t>
            </a:r>
            <a:r>
              <a:rPr lang="en-US" dirty="0">
                <a:ea typeface="+mn-lt"/>
                <a:cs typeface="+mn-lt"/>
              </a:rPr>
              <a:t> clients </a:t>
            </a:r>
            <a:r>
              <a:rPr lang="en-US" dirty="0">
                <a:solidFill>
                  <a:srgbClr val="FFFFFF"/>
                </a:solidFill>
                <a:ea typeface="+mn-lt"/>
                <a:cs typeface="+mn-lt"/>
              </a:rPr>
              <a:t>have </a:t>
            </a:r>
            <a:r>
              <a:rPr lang="en-US" dirty="0">
                <a:ea typeface="+mn-lt"/>
                <a:cs typeface="+mn-lt"/>
              </a:rPr>
              <a:t>personal </a:t>
            </a:r>
            <a:r>
              <a:rPr lang="en-US" b="1" dirty="0">
                <a:ea typeface="+mn-lt"/>
                <a:cs typeface="+mn-lt"/>
              </a:rPr>
              <a:t>loan</a:t>
            </a:r>
            <a:r>
              <a:rPr lang="en-US" dirty="0">
                <a:ea typeface="+mn-lt"/>
                <a:cs typeface="+mn-lt"/>
              </a:rPr>
              <a:t>.</a:t>
            </a:r>
            <a:endParaRPr lang="en-US" dirty="0">
              <a:cs typeface="Segoe UI Light"/>
            </a:endParaRPr>
          </a:p>
          <a:p>
            <a:endParaRPr lang="en-US" dirty="0">
              <a:ea typeface="+mn-lt"/>
            </a:endParaRPr>
          </a:p>
        </p:txBody>
      </p:sp>
    </p:spTree>
    <p:extLst>
      <p:ext uri="{BB962C8B-B14F-4D97-AF65-F5344CB8AC3E}">
        <p14:creationId xmlns:p14="http://schemas.microsoft.com/office/powerpoint/2010/main" val="2055476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Types of Communication</a:t>
            </a:r>
          </a:p>
        </p:txBody>
      </p:sp>
      <p:pic>
        <p:nvPicPr>
          <p:cNvPr id="7" name="Content Placeholder 6" descr="A pie chart with text on it&#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6071597" y="1237686"/>
            <a:ext cx="4666602"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Mostly </a:t>
            </a:r>
            <a:r>
              <a:rPr lang="en-US" b="1" dirty="0">
                <a:solidFill>
                  <a:srgbClr val="FFFFFF"/>
                </a:solidFill>
                <a:ea typeface="+mn-lt"/>
                <a:cs typeface="+mn-lt"/>
              </a:rPr>
              <a:t>cellular</a:t>
            </a:r>
            <a:r>
              <a:rPr lang="en-US" dirty="0">
                <a:solidFill>
                  <a:srgbClr val="FFFFFF"/>
                </a:solidFill>
                <a:ea typeface="+mn-lt"/>
                <a:cs typeface="+mn-lt"/>
              </a:rPr>
              <a:t> communication was used to contact clients(nearly 64.8%).</a:t>
            </a:r>
          </a:p>
          <a:p>
            <a:pPr marL="347345" indent="-347345">
              <a:lnSpc>
                <a:spcPct val="150000"/>
              </a:lnSpc>
              <a:buFont typeface="Arial"/>
              <a:buChar char="•"/>
            </a:pPr>
            <a:r>
              <a:rPr lang="en-US">
                <a:solidFill>
                  <a:srgbClr val="FFFFFF"/>
                </a:solidFill>
                <a:ea typeface="+mn-lt"/>
                <a:cs typeface="+mn-lt"/>
              </a:rPr>
              <a:t>There are clients with </a:t>
            </a:r>
            <a:r>
              <a:rPr lang="en-US" b="1">
                <a:solidFill>
                  <a:srgbClr val="FFFFFF"/>
                </a:solidFill>
                <a:ea typeface="+mn-lt"/>
                <a:cs typeface="+mn-lt"/>
              </a:rPr>
              <a:t>"unknown"</a:t>
            </a:r>
            <a:r>
              <a:rPr lang="en-US" dirty="0">
                <a:solidFill>
                  <a:srgbClr val="FFFFFF"/>
                </a:solidFill>
                <a:ea typeface="+mn-lt"/>
                <a:cs typeface="+mn-lt"/>
              </a:rPr>
              <a:t> </a:t>
            </a:r>
            <a:r>
              <a:rPr lang="en-US">
                <a:solidFill>
                  <a:srgbClr val="FFFFFF"/>
                </a:solidFill>
                <a:ea typeface="+mn-lt"/>
                <a:cs typeface="+mn-lt"/>
              </a:rPr>
              <a:t>communication type (nearly 28.8%) indicating that the communication types used for contacting those clients is not known.</a:t>
            </a:r>
            <a:endParaRPr lang="en-US">
              <a:ea typeface="+mn-lt"/>
              <a:cs typeface="Segoe UI"/>
            </a:endParaRPr>
          </a:p>
          <a:p>
            <a:pPr marL="347345" indent="-347345">
              <a:lnSpc>
                <a:spcPct val="150000"/>
              </a:lnSpc>
              <a:buFont typeface="Arial"/>
              <a:buChar char="•"/>
            </a:pPr>
            <a:r>
              <a:rPr lang="en-US">
                <a:solidFill>
                  <a:srgbClr val="FFFFFF"/>
                </a:solidFill>
                <a:ea typeface="+mn-lt"/>
                <a:cs typeface="+mn-lt"/>
              </a:rPr>
              <a:t>Few clients were contacted through </a:t>
            </a:r>
            <a:r>
              <a:rPr lang="en-US" b="1">
                <a:solidFill>
                  <a:srgbClr val="FFFFFF"/>
                </a:solidFill>
                <a:ea typeface="+mn-lt"/>
                <a:cs typeface="+mn-lt"/>
              </a:rPr>
              <a:t>telephone</a:t>
            </a:r>
            <a:r>
              <a:rPr lang="en-US">
                <a:solidFill>
                  <a:srgbClr val="FFFFFF"/>
                </a:solidFill>
                <a:ea typeface="+mn-lt"/>
                <a:cs typeface="+mn-lt"/>
              </a:rPr>
              <a:t> (nearly 6.4%)</a:t>
            </a:r>
            <a:endParaRPr lang="en-US"/>
          </a:p>
          <a:p>
            <a:pPr marL="347345" indent="-347345">
              <a:lnSpc>
                <a:spcPct val="150000"/>
              </a:lnSpc>
              <a:buFont typeface="Arial"/>
              <a:buChar char="•"/>
            </a:pPr>
            <a:endParaRPr lang="en-US" dirty="0">
              <a:ea typeface="+mn-lt"/>
              <a:cs typeface="+mn-lt"/>
            </a:endParaRPr>
          </a:p>
          <a:p>
            <a:endParaRPr lang="en-US" dirty="0">
              <a:solidFill>
                <a:srgbClr val="FFFFFF"/>
              </a:solidFill>
            </a:endParaRPr>
          </a:p>
        </p:txBody>
      </p:sp>
    </p:spTree>
    <p:extLst>
      <p:ext uri="{BB962C8B-B14F-4D97-AF65-F5344CB8AC3E}">
        <p14:creationId xmlns:p14="http://schemas.microsoft.com/office/powerpoint/2010/main" val="141432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vert="horz" lIns="91440" tIns="45720" rIns="91440" bIns="45720" rtlCol="0" anchor="t">
            <a:noAutofit/>
          </a:bodyPr>
          <a:lstStyle/>
          <a:p>
            <a:pPr marL="342900" indent="-342900"/>
            <a:r>
              <a:rPr lang="en-US">
                <a:latin typeface="Segoe UI Light"/>
                <a:cs typeface="Segoe UI Light"/>
              </a:rPr>
              <a:t>Data Assessing And Cleaning</a:t>
            </a:r>
            <a:endParaRPr lang="en-US">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Exploratory Data Analysis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Key Insights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Banking Case Project</a:t>
            </a: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Distribution of last Contact Day</a:t>
            </a:r>
            <a:endParaRPr lang="en-US" dirty="0"/>
          </a:p>
        </p:txBody>
      </p:sp>
      <p:pic>
        <p:nvPicPr>
          <p:cNvPr id="7" name="Content Placeholder 6" descr="A graph of blue lines&#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593183" y="1258848"/>
            <a:ext cx="5623430" cy="4589085"/>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a:solidFill>
                  <a:srgbClr val="FFFFFF"/>
                </a:solidFill>
                <a:ea typeface="+mn-lt"/>
                <a:cs typeface="+mn-lt"/>
              </a:rPr>
              <a:t>Days 1,10,24 and 31 have lower activity.</a:t>
            </a:r>
          </a:p>
          <a:p>
            <a:pPr marL="347345" indent="-347345">
              <a:lnSpc>
                <a:spcPct val="150000"/>
              </a:lnSpc>
              <a:buFont typeface="Arial"/>
              <a:buChar char="•"/>
            </a:pPr>
            <a:r>
              <a:rPr lang="en-US" dirty="0">
                <a:solidFill>
                  <a:srgbClr val="FFFFFF"/>
                </a:solidFill>
                <a:ea typeface="+mn-lt"/>
                <a:cs typeface="+mn-lt"/>
              </a:rPr>
              <a:t>This distribution is non uniform across the </a:t>
            </a:r>
            <a:r>
              <a:rPr lang="en-US">
                <a:solidFill>
                  <a:srgbClr val="FFFFFF"/>
                </a:solidFill>
                <a:ea typeface="+mn-lt"/>
                <a:cs typeface="+mn-lt"/>
              </a:rPr>
              <a:t>month.</a:t>
            </a:r>
            <a:endParaRPr lang="en-US" dirty="0">
              <a:solidFill>
                <a:srgbClr val="FFFFFF"/>
              </a:solidFill>
              <a:ea typeface="+mn-lt"/>
              <a:cs typeface="+mn-lt"/>
            </a:endParaRPr>
          </a:p>
          <a:p>
            <a:pPr marL="347345" indent="-347345">
              <a:lnSpc>
                <a:spcPct val="150000"/>
              </a:lnSpc>
              <a:buFont typeface="Arial"/>
              <a:buChar char="•"/>
            </a:pPr>
            <a:r>
              <a:rPr lang="en-US" dirty="0">
                <a:solidFill>
                  <a:srgbClr val="FFFFFF"/>
                </a:solidFill>
                <a:ea typeface="+mn-lt"/>
                <a:cs typeface="+mn-lt"/>
              </a:rPr>
              <a:t>In the </a:t>
            </a:r>
            <a:r>
              <a:rPr lang="en-US" dirty="0" err="1">
                <a:solidFill>
                  <a:srgbClr val="FFFFFF"/>
                </a:solidFill>
                <a:ea typeface="+mn-lt"/>
                <a:cs typeface="+mn-lt"/>
              </a:rPr>
              <a:t>midle</a:t>
            </a:r>
            <a:r>
              <a:rPr lang="en-US" dirty="0">
                <a:solidFill>
                  <a:srgbClr val="FFFFFF"/>
                </a:solidFill>
                <a:ea typeface="+mn-lt"/>
                <a:cs typeface="+mn-lt"/>
              </a:rPr>
              <a:t> of the month there is significant increase in activity (especially on day 20).</a:t>
            </a:r>
            <a:endParaRPr lang="en-US" dirty="0">
              <a:ea typeface="+mn-lt"/>
              <a:cs typeface="+mn-lt"/>
            </a:endParaRPr>
          </a:p>
          <a:p>
            <a:endParaRPr lang="en-US" dirty="0">
              <a:ea typeface="+mn-lt"/>
            </a:endParaRPr>
          </a:p>
        </p:txBody>
      </p:sp>
    </p:spTree>
    <p:extLst>
      <p:ext uri="{BB962C8B-B14F-4D97-AF65-F5344CB8AC3E}">
        <p14:creationId xmlns:p14="http://schemas.microsoft.com/office/powerpoint/2010/main" val="587406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Distribution of last contact month</a:t>
            </a:r>
            <a:endParaRPr lang="en-US" dirty="0"/>
          </a:p>
        </p:txBody>
      </p:sp>
      <p:pic>
        <p:nvPicPr>
          <p:cNvPr id="7" name="Content Placeholder 6" descr="A graph of a number of blue bars&#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773967" y="1237686"/>
            <a:ext cx="5261862"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21</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b="1" dirty="0">
                <a:solidFill>
                  <a:srgbClr val="FFFFFF"/>
                </a:solidFill>
                <a:ea typeface="+mn-lt"/>
                <a:cs typeface="+mn-lt"/>
              </a:rPr>
              <a:t>May</a:t>
            </a:r>
            <a:r>
              <a:rPr lang="en-US" dirty="0">
                <a:solidFill>
                  <a:srgbClr val="FFFFFF"/>
                </a:solidFill>
                <a:ea typeface="+mn-lt"/>
                <a:cs typeface="+mn-lt"/>
              </a:rPr>
              <a:t> has the highest number of contacts with client suggesting a boom in marketing activities.</a:t>
            </a:r>
          </a:p>
          <a:p>
            <a:pPr marL="347345" indent="-347345">
              <a:lnSpc>
                <a:spcPct val="150000"/>
              </a:lnSpc>
              <a:buFont typeface="Arial"/>
              <a:buChar char="•"/>
            </a:pPr>
            <a:r>
              <a:rPr lang="en-US" b="1" dirty="0">
                <a:solidFill>
                  <a:srgbClr val="FFFFFF"/>
                </a:solidFill>
                <a:ea typeface="+mn-lt"/>
                <a:cs typeface="+mn-lt"/>
              </a:rPr>
              <a:t>March</a:t>
            </a:r>
            <a:r>
              <a:rPr lang="en-US" dirty="0">
                <a:solidFill>
                  <a:srgbClr val="FFFFFF"/>
                </a:solidFill>
                <a:ea typeface="+mn-lt"/>
                <a:cs typeface="+mn-lt"/>
              </a:rPr>
              <a:t>, </a:t>
            </a:r>
            <a:r>
              <a:rPr lang="en-US" b="1" dirty="0">
                <a:solidFill>
                  <a:srgbClr val="FFFFFF"/>
                </a:solidFill>
                <a:ea typeface="+mn-lt"/>
                <a:cs typeface="+mn-lt"/>
              </a:rPr>
              <a:t>September</a:t>
            </a:r>
            <a:r>
              <a:rPr lang="en-US" dirty="0">
                <a:solidFill>
                  <a:srgbClr val="FFFFFF"/>
                </a:solidFill>
                <a:ea typeface="+mn-lt"/>
                <a:cs typeface="+mn-lt"/>
              </a:rPr>
              <a:t>, </a:t>
            </a:r>
            <a:r>
              <a:rPr lang="en-US" b="1" dirty="0">
                <a:solidFill>
                  <a:srgbClr val="FFFFFF"/>
                </a:solidFill>
                <a:ea typeface="+mn-lt"/>
                <a:cs typeface="+mn-lt"/>
              </a:rPr>
              <a:t>October</a:t>
            </a:r>
            <a:r>
              <a:rPr lang="en-US" dirty="0">
                <a:solidFill>
                  <a:srgbClr val="FFFFFF"/>
                </a:solidFill>
                <a:ea typeface="+mn-lt"/>
                <a:cs typeface="+mn-lt"/>
              </a:rPr>
              <a:t> and </a:t>
            </a:r>
            <a:r>
              <a:rPr lang="en-US" b="1" dirty="0">
                <a:solidFill>
                  <a:srgbClr val="FFFFFF"/>
                </a:solidFill>
                <a:ea typeface="+mn-lt"/>
                <a:cs typeface="+mn-lt"/>
              </a:rPr>
              <a:t>December</a:t>
            </a:r>
            <a:r>
              <a:rPr lang="en-US" dirty="0">
                <a:solidFill>
                  <a:srgbClr val="FFFFFF"/>
                </a:solidFill>
                <a:ea typeface="+mn-lt"/>
                <a:cs typeface="+mn-lt"/>
              </a:rPr>
              <a:t> has relatively lower number of contacts with client.</a:t>
            </a:r>
          </a:p>
          <a:p>
            <a:pPr marL="347345" indent="-347345">
              <a:lnSpc>
                <a:spcPct val="150000"/>
              </a:lnSpc>
              <a:buFont typeface="Arial"/>
              <a:buChar char="•"/>
            </a:pPr>
            <a:r>
              <a:rPr lang="en-US" dirty="0">
                <a:solidFill>
                  <a:srgbClr val="FFFFFF"/>
                </a:solidFill>
                <a:ea typeface="+mn-lt"/>
                <a:cs typeface="+mn-lt"/>
              </a:rPr>
              <a:t>Rest months have moderate number of contacts.</a:t>
            </a:r>
            <a:endParaRPr lang="en-US">
              <a:ea typeface="+mn-lt"/>
              <a:cs typeface="+mn-lt"/>
            </a:endParaRPr>
          </a:p>
          <a:p>
            <a:endParaRPr lang="en-US" dirty="0">
              <a:solidFill>
                <a:srgbClr val="FFFFFF"/>
              </a:solidFill>
              <a:latin typeface="Segoe UI Light"/>
              <a:ea typeface="+mn-lt"/>
            </a:endParaRPr>
          </a:p>
        </p:txBody>
      </p:sp>
    </p:spTree>
    <p:extLst>
      <p:ext uri="{BB962C8B-B14F-4D97-AF65-F5344CB8AC3E}">
        <p14:creationId xmlns:p14="http://schemas.microsoft.com/office/powerpoint/2010/main" val="2272239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Distribution of duration of last contact</a:t>
            </a:r>
            <a:endParaRPr lang="en-US" dirty="0"/>
          </a:p>
        </p:txBody>
      </p:sp>
      <p:pic>
        <p:nvPicPr>
          <p:cNvPr id="7" name="Content Placeholder 6" descr="A graph of a number of blue lines&#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593183" y="1258848"/>
            <a:ext cx="5623430" cy="4589085"/>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22</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The median of contact </a:t>
            </a:r>
            <a:r>
              <a:rPr lang="en-US" b="1" dirty="0">
                <a:solidFill>
                  <a:srgbClr val="FFFFFF"/>
                </a:solidFill>
                <a:ea typeface="+mn-lt"/>
                <a:cs typeface="+mn-lt"/>
              </a:rPr>
              <a:t>duration</a:t>
            </a:r>
            <a:r>
              <a:rPr lang="en-US" dirty="0">
                <a:solidFill>
                  <a:srgbClr val="FFFFFF"/>
                </a:solidFill>
                <a:ea typeface="+mn-lt"/>
                <a:cs typeface="+mn-lt"/>
              </a:rPr>
              <a:t> is 180 seconds.</a:t>
            </a:r>
          </a:p>
          <a:p>
            <a:pPr marL="347345" indent="-347345">
              <a:lnSpc>
                <a:spcPct val="150000"/>
              </a:lnSpc>
              <a:buFont typeface="Arial"/>
              <a:buChar char="•"/>
            </a:pPr>
            <a:r>
              <a:rPr lang="en-US" dirty="0">
                <a:solidFill>
                  <a:srgbClr val="FFFFFF"/>
                </a:solidFill>
                <a:ea typeface="+mn-lt"/>
                <a:cs typeface="+mn-lt"/>
              </a:rPr>
              <a:t>Most of the calls were of short </a:t>
            </a:r>
            <a:r>
              <a:rPr lang="en-US" b="1" dirty="0">
                <a:solidFill>
                  <a:srgbClr val="FFFFFF"/>
                </a:solidFill>
                <a:ea typeface="+mn-lt"/>
                <a:cs typeface="+mn-lt"/>
              </a:rPr>
              <a:t>durations</a:t>
            </a:r>
            <a:r>
              <a:rPr lang="en-US" dirty="0">
                <a:solidFill>
                  <a:srgbClr val="FFFFFF"/>
                </a:solidFill>
                <a:ea typeface="+mn-lt"/>
                <a:cs typeface="+mn-lt"/>
              </a:rPr>
              <a:t>, showing focus on quick interactions.</a:t>
            </a:r>
            <a:endParaRPr lang="en-US" dirty="0">
              <a:solidFill>
                <a:srgbClr val="FFFFFF"/>
              </a:solidFill>
              <a:ea typeface="+mn-lt"/>
            </a:endParaRPr>
          </a:p>
          <a:p>
            <a:pPr marL="347345" indent="-347345">
              <a:lnSpc>
                <a:spcPct val="150000"/>
              </a:lnSpc>
              <a:buFont typeface="Arial"/>
              <a:buChar char="•"/>
            </a:pPr>
            <a:r>
              <a:rPr lang="en-US" dirty="0">
                <a:solidFill>
                  <a:srgbClr val="FFFFFF"/>
                </a:solidFill>
                <a:ea typeface="+mn-lt"/>
                <a:cs typeface="+mn-lt"/>
              </a:rPr>
              <a:t>Only few calls have very long </a:t>
            </a:r>
            <a:r>
              <a:rPr lang="en-US" b="1" dirty="0">
                <a:solidFill>
                  <a:srgbClr val="FFFFFF"/>
                </a:solidFill>
                <a:ea typeface="+mn-lt"/>
                <a:cs typeface="+mn-lt"/>
              </a:rPr>
              <a:t>duration</a:t>
            </a:r>
            <a:r>
              <a:rPr lang="en-US" dirty="0">
                <a:solidFill>
                  <a:srgbClr val="FFFFFF"/>
                </a:solidFill>
                <a:ea typeface="+mn-lt"/>
                <a:cs typeface="+mn-lt"/>
              </a:rPr>
              <a:t>.</a:t>
            </a:r>
          </a:p>
          <a:p>
            <a:pPr marL="347345" indent="-347345">
              <a:lnSpc>
                <a:spcPct val="150000"/>
              </a:lnSpc>
              <a:buFont typeface="Arial"/>
              <a:buChar char="•"/>
            </a:pPr>
            <a:r>
              <a:rPr lang="en-US" dirty="0">
                <a:solidFill>
                  <a:srgbClr val="FFFFFF"/>
                </a:solidFill>
                <a:ea typeface="+mn-lt"/>
                <a:cs typeface="+mn-lt"/>
              </a:rPr>
              <a:t>This distribution is highly right skewed as number of calls decreases rapidly as call </a:t>
            </a:r>
            <a:r>
              <a:rPr lang="en-US" b="1" dirty="0">
                <a:solidFill>
                  <a:srgbClr val="FFFFFF"/>
                </a:solidFill>
                <a:ea typeface="+mn-lt"/>
                <a:cs typeface="+mn-lt"/>
              </a:rPr>
              <a:t>duration </a:t>
            </a:r>
            <a:r>
              <a:rPr lang="en-US" dirty="0">
                <a:solidFill>
                  <a:srgbClr val="FFFFFF"/>
                </a:solidFill>
                <a:ea typeface="+mn-lt"/>
                <a:cs typeface="+mn-lt"/>
              </a:rPr>
              <a:t>increases.</a:t>
            </a:r>
            <a:br>
              <a:rPr lang="en-US" dirty="0"/>
            </a:br>
            <a:endParaRPr lang="en-US"/>
          </a:p>
          <a:p>
            <a:pPr marL="347345" indent="-347345">
              <a:lnSpc>
                <a:spcPct val="150000"/>
              </a:lnSpc>
              <a:buFont typeface="Arial"/>
              <a:buChar char="•"/>
            </a:pPr>
            <a:endParaRPr lang="en-US" dirty="0">
              <a:solidFill>
                <a:srgbClr val="FFFFFF"/>
              </a:solidFill>
              <a:latin typeface="Segoe UI Light"/>
              <a:ea typeface="+mn-lt"/>
              <a:cs typeface="+mn-lt"/>
            </a:endParaRPr>
          </a:p>
          <a:p>
            <a:endParaRPr lang="en-US" dirty="0">
              <a:solidFill>
                <a:srgbClr val="FFFFFF"/>
              </a:solidFill>
            </a:endParaRPr>
          </a:p>
        </p:txBody>
      </p:sp>
    </p:spTree>
    <p:extLst>
      <p:ext uri="{BB962C8B-B14F-4D97-AF65-F5344CB8AC3E}">
        <p14:creationId xmlns:p14="http://schemas.microsoft.com/office/powerpoint/2010/main" val="3017561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612815" y="404344"/>
            <a:ext cx="5228305" cy="1320609"/>
          </a:xfrm>
        </p:spPr>
        <p:txBody>
          <a:bodyPr/>
          <a:lstStyle/>
          <a:p>
            <a:r>
              <a:rPr lang="en-US" sz="2800" dirty="0"/>
              <a:t>Number of contacts</a:t>
            </a:r>
            <a:br>
              <a:rPr lang="en-US" sz="2800" dirty="0"/>
            </a:br>
            <a:r>
              <a:rPr lang="en-US" sz="2800" dirty="0"/>
              <a:t>performed during campaign</a:t>
            </a:r>
            <a:endParaRPr lang="en-US" dirty="0"/>
          </a:p>
        </p:txBody>
      </p:sp>
      <p:pic>
        <p:nvPicPr>
          <p:cNvPr id="7" name="Content Placeholder 6">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593183" y="1282639"/>
            <a:ext cx="5623430" cy="4541502"/>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23</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626926" y="2057400"/>
            <a:ext cx="4390488" cy="3783366"/>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This distribution is also highly right skewed.</a:t>
            </a:r>
            <a:endParaRPr lang="en-US" dirty="0">
              <a:solidFill>
                <a:srgbClr val="FFFFFF"/>
              </a:solidFill>
              <a:ea typeface="+mn-lt"/>
            </a:endParaRPr>
          </a:p>
          <a:p>
            <a:pPr marL="347345" indent="-347345">
              <a:lnSpc>
                <a:spcPct val="150000"/>
              </a:lnSpc>
              <a:buFont typeface="Arial"/>
              <a:buChar char="•"/>
            </a:pPr>
            <a:r>
              <a:rPr lang="en-US" dirty="0">
                <a:solidFill>
                  <a:srgbClr val="FFFFFF"/>
                </a:solidFill>
                <a:ea typeface="+mn-lt"/>
                <a:cs typeface="+mn-lt"/>
              </a:rPr>
              <a:t>The median of no of contacts performed during c</a:t>
            </a:r>
            <a:r>
              <a:rPr lang="en-US" b="1" dirty="0">
                <a:solidFill>
                  <a:srgbClr val="FFFFFF"/>
                </a:solidFill>
                <a:ea typeface="+mn-lt"/>
                <a:cs typeface="+mn-lt"/>
              </a:rPr>
              <a:t>ampaign</a:t>
            </a:r>
            <a:r>
              <a:rPr lang="en-US" dirty="0">
                <a:solidFill>
                  <a:srgbClr val="FFFFFF"/>
                </a:solidFill>
                <a:ea typeface="+mn-lt"/>
                <a:cs typeface="+mn-lt"/>
              </a:rPr>
              <a:t> is 2.</a:t>
            </a:r>
          </a:p>
          <a:p>
            <a:pPr marL="347345" indent="-347345">
              <a:lnSpc>
                <a:spcPct val="150000"/>
              </a:lnSpc>
              <a:buFont typeface="Arial"/>
              <a:buChar char="•"/>
            </a:pPr>
            <a:r>
              <a:rPr lang="en-US" dirty="0">
                <a:solidFill>
                  <a:srgbClr val="FFFFFF"/>
                </a:solidFill>
                <a:ea typeface="+mn-lt"/>
                <a:cs typeface="+mn-lt"/>
              </a:rPr>
              <a:t>Large number of clients have been contacted during </a:t>
            </a:r>
            <a:r>
              <a:rPr lang="en-US" b="1" dirty="0">
                <a:solidFill>
                  <a:srgbClr val="FFFFFF"/>
                </a:solidFill>
                <a:ea typeface="+mn-lt"/>
                <a:cs typeface="+mn-lt"/>
              </a:rPr>
              <a:t>campaign</a:t>
            </a:r>
            <a:r>
              <a:rPr lang="en-US" dirty="0">
                <a:solidFill>
                  <a:srgbClr val="FFFFFF"/>
                </a:solidFill>
                <a:ea typeface="+mn-lt"/>
                <a:cs typeface="+mn-lt"/>
              </a:rPr>
              <a:t> very few times.</a:t>
            </a:r>
            <a:endParaRPr lang="en-US" dirty="0">
              <a:solidFill>
                <a:srgbClr val="FFFFFF"/>
              </a:solidFill>
              <a:ea typeface="+mn-lt"/>
            </a:endParaRPr>
          </a:p>
          <a:p>
            <a:pPr marL="347345" indent="-347345">
              <a:lnSpc>
                <a:spcPct val="150000"/>
              </a:lnSpc>
              <a:buFont typeface="Arial"/>
              <a:buChar char="•"/>
            </a:pPr>
            <a:r>
              <a:rPr lang="en-US" dirty="0">
                <a:solidFill>
                  <a:srgbClr val="FFFFFF"/>
                </a:solidFill>
                <a:ea typeface="+mn-lt"/>
                <a:cs typeface="+mn-lt"/>
              </a:rPr>
              <a:t>Only a few clients have high number of contacts during </a:t>
            </a:r>
            <a:r>
              <a:rPr lang="en-US" b="1" dirty="0">
                <a:solidFill>
                  <a:srgbClr val="FFFFFF"/>
                </a:solidFill>
                <a:ea typeface="+mn-lt"/>
                <a:cs typeface="+mn-lt"/>
              </a:rPr>
              <a:t>campaign</a:t>
            </a:r>
            <a:r>
              <a:rPr lang="en-US" dirty="0">
                <a:solidFill>
                  <a:srgbClr val="FFFFFF"/>
                </a:solidFill>
                <a:ea typeface="+mn-lt"/>
                <a:cs typeface="+mn-lt"/>
              </a:rPr>
              <a:t>.</a:t>
            </a:r>
            <a:endParaRPr lang="en-US" dirty="0"/>
          </a:p>
          <a:p>
            <a:pPr marL="347345" indent="-347345">
              <a:lnSpc>
                <a:spcPct val="150000"/>
              </a:lnSpc>
              <a:buFont typeface="Arial"/>
              <a:buChar char="•"/>
            </a:pPr>
            <a:endParaRPr lang="en-US" dirty="0">
              <a:solidFill>
                <a:srgbClr val="FFFFFF"/>
              </a:solidFill>
              <a:latin typeface="Segoe UI Light"/>
              <a:ea typeface="+mn-lt"/>
              <a:cs typeface="+mn-lt"/>
            </a:endParaRPr>
          </a:p>
          <a:p>
            <a:endParaRPr lang="en-US" dirty="0">
              <a:solidFill>
                <a:srgbClr val="FFFFFF"/>
              </a:solidFill>
            </a:endParaRPr>
          </a:p>
        </p:txBody>
      </p:sp>
    </p:spTree>
    <p:extLst>
      <p:ext uri="{BB962C8B-B14F-4D97-AF65-F5344CB8AC3E}">
        <p14:creationId xmlns:p14="http://schemas.microsoft.com/office/powerpoint/2010/main" val="48948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748528" cy="1320609"/>
          </a:xfrm>
        </p:spPr>
        <p:txBody>
          <a:bodyPr/>
          <a:lstStyle/>
          <a:p>
            <a:r>
              <a:rPr lang="en-US" sz="2800" dirty="0"/>
              <a:t>No of days passed since client was last contacted</a:t>
            </a:r>
          </a:p>
        </p:txBody>
      </p:sp>
      <p:pic>
        <p:nvPicPr>
          <p:cNvPr id="7" name="Content Placeholder 6" descr="A graph with blue lines&#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619430" y="1253493"/>
            <a:ext cx="5570935" cy="4599795"/>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24</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This distribution is also highly right skewed. It indicates that most of the clients have been contacted recently or never have been contacted before.</a:t>
            </a:r>
          </a:p>
          <a:p>
            <a:pPr marL="347345" indent="-347345">
              <a:lnSpc>
                <a:spcPct val="150000"/>
              </a:lnSpc>
              <a:buFont typeface="Arial"/>
              <a:buChar char="•"/>
            </a:pPr>
            <a:r>
              <a:rPr lang="en-US" dirty="0">
                <a:solidFill>
                  <a:srgbClr val="FFFFFF"/>
                </a:solidFill>
                <a:ea typeface="+mn-lt"/>
                <a:cs typeface="+mn-lt"/>
              </a:rPr>
              <a:t>Median of </a:t>
            </a:r>
            <a:r>
              <a:rPr lang="en-US" b="1" dirty="0" err="1">
                <a:solidFill>
                  <a:srgbClr val="FFFFFF"/>
                </a:solidFill>
                <a:ea typeface="+mn-lt"/>
                <a:cs typeface="+mn-lt"/>
              </a:rPr>
              <a:t>pdays</a:t>
            </a:r>
            <a:r>
              <a:rPr lang="en-US" dirty="0">
                <a:solidFill>
                  <a:srgbClr val="FFFFFF"/>
                </a:solidFill>
                <a:ea typeface="+mn-lt"/>
                <a:cs typeface="+mn-lt"/>
              </a:rPr>
              <a:t> is -1 i.e. never contacted before, it is also shown through the data that most of the clients (nearly 81.73%) </a:t>
            </a:r>
            <a:r>
              <a:rPr lang="en-US" dirty="0">
                <a:ea typeface="+mn-lt"/>
                <a:cs typeface="+mn-lt"/>
              </a:rPr>
              <a:t>have never been contacted before</a:t>
            </a:r>
            <a:r>
              <a:rPr lang="en-US" dirty="0">
                <a:solidFill>
                  <a:srgbClr val="FFFFFF"/>
                </a:solidFill>
                <a:ea typeface="+mn-lt"/>
                <a:cs typeface="+mn-lt"/>
              </a:rPr>
              <a:t>.</a:t>
            </a:r>
            <a:endParaRPr lang="en-US" dirty="0">
              <a:ea typeface="+mn-lt"/>
              <a:cs typeface="+mn-lt"/>
            </a:endParaRPr>
          </a:p>
          <a:p>
            <a:endParaRPr lang="en-US" dirty="0">
              <a:ea typeface="+mn-lt"/>
            </a:endParaRPr>
          </a:p>
        </p:txBody>
      </p:sp>
    </p:spTree>
    <p:extLst>
      <p:ext uri="{BB962C8B-B14F-4D97-AF65-F5344CB8AC3E}">
        <p14:creationId xmlns:p14="http://schemas.microsoft.com/office/powerpoint/2010/main" val="374502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598704" y="277344"/>
            <a:ext cx="5157748" cy="1786275"/>
          </a:xfrm>
        </p:spPr>
        <p:txBody>
          <a:bodyPr/>
          <a:lstStyle/>
          <a:p>
            <a:r>
              <a:rPr lang="en-US" sz="2800" dirty="0">
                <a:latin typeface="TW Cen MT"/>
              </a:rPr>
              <a:t>NUMBER OF CONTACTS</a:t>
            </a:r>
            <a:br>
              <a:rPr lang="en-US" sz="2800" dirty="0">
                <a:latin typeface="TW Cen MT"/>
              </a:rPr>
            </a:br>
            <a:r>
              <a:rPr lang="en-US" sz="2800" dirty="0">
                <a:latin typeface="TW Cen MT"/>
              </a:rPr>
              <a:t>PERFORMED Before current CAMPAIGN</a:t>
            </a:r>
            <a:endParaRPr lang="en-US" sz="2800" b="0" dirty="0">
              <a:solidFill>
                <a:srgbClr val="000000"/>
              </a:solidFill>
              <a:latin typeface="TW Cen MT"/>
            </a:endParaRPr>
          </a:p>
        </p:txBody>
      </p:sp>
      <p:pic>
        <p:nvPicPr>
          <p:cNvPr id="7" name="Content Placeholder 6" descr="A graph of a graph&#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5636315" y="1253493"/>
            <a:ext cx="5623430" cy="4599795"/>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25</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As seen in </a:t>
            </a:r>
            <a:r>
              <a:rPr lang="en-US" b="1" dirty="0" err="1">
                <a:solidFill>
                  <a:srgbClr val="FFFFFF"/>
                </a:solidFill>
                <a:ea typeface="+mn-lt"/>
                <a:cs typeface="+mn-lt"/>
              </a:rPr>
              <a:t>pdays</a:t>
            </a:r>
            <a:r>
              <a:rPr lang="en-US" dirty="0">
                <a:solidFill>
                  <a:srgbClr val="FFFFFF"/>
                </a:solidFill>
                <a:ea typeface="+mn-lt"/>
                <a:cs typeface="+mn-lt"/>
              </a:rPr>
              <a:t> distribution we saw that most of the people (nearly 81.73%) have never been contacted before and so the median of no of </a:t>
            </a:r>
            <a:r>
              <a:rPr lang="en-US" b="1" dirty="0">
                <a:solidFill>
                  <a:srgbClr val="FFFFFF"/>
                </a:solidFill>
                <a:ea typeface="+mn-lt"/>
                <a:cs typeface="+mn-lt"/>
              </a:rPr>
              <a:t>previous</a:t>
            </a:r>
            <a:r>
              <a:rPr lang="en-US" dirty="0">
                <a:solidFill>
                  <a:srgbClr val="FFFFFF"/>
                </a:solidFill>
                <a:ea typeface="+mn-lt"/>
                <a:cs typeface="+mn-lt"/>
              </a:rPr>
              <a:t> contacts is as expected, i.e., 0.</a:t>
            </a:r>
          </a:p>
          <a:p>
            <a:pPr marL="347345" indent="-347345">
              <a:lnSpc>
                <a:spcPct val="150000"/>
              </a:lnSpc>
              <a:buFont typeface="Arial"/>
              <a:buChar char="•"/>
            </a:pPr>
            <a:r>
              <a:rPr lang="en-US" dirty="0">
                <a:solidFill>
                  <a:srgbClr val="FFFFFF"/>
                </a:solidFill>
                <a:ea typeface="+mn-lt"/>
                <a:cs typeface="+mn-lt"/>
              </a:rPr>
              <a:t>This distribution is also highly right skewed indicating only few clients being contacted repeatedly.</a:t>
            </a:r>
            <a:endParaRPr lang="en-US" dirty="0">
              <a:ea typeface="+mn-lt"/>
              <a:cs typeface="+mn-lt"/>
            </a:endParaRPr>
          </a:p>
          <a:p>
            <a:endParaRPr lang="en-US" dirty="0">
              <a:solidFill>
                <a:srgbClr val="FFFFFF"/>
              </a:solidFill>
              <a:latin typeface="Segoe UI Light"/>
            </a:endParaRPr>
          </a:p>
        </p:txBody>
      </p:sp>
    </p:spTree>
    <p:extLst>
      <p:ext uri="{BB962C8B-B14F-4D97-AF65-F5344CB8AC3E}">
        <p14:creationId xmlns:p14="http://schemas.microsoft.com/office/powerpoint/2010/main" val="548229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584592" y="418455"/>
            <a:ext cx="5510528" cy="1306498"/>
          </a:xfrm>
        </p:spPr>
        <p:txBody>
          <a:bodyPr/>
          <a:lstStyle/>
          <a:p>
            <a:r>
              <a:rPr lang="en-US" sz="2700" dirty="0"/>
              <a:t>Outcomes of previous marketing campaigns</a:t>
            </a:r>
          </a:p>
        </p:txBody>
      </p:sp>
      <p:pic>
        <p:nvPicPr>
          <p:cNvPr id="7" name="Content Placeholder 6" descr="A pie chart with different colored triangles&#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6113829" y="1237686"/>
            <a:ext cx="4582138"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26</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Since we saw previously that most of the clients (81.73%) have never been contacted before, so most of their contact outcome is unknown, thus majority of outcomes (81.7%) are unknown.</a:t>
            </a:r>
            <a:endParaRPr lang="en-US" dirty="0">
              <a:ea typeface="+mn-lt"/>
            </a:endParaRPr>
          </a:p>
          <a:p>
            <a:pPr marL="347345" indent="-347345">
              <a:lnSpc>
                <a:spcPct val="150000"/>
              </a:lnSpc>
              <a:buFont typeface="Arial"/>
              <a:buChar char="•"/>
            </a:pPr>
            <a:r>
              <a:rPr lang="en-US" dirty="0">
                <a:ea typeface="+mn-lt"/>
                <a:cs typeface="+mn-lt"/>
              </a:rPr>
              <a:t>Only a small part of outcomes have actual results i.e. failure(10.8%) and success(3.3%)</a:t>
            </a:r>
          </a:p>
          <a:p>
            <a:pPr marL="347345" indent="-347345">
              <a:lnSpc>
                <a:spcPct val="150000"/>
              </a:lnSpc>
              <a:buFont typeface="Arial"/>
              <a:buChar char="•"/>
            </a:pPr>
            <a:r>
              <a:rPr lang="en-US" dirty="0">
                <a:ea typeface="+mn-lt"/>
                <a:cs typeface="+mn-lt"/>
              </a:rPr>
              <a:t>4.1% have other as the outcome indicating neither success nor failure</a:t>
            </a:r>
            <a:r>
              <a:rPr lang="en-US" dirty="0">
                <a:solidFill>
                  <a:srgbClr val="FFFFFF"/>
                </a:solidFill>
                <a:ea typeface="+mn-lt"/>
                <a:cs typeface="+mn-lt"/>
              </a:rPr>
              <a:t>.</a:t>
            </a:r>
            <a:endParaRPr lang="en-US" dirty="0">
              <a:ea typeface="+mn-lt"/>
              <a:cs typeface="+mn-lt"/>
            </a:endParaRPr>
          </a:p>
          <a:p>
            <a:pPr marL="347345" indent="-347345">
              <a:lnSpc>
                <a:spcPct val="150000"/>
              </a:lnSpc>
              <a:buFont typeface="Arial"/>
              <a:buChar char="•"/>
            </a:pPr>
            <a:endParaRPr lang="en-US" dirty="0">
              <a:solidFill>
                <a:srgbClr val="FFFFFF"/>
              </a:solidFill>
              <a:latin typeface="Segoe UI Light"/>
              <a:ea typeface="+mn-lt"/>
              <a:cs typeface="+mn-lt"/>
            </a:endParaRPr>
          </a:p>
          <a:p>
            <a:endParaRPr lang="en-US" dirty="0">
              <a:solidFill>
                <a:srgbClr val="FFFFFF"/>
              </a:solidFill>
            </a:endParaRPr>
          </a:p>
        </p:txBody>
      </p:sp>
    </p:spTree>
    <p:extLst>
      <p:ext uri="{BB962C8B-B14F-4D97-AF65-F5344CB8AC3E}">
        <p14:creationId xmlns:p14="http://schemas.microsoft.com/office/powerpoint/2010/main" val="833102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33C7-5150-40BA-42B9-AE69BE171C58}"/>
              </a:ext>
            </a:extLst>
          </p:cNvPr>
          <p:cNvSpPr>
            <a:spLocks noGrp="1"/>
          </p:cNvSpPr>
          <p:nvPr>
            <p:ph type="title"/>
          </p:nvPr>
        </p:nvSpPr>
        <p:spPr>
          <a:xfrm>
            <a:off x="852703" y="418455"/>
            <a:ext cx="4565084" cy="1419386"/>
          </a:xfrm>
        </p:spPr>
        <p:txBody>
          <a:bodyPr/>
          <a:lstStyle/>
          <a:p>
            <a:r>
              <a:rPr lang="en-US" sz="2800" dirty="0"/>
              <a:t>Distribution of Subscription to term deposit</a:t>
            </a:r>
            <a:endParaRPr lang="en-US" dirty="0"/>
          </a:p>
        </p:txBody>
      </p:sp>
      <p:pic>
        <p:nvPicPr>
          <p:cNvPr id="7" name="Content Placeholder 6" descr="A blue and orange pie chart&#10;&#10;Description automatically generated">
            <a:extLst>
              <a:ext uri="{FF2B5EF4-FFF2-40B4-BE49-F238E27FC236}">
                <a16:creationId xmlns:a16="http://schemas.microsoft.com/office/drawing/2014/main" id="{2E73CAD5-27A6-1990-E9A9-1681C889E095}"/>
              </a:ext>
            </a:extLst>
          </p:cNvPr>
          <p:cNvPicPr>
            <a:picLocks noGrp="1" noChangeAspect="1"/>
          </p:cNvPicPr>
          <p:nvPr>
            <p:ph idx="1"/>
          </p:nvPr>
        </p:nvPicPr>
        <p:blipFill>
          <a:blip r:embed="rId2"/>
          <a:stretch>
            <a:fillRect/>
          </a:stretch>
        </p:blipFill>
        <p:spPr>
          <a:xfrm>
            <a:off x="6166618" y="1237686"/>
            <a:ext cx="4476559" cy="4631409"/>
          </a:xfrm>
        </p:spPr>
      </p:pic>
      <p:sp>
        <p:nvSpPr>
          <p:cNvPr id="5" name="Footer Placeholder 4">
            <a:extLst>
              <a:ext uri="{FF2B5EF4-FFF2-40B4-BE49-F238E27FC236}">
                <a16:creationId xmlns:a16="http://schemas.microsoft.com/office/drawing/2014/main" id="{746DCE13-07EE-AEEC-D926-4CC775FE9C25}"/>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6" name="Slide Number Placeholder 5">
            <a:extLst>
              <a:ext uri="{FF2B5EF4-FFF2-40B4-BE49-F238E27FC236}">
                <a16:creationId xmlns:a16="http://schemas.microsoft.com/office/drawing/2014/main" id="{9AB7F8E4-22F9-3CC0-8ACA-FBDD048480B5}"/>
              </a:ext>
            </a:extLst>
          </p:cNvPr>
          <p:cNvSpPr>
            <a:spLocks noGrp="1"/>
          </p:cNvSpPr>
          <p:nvPr>
            <p:ph type="sldNum" sz="quarter" idx="12"/>
          </p:nvPr>
        </p:nvSpPr>
        <p:spPr/>
        <p:txBody>
          <a:bodyPr/>
          <a:lstStyle/>
          <a:p>
            <a:fld id="{294A09A9-5501-47C1-A89A-A340965A2BE2}" type="slidenum">
              <a:rPr lang="en-US" smtClean="0"/>
              <a:t>27</a:t>
            </a:fld>
            <a:endParaRPr lang="en-US" dirty="0"/>
          </a:p>
        </p:txBody>
      </p:sp>
      <p:sp>
        <p:nvSpPr>
          <p:cNvPr id="10" name="Text Placeholder 9">
            <a:extLst>
              <a:ext uri="{FF2B5EF4-FFF2-40B4-BE49-F238E27FC236}">
                <a16:creationId xmlns:a16="http://schemas.microsoft.com/office/drawing/2014/main" id="{97875B68-16C3-6113-C646-2B75208CD57D}"/>
              </a:ext>
            </a:extLst>
          </p:cNvPr>
          <p:cNvSpPr>
            <a:spLocks noGrp="1"/>
          </p:cNvSpPr>
          <p:nvPr>
            <p:ph type="body" sz="half" idx="2"/>
          </p:nvPr>
        </p:nvSpPr>
        <p:spPr>
          <a:xfrm>
            <a:off x="852703" y="2057400"/>
            <a:ext cx="4164711" cy="3811588"/>
          </a:xfrm>
        </p:spPr>
        <p:txBody>
          <a:bodyPr vert="horz" lIns="91440" tIns="45720" rIns="91440" bIns="45720" rtlCol="0" anchor="t">
            <a:noAutofit/>
          </a:bodyPr>
          <a:lstStyle/>
          <a:p>
            <a:pPr marL="347345" indent="-347345">
              <a:lnSpc>
                <a:spcPct val="150000"/>
              </a:lnSpc>
              <a:buFont typeface="Arial"/>
              <a:buChar char="•"/>
            </a:pPr>
            <a:r>
              <a:rPr lang="en-US" dirty="0">
                <a:solidFill>
                  <a:srgbClr val="FFFFFF"/>
                </a:solidFill>
                <a:ea typeface="+mn-lt"/>
                <a:cs typeface="+mn-lt"/>
              </a:rPr>
              <a:t>Only a few clients (11.7%) have subscribed to term deposit.</a:t>
            </a:r>
          </a:p>
          <a:p>
            <a:pPr marL="347345" indent="-347345">
              <a:lnSpc>
                <a:spcPct val="150000"/>
              </a:lnSpc>
              <a:buFont typeface="Arial"/>
              <a:buChar char="•"/>
            </a:pPr>
            <a:r>
              <a:rPr lang="en-US" dirty="0">
                <a:solidFill>
                  <a:srgbClr val="FFFFFF"/>
                </a:solidFill>
                <a:ea typeface="+mn-lt"/>
                <a:cs typeface="+mn-lt"/>
              </a:rPr>
              <a:t>While majority of them (88.3%) did not subscribe to a term deposit.</a:t>
            </a:r>
            <a:endParaRPr lang="en-US" dirty="0">
              <a:ea typeface="+mn-lt"/>
              <a:cs typeface="+mn-lt"/>
            </a:endParaRPr>
          </a:p>
        </p:txBody>
      </p:sp>
    </p:spTree>
    <p:extLst>
      <p:ext uri="{BB962C8B-B14F-4D97-AF65-F5344CB8AC3E}">
        <p14:creationId xmlns:p14="http://schemas.microsoft.com/office/powerpoint/2010/main" val="2827264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Key Insights</a:t>
            </a:r>
          </a:p>
        </p:txBody>
      </p:sp>
      <p:sp>
        <p:nvSpPr>
          <p:cNvPr id="5" name="Subtitle 4">
            <a:extLst>
              <a:ext uri="{FF2B5EF4-FFF2-40B4-BE49-F238E27FC236}">
                <a16:creationId xmlns:a16="http://schemas.microsoft.com/office/drawing/2014/main" id="{BD6CEE58-1CA2-7595-80C2-E513A6451D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7454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350667-7D55-AD81-4DE0-EDA63D6BC2DC}"/>
              </a:ext>
            </a:extLst>
          </p:cNvPr>
          <p:cNvSpPr>
            <a:spLocks noGrp="1"/>
          </p:cNvSpPr>
          <p:nvPr>
            <p:ph type="sldNum" sz="quarter" idx="11"/>
          </p:nvPr>
        </p:nvSpPr>
        <p:spPr/>
        <p:txBody>
          <a:bodyPr/>
          <a:lstStyle/>
          <a:p>
            <a:fld id="{294A09A9-5501-47C1-A89A-A340965A2BE2}" type="slidenum">
              <a:rPr lang="en-US" smtClean="0"/>
              <a:pPr/>
              <a:t>29</a:t>
            </a:fld>
            <a:endParaRPr lang="en-US" dirty="0"/>
          </a:p>
        </p:txBody>
      </p:sp>
      <p:sp>
        <p:nvSpPr>
          <p:cNvPr id="3" name="Footer Placeholder 2">
            <a:extLst>
              <a:ext uri="{FF2B5EF4-FFF2-40B4-BE49-F238E27FC236}">
                <a16:creationId xmlns:a16="http://schemas.microsoft.com/office/drawing/2014/main" id="{9CDC7FFA-23F8-F9E4-73BE-88569F8F9713}"/>
              </a:ext>
            </a:extLst>
          </p:cNvPr>
          <p:cNvSpPr>
            <a:spLocks noGrp="1"/>
          </p:cNvSpPr>
          <p:nvPr>
            <p:ph type="ftr" sz="quarter" idx="10"/>
          </p:nvPr>
        </p:nvSpPr>
        <p:spPr/>
        <p:txBody>
          <a:bodyPr/>
          <a:lstStyle/>
          <a:p>
            <a:r>
              <a:rPr lang="en-US" dirty="0">
                <a:cs typeface="Segoe UI Light"/>
              </a:rPr>
              <a:t>Banking Case Project</a:t>
            </a:r>
            <a:endParaRPr lang="en-US" dirty="0">
              <a:solidFill>
                <a:srgbClr val="000000"/>
              </a:solidFill>
              <a:cs typeface="Segoe UI Light"/>
            </a:endParaRPr>
          </a:p>
        </p:txBody>
      </p:sp>
      <p:sp>
        <p:nvSpPr>
          <p:cNvPr id="5" name="Content Placeholder 4">
            <a:extLst>
              <a:ext uri="{FF2B5EF4-FFF2-40B4-BE49-F238E27FC236}">
                <a16:creationId xmlns:a16="http://schemas.microsoft.com/office/drawing/2014/main" id="{1222B630-FE32-1DEA-4536-979A3ABFFAB9}"/>
              </a:ext>
            </a:extLst>
          </p:cNvPr>
          <p:cNvSpPr>
            <a:spLocks noGrp="1"/>
          </p:cNvSpPr>
          <p:nvPr>
            <p:ph idx="1"/>
          </p:nvPr>
        </p:nvSpPr>
        <p:spPr>
          <a:xfrm>
            <a:off x="858993" y="715411"/>
            <a:ext cx="8512701" cy="4720431"/>
          </a:xfrm>
        </p:spPr>
        <p:txBody>
          <a:bodyPr vert="horz" lIns="91440" tIns="45720" rIns="91440" bIns="45720" rtlCol="0" anchor="t">
            <a:noAutofit/>
          </a:bodyPr>
          <a:lstStyle/>
          <a:p>
            <a:pPr marL="347345" indent="-347345"/>
            <a:r>
              <a:rPr lang="en-US" sz="1600" dirty="0">
                <a:ea typeface="+mn-lt"/>
                <a:cs typeface="+mn-lt"/>
              </a:rPr>
              <a:t>Students show high chances of subscription to term deposit while blue collar and entrepreneur show low chances of subscription. </a:t>
            </a:r>
            <a:endParaRPr lang="en-US" sz="1600" dirty="0">
              <a:cs typeface="Segoe UI Light"/>
            </a:endParaRPr>
          </a:p>
          <a:p>
            <a:pPr marL="347345" indent="-347345"/>
            <a:r>
              <a:rPr lang="en-US" sz="1600" dirty="0">
                <a:ea typeface="+mn-lt"/>
                <a:cs typeface="+mn-lt"/>
              </a:rPr>
              <a:t>Single clients have higher chances of subscribing to term deposit while married clients have lower chances of subscription to term deposit, maybe due to more responsibilities. Divorced clients exhibit relatively high subscription rates, suggesting a greater demand for financial security after divorce.</a:t>
            </a:r>
            <a:endParaRPr lang="en-US" sz="1600" dirty="0">
              <a:cs typeface="Segoe UI Light"/>
            </a:endParaRPr>
          </a:p>
          <a:p>
            <a:pPr marL="347345" indent="-347345"/>
            <a:r>
              <a:rPr lang="en-US" sz="1600" dirty="0">
                <a:ea typeface="+mn-lt"/>
                <a:cs typeface="+mn-lt"/>
              </a:rPr>
              <a:t>Clients with tertiary level of education have higher chance of subscribing to a term deposit than those with secondary level of education. Clients with primary level of education have lowest chance of subscribing.</a:t>
            </a:r>
            <a:endParaRPr lang="en-US" sz="1600" dirty="0">
              <a:cs typeface="Segoe UI Light"/>
            </a:endParaRPr>
          </a:p>
          <a:p>
            <a:pPr marL="347345" indent="-347345"/>
            <a:r>
              <a:rPr lang="en-US" sz="1600" dirty="0">
                <a:ea typeface="+mn-lt"/>
                <a:cs typeface="+mn-lt"/>
              </a:rPr>
              <a:t>Clients which have no credit in default have higher chance in subscribing to term deposit. This shows that default is an important aspect while measuring subscription rates for term deposit.</a:t>
            </a:r>
            <a:endParaRPr lang="en-US" dirty="0"/>
          </a:p>
          <a:p>
            <a:pPr marL="347345" indent="-347345"/>
            <a:r>
              <a:rPr lang="en-US" sz="1600" dirty="0">
                <a:ea typeface="+mn-lt"/>
                <a:cs typeface="+mn-lt"/>
              </a:rPr>
              <a:t>Clients having lower balance (&lt;20000) have relatively low chance of subscribing to term deposit (nearly 11.7%).</a:t>
            </a:r>
          </a:p>
          <a:p>
            <a:pPr marL="347345" indent="-347345"/>
            <a:endParaRPr lang="en-US" sz="1600" dirty="0">
              <a:cs typeface="Segoe UI Light"/>
            </a:endParaRPr>
          </a:p>
          <a:p>
            <a:pPr marL="347345" indent="-347345"/>
            <a:endParaRPr lang="en-US" sz="1600" dirty="0">
              <a:cs typeface="Segoe UI Light"/>
            </a:endParaRPr>
          </a:p>
          <a:p>
            <a:pPr marL="347345" indent="-347345"/>
            <a:endParaRPr lang="en-US" sz="1600" dirty="0">
              <a:cs typeface="Segoe UI Light"/>
            </a:endParaRPr>
          </a:p>
          <a:p>
            <a:pPr marL="347345" indent="-347345"/>
            <a:endParaRPr lang="en-US" sz="1600" dirty="0">
              <a:cs typeface="Segoe UI Light"/>
            </a:endParaRPr>
          </a:p>
          <a:p>
            <a:pPr marL="347345" indent="-347345"/>
            <a:endParaRPr lang="en-US" sz="1600" dirty="0"/>
          </a:p>
        </p:txBody>
      </p:sp>
    </p:spTree>
    <p:extLst>
      <p:ext uri="{BB962C8B-B14F-4D97-AF65-F5344CB8AC3E}">
        <p14:creationId xmlns:p14="http://schemas.microsoft.com/office/powerpoint/2010/main" val="4064582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a:t>Data assessing And Cleaning</a:t>
            </a:r>
            <a:endParaRPr lang="en-US" dirty="0"/>
          </a:p>
        </p:txBody>
      </p:sp>
      <p:sp>
        <p:nvSpPr>
          <p:cNvPr id="5" name="Subtitle 4">
            <a:extLst>
              <a:ext uri="{FF2B5EF4-FFF2-40B4-BE49-F238E27FC236}">
                <a16:creationId xmlns:a16="http://schemas.microsoft.com/office/drawing/2014/main" id="{BD6CEE58-1CA2-7595-80C2-E513A6451D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350667-7D55-AD81-4DE0-EDA63D6BC2DC}"/>
              </a:ext>
            </a:extLst>
          </p:cNvPr>
          <p:cNvSpPr>
            <a:spLocks noGrp="1"/>
          </p:cNvSpPr>
          <p:nvPr>
            <p:ph type="sldNum" sz="quarter" idx="11"/>
          </p:nvPr>
        </p:nvSpPr>
        <p:spPr/>
        <p:txBody>
          <a:bodyPr/>
          <a:lstStyle/>
          <a:p>
            <a:fld id="{294A09A9-5501-47C1-A89A-A340965A2BE2}" type="slidenum">
              <a:rPr lang="en-US" smtClean="0"/>
              <a:pPr/>
              <a:t>30</a:t>
            </a:fld>
            <a:endParaRPr lang="en-US" dirty="0"/>
          </a:p>
        </p:txBody>
      </p:sp>
      <p:sp>
        <p:nvSpPr>
          <p:cNvPr id="3" name="Footer Placeholder 2">
            <a:extLst>
              <a:ext uri="{FF2B5EF4-FFF2-40B4-BE49-F238E27FC236}">
                <a16:creationId xmlns:a16="http://schemas.microsoft.com/office/drawing/2014/main" id="{9CDC7FFA-23F8-F9E4-73BE-88569F8F9713}"/>
              </a:ext>
            </a:extLst>
          </p:cNvPr>
          <p:cNvSpPr>
            <a:spLocks noGrp="1"/>
          </p:cNvSpPr>
          <p:nvPr>
            <p:ph type="ftr" sz="quarter" idx="10"/>
          </p:nvPr>
        </p:nvSpPr>
        <p:spPr/>
        <p:txBody>
          <a:bodyPr/>
          <a:lstStyle/>
          <a:p>
            <a:r>
              <a:rPr lang="en-US" dirty="0">
                <a:cs typeface="Segoe UI Light"/>
              </a:rPr>
              <a:t>Banking Case Project</a:t>
            </a:r>
            <a:endParaRPr lang="en-US" dirty="0">
              <a:solidFill>
                <a:srgbClr val="000000"/>
              </a:solidFill>
              <a:cs typeface="Segoe UI Light"/>
            </a:endParaRPr>
          </a:p>
        </p:txBody>
      </p:sp>
      <p:sp>
        <p:nvSpPr>
          <p:cNvPr id="5" name="Content Placeholder 4">
            <a:extLst>
              <a:ext uri="{FF2B5EF4-FFF2-40B4-BE49-F238E27FC236}">
                <a16:creationId xmlns:a16="http://schemas.microsoft.com/office/drawing/2014/main" id="{1222B630-FE32-1DEA-4536-979A3ABFFAB9}"/>
              </a:ext>
            </a:extLst>
          </p:cNvPr>
          <p:cNvSpPr>
            <a:spLocks noGrp="1"/>
          </p:cNvSpPr>
          <p:nvPr>
            <p:ph idx="1"/>
          </p:nvPr>
        </p:nvSpPr>
        <p:spPr>
          <a:xfrm>
            <a:off x="961031" y="803165"/>
            <a:ext cx="7399796" cy="4777940"/>
          </a:xfrm>
        </p:spPr>
        <p:txBody>
          <a:bodyPr vert="horz" lIns="91440" tIns="45720" rIns="91440" bIns="45720" rtlCol="0" anchor="t">
            <a:noAutofit/>
          </a:bodyPr>
          <a:lstStyle/>
          <a:p>
            <a:pPr marL="347345" indent="-347345"/>
            <a:r>
              <a:rPr lang="en-US" sz="1600" dirty="0">
                <a:ea typeface="+mn-lt"/>
                <a:cs typeface="+mn-lt"/>
              </a:rPr>
              <a:t>Clients which don't have housing loans and personal loans have higher chance in subscribing to term deposit as compared to those which have it. This shows that loan is also an important aspect while measuring subscription rates for term deposit as clients with no loans have more financial freedom.</a:t>
            </a:r>
            <a:endParaRPr lang="en-US" dirty="0">
              <a:ea typeface="+mn-lt"/>
            </a:endParaRPr>
          </a:p>
          <a:p>
            <a:pPr marL="347345" indent="-347345"/>
            <a:r>
              <a:rPr lang="en-US" sz="1600" dirty="0">
                <a:ea typeface="+mn-lt"/>
                <a:cs typeface="+mn-lt"/>
              </a:rPr>
              <a:t>Communication through cellular phone can lead to higher chances of subscription of term deposit whereas communication through telephone has lesser chance of subscription.</a:t>
            </a:r>
            <a:endParaRPr lang="en-US" dirty="0">
              <a:ea typeface="+mn-lt"/>
              <a:cs typeface="+mn-lt"/>
            </a:endParaRPr>
          </a:p>
          <a:p>
            <a:pPr marL="347345" indent="-347345"/>
            <a:r>
              <a:rPr lang="en-US" sz="1600" dirty="0">
                <a:ea typeface="+mn-lt"/>
                <a:cs typeface="+mn-lt"/>
              </a:rPr>
              <a:t>March, December, October and September have higher chance of getting subscriptions while rest months have significantly lower chances.</a:t>
            </a:r>
            <a:endParaRPr lang="en-US" dirty="0">
              <a:ea typeface="+mn-lt"/>
              <a:cs typeface="+mn-lt"/>
            </a:endParaRPr>
          </a:p>
          <a:p>
            <a:pPr marL="347345" indent="-347345"/>
            <a:r>
              <a:rPr lang="en-US" sz="1600" dirty="0">
                <a:ea typeface="+mn-lt"/>
                <a:cs typeface="+mn-lt"/>
              </a:rPr>
              <a:t>Clients with lower age have a lower chance of subscribing to a term deposit while clients with age above 60 are more likely to subscribe to a term deposit. It shows that people with higher age are less likely to take risk and thus settle with a lower risk financial option </a:t>
            </a:r>
            <a:r>
              <a:rPr lang="en-US" sz="1600" dirty="0" err="1">
                <a:ea typeface="+mn-lt"/>
                <a:cs typeface="+mn-lt"/>
              </a:rPr>
              <a:t>i.e</a:t>
            </a:r>
            <a:r>
              <a:rPr lang="en-US" sz="1600" dirty="0">
                <a:ea typeface="+mn-lt"/>
                <a:cs typeface="+mn-lt"/>
              </a:rPr>
              <a:t> term deposit.</a:t>
            </a:r>
            <a:endParaRPr lang="en-US"/>
          </a:p>
          <a:p>
            <a:pPr marL="347345" indent="-347345"/>
            <a:endParaRPr lang="en-US" sz="1600" dirty="0">
              <a:cs typeface="Segoe UI Light"/>
            </a:endParaRPr>
          </a:p>
          <a:p>
            <a:pPr marL="347345" indent="-347345"/>
            <a:endParaRPr lang="en-US" sz="1600" dirty="0">
              <a:cs typeface="Segoe UI Light"/>
            </a:endParaRPr>
          </a:p>
          <a:p>
            <a:pPr marL="347345" indent="-347345"/>
            <a:endParaRPr lang="en-US" sz="1600" dirty="0">
              <a:cs typeface="Segoe UI Light"/>
            </a:endParaRPr>
          </a:p>
          <a:p>
            <a:pPr marL="347345" indent="-347345"/>
            <a:endParaRPr lang="en-US" sz="1600" dirty="0">
              <a:cs typeface="Segoe UI Light"/>
            </a:endParaRPr>
          </a:p>
          <a:p>
            <a:pPr marL="347345" indent="-347345"/>
            <a:endParaRPr lang="en-US" sz="1600" dirty="0"/>
          </a:p>
        </p:txBody>
      </p:sp>
    </p:spTree>
    <p:extLst>
      <p:ext uri="{BB962C8B-B14F-4D97-AF65-F5344CB8AC3E}">
        <p14:creationId xmlns:p14="http://schemas.microsoft.com/office/powerpoint/2010/main" val="1241191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vert="horz" lIns="91440" tIns="45720" rIns="91440" bIns="45720" rtlCol="0" anchor="t">
            <a:noAutofit/>
          </a:bodyPr>
          <a:lstStyle/>
          <a:p>
            <a:pPr algn="l"/>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13E0-A900-F105-D0EB-E27C136C0556}"/>
              </a:ext>
            </a:extLst>
          </p:cNvPr>
          <p:cNvSpPr>
            <a:spLocks noGrp="1"/>
          </p:cNvSpPr>
          <p:nvPr>
            <p:ph type="title"/>
          </p:nvPr>
        </p:nvSpPr>
        <p:spPr/>
        <p:txBody>
          <a:bodyPr/>
          <a:lstStyle/>
          <a:p>
            <a:r>
              <a:rPr lang="en-US" dirty="0"/>
              <a:t>Brief Summary of The Dataset</a:t>
            </a:r>
          </a:p>
        </p:txBody>
      </p:sp>
      <p:sp>
        <p:nvSpPr>
          <p:cNvPr id="3" name="Content Placeholder 2">
            <a:extLst>
              <a:ext uri="{FF2B5EF4-FFF2-40B4-BE49-F238E27FC236}">
                <a16:creationId xmlns:a16="http://schemas.microsoft.com/office/drawing/2014/main" id="{46BB4B00-767E-1AF8-F02F-597C9303EC39}"/>
              </a:ext>
            </a:extLst>
          </p:cNvPr>
          <p:cNvSpPr>
            <a:spLocks noGrp="1"/>
          </p:cNvSpPr>
          <p:nvPr>
            <p:ph idx="1"/>
          </p:nvPr>
        </p:nvSpPr>
        <p:spPr/>
        <p:txBody>
          <a:bodyPr vert="horz" lIns="91440" tIns="45720" rIns="91440" bIns="45720" rtlCol="0" anchor="t">
            <a:noAutofit/>
          </a:bodyPr>
          <a:lstStyle/>
          <a:p>
            <a:pPr marL="0" indent="0">
              <a:buNone/>
            </a:pPr>
            <a:r>
              <a:rPr lang="en-US" sz="2000" dirty="0">
                <a:ea typeface="+mn-lt"/>
                <a:cs typeface="+mn-lt"/>
              </a:rPr>
              <a:t>The dataset consists of records from direct marketing campaigns conducted by a Portuguese banking institution between May 2008 and November 2010. With 45,211 rows and 18 columns, the primary objective is to predict whether clients subscribed to term deposits following phone-based marketing efforts. Each row represents a client contacted during these campaigns, with the target variable (y) indicating subscription outcome (yes or no). The dataset likely includes a range of features such as demographic data, client financial details, and specifics of the marketing interactions (e.g., number of calls, duration). The campaigns utilized various outreach strategies including email, advertisements, and telephonic marketing, with emphasis on the latter due to its perceived effectiveness despite requiring significant resources. The dataset aims to enable analysis aimed at optimizing marketing strategies, targeting potential subscribers more accurately, and potentially reducing costs associated with large-scale telephonic campaigns.</a:t>
            </a:r>
            <a:endParaRPr lang="en-US"/>
          </a:p>
          <a:p>
            <a:pPr indent="-347345"/>
            <a:endParaRPr lang="en-US" sz="2000" dirty="0"/>
          </a:p>
        </p:txBody>
      </p:sp>
      <p:sp>
        <p:nvSpPr>
          <p:cNvPr id="4" name="Slide Number Placeholder 3">
            <a:extLst>
              <a:ext uri="{FF2B5EF4-FFF2-40B4-BE49-F238E27FC236}">
                <a16:creationId xmlns:a16="http://schemas.microsoft.com/office/drawing/2014/main" id="{C81DF7DE-69D9-E80E-5E6D-94477AFEC834}"/>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B308B2BD-3681-AA03-F8A4-3C62C321625B}"/>
              </a:ext>
            </a:extLst>
          </p:cNvPr>
          <p:cNvSpPr>
            <a:spLocks noGrp="1"/>
          </p:cNvSpPr>
          <p:nvPr>
            <p:ph type="ftr" sz="quarter" idx="10"/>
          </p:nvPr>
        </p:nvSpPr>
        <p:spPr/>
        <p:txBody>
          <a:bodyPr/>
          <a:lstStyle/>
          <a:p>
            <a:r>
              <a:rPr lang="en-US" dirty="0">
                <a:cs typeface="Segoe UI Light"/>
              </a:rPr>
              <a:t>Banking Case Project</a:t>
            </a:r>
            <a:endParaRPr lang="en-US" dirty="0"/>
          </a:p>
        </p:txBody>
      </p:sp>
    </p:spTree>
    <p:extLst>
      <p:ext uri="{BB962C8B-B14F-4D97-AF65-F5344CB8AC3E}">
        <p14:creationId xmlns:p14="http://schemas.microsoft.com/office/powerpoint/2010/main" val="3398734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6EE187-4A1F-1786-E5BF-C1B1C7895463}"/>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Footer Placeholder 2">
            <a:extLst>
              <a:ext uri="{FF2B5EF4-FFF2-40B4-BE49-F238E27FC236}">
                <a16:creationId xmlns:a16="http://schemas.microsoft.com/office/drawing/2014/main" id="{896EB617-A7ED-254B-F671-F211A1A27BEB}"/>
              </a:ext>
            </a:extLst>
          </p:cNvPr>
          <p:cNvSpPr>
            <a:spLocks noGrp="1"/>
          </p:cNvSpPr>
          <p:nvPr>
            <p:ph type="ftr" sz="quarter" idx="10"/>
          </p:nvPr>
        </p:nvSpPr>
        <p:spPr/>
        <p:txBody>
          <a:bodyPr/>
          <a:lstStyle/>
          <a:p>
            <a:r>
              <a:rPr lang="en-US" dirty="0"/>
              <a:t>Banking Case Project</a:t>
            </a:r>
            <a:endParaRPr lang="en-US" dirty="0">
              <a:solidFill>
                <a:srgbClr val="000000"/>
              </a:solidFill>
            </a:endParaRPr>
          </a:p>
        </p:txBody>
      </p:sp>
      <p:sp>
        <p:nvSpPr>
          <p:cNvPr id="4" name="Title 3">
            <a:extLst>
              <a:ext uri="{FF2B5EF4-FFF2-40B4-BE49-F238E27FC236}">
                <a16:creationId xmlns:a16="http://schemas.microsoft.com/office/drawing/2014/main" id="{C77491CA-8300-A182-8D38-146FC92864D5}"/>
              </a:ext>
            </a:extLst>
          </p:cNvPr>
          <p:cNvSpPr>
            <a:spLocks noGrp="1"/>
          </p:cNvSpPr>
          <p:nvPr>
            <p:ph type="title"/>
          </p:nvPr>
        </p:nvSpPr>
        <p:spPr>
          <a:xfrm>
            <a:off x="1536192" y="715867"/>
            <a:ext cx="8878824" cy="1069848"/>
          </a:xfrm>
        </p:spPr>
        <p:txBody>
          <a:bodyPr/>
          <a:lstStyle/>
          <a:p>
            <a:r>
              <a:rPr lang="en-US" dirty="0"/>
              <a:t>Column Descriptions</a:t>
            </a:r>
          </a:p>
        </p:txBody>
      </p:sp>
      <p:sp>
        <p:nvSpPr>
          <p:cNvPr id="5" name="Content Placeholder 4">
            <a:extLst>
              <a:ext uri="{FF2B5EF4-FFF2-40B4-BE49-F238E27FC236}">
                <a16:creationId xmlns:a16="http://schemas.microsoft.com/office/drawing/2014/main" id="{71C1DAF3-C036-FA99-8AAE-00D4107C4C6C}"/>
              </a:ext>
            </a:extLst>
          </p:cNvPr>
          <p:cNvSpPr>
            <a:spLocks noGrp="1"/>
          </p:cNvSpPr>
          <p:nvPr>
            <p:ph idx="1"/>
          </p:nvPr>
        </p:nvSpPr>
        <p:spPr>
          <a:xfrm>
            <a:off x="1613683" y="1734984"/>
            <a:ext cx="6344645" cy="4238424"/>
          </a:xfrm>
        </p:spPr>
        <p:txBody>
          <a:bodyPr vert="horz" lIns="91440" tIns="45720" rIns="91440" bIns="45720" rtlCol="0" anchor="t">
            <a:noAutofit/>
          </a:bodyPr>
          <a:lstStyle/>
          <a:p>
            <a:pPr marL="347345" indent="-347345"/>
            <a:r>
              <a:rPr lang="en-US" sz="1400" b="1" dirty="0">
                <a:ea typeface="+mn-lt"/>
                <a:cs typeface="+mn-lt"/>
              </a:rPr>
              <a:t>age</a:t>
            </a:r>
            <a:r>
              <a:rPr lang="en-US" sz="1400" dirty="0">
                <a:ea typeface="+mn-lt"/>
                <a:cs typeface="+mn-lt"/>
              </a:rPr>
              <a:t>: Numeric variable indicating the age of the bank client in years.</a:t>
            </a:r>
            <a:endParaRPr lang="en-US" sz="1400" dirty="0"/>
          </a:p>
          <a:p>
            <a:pPr marL="347345" indent="-347345"/>
            <a:r>
              <a:rPr lang="en-US" sz="1400" b="1" dirty="0">
                <a:ea typeface="+mn-lt"/>
                <a:cs typeface="+mn-lt"/>
              </a:rPr>
              <a:t>job</a:t>
            </a:r>
            <a:r>
              <a:rPr lang="en-US" sz="1400" dirty="0">
                <a:ea typeface="+mn-lt"/>
                <a:cs typeface="+mn-lt"/>
              </a:rPr>
              <a:t>: Categorical variable indicating the type of job the client has (e.g., "admin.", "unknown", "unemployed", "management", etc.).</a:t>
            </a:r>
            <a:endParaRPr lang="en-US" sz="1400"/>
          </a:p>
          <a:p>
            <a:pPr marL="347345" indent="-347345"/>
            <a:r>
              <a:rPr lang="en-US" sz="1400" b="1" dirty="0">
                <a:ea typeface="+mn-lt"/>
                <a:cs typeface="+mn-lt"/>
              </a:rPr>
              <a:t>marital</a:t>
            </a:r>
            <a:r>
              <a:rPr lang="en-US" sz="1400" dirty="0">
                <a:ea typeface="+mn-lt"/>
                <a:cs typeface="+mn-lt"/>
              </a:rPr>
              <a:t>: Categorical variable indicating the marital status of the client (e.g., "married", "divorced", "single").</a:t>
            </a:r>
            <a:endParaRPr lang="en-US" sz="1400"/>
          </a:p>
          <a:p>
            <a:pPr marL="347345" indent="-347345"/>
            <a:r>
              <a:rPr lang="en-US" sz="1400" b="1" dirty="0">
                <a:ea typeface="+mn-lt"/>
                <a:cs typeface="+mn-lt"/>
              </a:rPr>
              <a:t>education</a:t>
            </a:r>
            <a:r>
              <a:rPr lang="en-US" sz="1400" dirty="0">
                <a:ea typeface="+mn-lt"/>
                <a:cs typeface="+mn-lt"/>
              </a:rPr>
              <a:t>: Categorical variable indicating the level of education of the client (e.g., "unknown", "secondary", "primary", "tertiary").</a:t>
            </a:r>
            <a:endParaRPr lang="en-US" sz="1400"/>
          </a:p>
          <a:p>
            <a:pPr marL="347345" indent="-347345"/>
            <a:r>
              <a:rPr lang="en-US" sz="1400" b="1" dirty="0">
                <a:ea typeface="+mn-lt"/>
                <a:cs typeface="+mn-lt"/>
              </a:rPr>
              <a:t>default</a:t>
            </a:r>
            <a:r>
              <a:rPr lang="en-US" sz="1400" dirty="0">
                <a:ea typeface="+mn-lt"/>
                <a:cs typeface="+mn-lt"/>
              </a:rPr>
              <a:t>: Binary variable indicating whether the client has credit in default (options: "yes" or "no").</a:t>
            </a:r>
            <a:endParaRPr lang="en-US" sz="1400"/>
          </a:p>
          <a:p>
            <a:pPr marL="347345" indent="-347345"/>
            <a:r>
              <a:rPr lang="en-US" sz="1400" b="1" dirty="0">
                <a:ea typeface="+mn-lt"/>
                <a:cs typeface="+mn-lt"/>
              </a:rPr>
              <a:t>balance:</a:t>
            </a:r>
            <a:r>
              <a:rPr lang="en-US" sz="1400" dirty="0">
                <a:ea typeface="+mn-lt"/>
                <a:cs typeface="+mn-lt"/>
              </a:rPr>
              <a:t> Numeric variable representing the average yearly balance in euros for the client.</a:t>
            </a:r>
            <a:endParaRPr lang="en-US" sz="1200" dirty="0"/>
          </a:p>
          <a:p>
            <a:pPr marL="347345" indent="-347345"/>
            <a:endParaRPr lang="en-US" sz="800" dirty="0"/>
          </a:p>
        </p:txBody>
      </p:sp>
    </p:spTree>
    <p:extLst>
      <p:ext uri="{BB962C8B-B14F-4D97-AF65-F5344CB8AC3E}">
        <p14:creationId xmlns:p14="http://schemas.microsoft.com/office/powerpoint/2010/main" val="848107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EEA95C-B725-869D-9979-0CCEE2FA4399}"/>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a:extLst>
              <a:ext uri="{FF2B5EF4-FFF2-40B4-BE49-F238E27FC236}">
                <a16:creationId xmlns:a16="http://schemas.microsoft.com/office/drawing/2014/main" id="{974C9742-E875-9EA2-34B3-29494B214AF7}"/>
              </a:ext>
            </a:extLst>
          </p:cNvPr>
          <p:cNvSpPr>
            <a:spLocks noGrp="1"/>
          </p:cNvSpPr>
          <p:nvPr>
            <p:ph type="ftr" sz="quarter" idx="10"/>
          </p:nvPr>
        </p:nvSpPr>
        <p:spPr/>
        <p:txBody>
          <a:bodyPr/>
          <a:lstStyle/>
          <a:p>
            <a:r>
              <a:rPr lang="en-US" dirty="0">
                <a:cs typeface="Segoe UI Light"/>
              </a:rPr>
              <a:t>Banking Case Project</a:t>
            </a:r>
            <a:endParaRPr lang="en-US" dirty="0">
              <a:solidFill>
                <a:srgbClr val="000000"/>
              </a:solidFill>
              <a:cs typeface="Segoe UI Light"/>
            </a:endParaRPr>
          </a:p>
        </p:txBody>
      </p:sp>
      <p:sp>
        <p:nvSpPr>
          <p:cNvPr id="5" name="Content Placeholder 4">
            <a:extLst>
              <a:ext uri="{FF2B5EF4-FFF2-40B4-BE49-F238E27FC236}">
                <a16:creationId xmlns:a16="http://schemas.microsoft.com/office/drawing/2014/main" id="{5EC058E1-D3CD-0BED-BBAE-6BD6CB096E65}"/>
              </a:ext>
            </a:extLst>
          </p:cNvPr>
          <p:cNvSpPr>
            <a:spLocks noGrp="1"/>
          </p:cNvSpPr>
          <p:nvPr>
            <p:ph idx="1"/>
          </p:nvPr>
        </p:nvSpPr>
        <p:spPr>
          <a:xfrm>
            <a:off x="1638753" y="1163294"/>
            <a:ext cx="6319575" cy="4529967"/>
          </a:xfrm>
        </p:spPr>
        <p:txBody>
          <a:bodyPr vert="horz" lIns="91440" tIns="45720" rIns="91440" bIns="45720" rtlCol="0" anchor="t">
            <a:noAutofit/>
          </a:bodyPr>
          <a:lstStyle/>
          <a:p>
            <a:pPr marL="347345" indent="-347345"/>
            <a:r>
              <a:rPr lang="en-US" sz="1400" b="1" dirty="0">
                <a:ea typeface="+mn-lt"/>
                <a:cs typeface="+mn-lt"/>
              </a:rPr>
              <a:t>housing</a:t>
            </a:r>
            <a:r>
              <a:rPr lang="en-US" sz="1400" dirty="0">
                <a:ea typeface="+mn-lt"/>
                <a:cs typeface="+mn-lt"/>
              </a:rPr>
              <a:t>: Binary variable indicating whether the client has a housing loan (options: "yes" or "no").</a:t>
            </a:r>
            <a:endParaRPr lang="en-US" sz="1400"/>
          </a:p>
          <a:p>
            <a:pPr marL="347345" indent="-347345"/>
            <a:r>
              <a:rPr lang="en-US" sz="1400" b="1" dirty="0">
                <a:ea typeface="+mn-lt"/>
                <a:cs typeface="+mn-lt"/>
              </a:rPr>
              <a:t>loan:</a:t>
            </a:r>
            <a:r>
              <a:rPr lang="en-US" sz="1400" dirty="0">
                <a:ea typeface="+mn-lt"/>
                <a:cs typeface="+mn-lt"/>
              </a:rPr>
              <a:t> Binary variable indicating whether the client has a personal loan (options: "yes" or "no").</a:t>
            </a:r>
            <a:endParaRPr lang="en-US" sz="1400"/>
          </a:p>
          <a:p>
            <a:pPr marL="347345" indent="-347345"/>
            <a:r>
              <a:rPr lang="en-US" sz="1400" b="1" dirty="0">
                <a:ea typeface="+mn-lt"/>
                <a:cs typeface="+mn-lt"/>
              </a:rPr>
              <a:t>contact</a:t>
            </a:r>
            <a:r>
              <a:rPr lang="en-US" sz="1400" dirty="0">
                <a:ea typeface="+mn-lt"/>
                <a:cs typeface="+mn-lt"/>
              </a:rPr>
              <a:t>: Categorical variable indicating the type of communication used to contact the client (e.g., "unknown", "telephone", "cellular").</a:t>
            </a:r>
            <a:endParaRPr lang="en-US" sz="1400"/>
          </a:p>
          <a:p>
            <a:pPr marL="347345" indent="-347345"/>
            <a:r>
              <a:rPr lang="en-US" sz="1400" b="1" dirty="0">
                <a:ea typeface="+mn-lt"/>
                <a:cs typeface="+mn-lt"/>
              </a:rPr>
              <a:t>day</a:t>
            </a:r>
            <a:r>
              <a:rPr lang="en-US" sz="1400" dirty="0">
                <a:ea typeface="+mn-lt"/>
                <a:cs typeface="+mn-lt"/>
              </a:rPr>
              <a:t>: Numeric variable representing the last contact day of the month.</a:t>
            </a:r>
            <a:endParaRPr lang="en-US" sz="1400" dirty="0"/>
          </a:p>
          <a:p>
            <a:pPr marL="347345" indent="-347345"/>
            <a:r>
              <a:rPr lang="en-US" sz="1400" b="1" dirty="0">
                <a:ea typeface="+mn-lt"/>
                <a:cs typeface="+mn-lt"/>
              </a:rPr>
              <a:t>month</a:t>
            </a:r>
            <a:r>
              <a:rPr lang="en-US" sz="1400" dirty="0">
                <a:ea typeface="+mn-lt"/>
                <a:cs typeface="+mn-lt"/>
              </a:rPr>
              <a:t>: Categorical variable representing the last contact month of the year (e.g., "</a:t>
            </a:r>
            <a:r>
              <a:rPr lang="en-US" sz="1400" dirty="0" err="1">
                <a:ea typeface="+mn-lt"/>
                <a:cs typeface="+mn-lt"/>
              </a:rPr>
              <a:t>jan</a:t>
            </a:r>
            <a:r>
              <a:rPr lang="en-US" sz="1400" dirty="0">
                <a:ea typeface="+mn-lt"/>
                <a:cs typeface="+mn-lt"/>
              </a:rPr>
              <a:t>", "</a:t>
            </a:r>
            <a:r>
              <a:rPr lang="en-US" sz="1400" dirty="0" err="1">
                <a:ea typeface="+mn-lt"/>
                <a:cs typeface="+mn-lt"/>
              </a:rPr>
              <a:t>feb</a:t>
            </a:r>
            <a:r>
              <a:rPr lang="en-US" sz="1400" dirty="0">
                <a:ea typeface="+mn-lt"/>
                <a:cs typeface="+mn-lt"/>
              </a:rPr>
              <a:t>", "mar", etc.).</a:t>
            </a:r>
            <a:endParaRPr lang="en-US" sz="1400"/>
          </a:p>
          <a:p>
            <a:pPr marL="347345" indent="-347345"/>
            <a:r>
              <a:rPr lang="en-US" sz="1400" b="1" dirty="0">
                <a:ea typeface="+mn-lt"/>
                <a:cs typeface="+mn-lt"/>
              </a:rPr>
              <a:t>duration</a:t>
            </a:r>
            <a:r>
              <a:rPr lang="en-US" sz="1400" dirty="0">
                <a:ea typeface="+mn-lt"/>
                <a:cs typeface="+mn-lt"/>
              </a:rPr>
              <a:t>: Numeric variable representing the duration of the last contact in seconds.</a:t>
            </a:r>
            <a:endParaRPr lang="en-US" sz="1400"/>
          </a:p>
          <a:p>
            <a:pPr marL="0" indent="0">
              <a:buNone/>
            </a:pPr>
            <a:endParaRPr lang="en-US" sz="1050" dirty="0"/>
          </a:p>
        </p:txBody>
      </p:sp>
    </p:spTree>
    <p:extLst>
      <p:ext uri="{BB962C8B-B14F-4D97-AF65-F5344CB8AC3E}">
        <p14:creationId xmlns:p14="http://schemas.microsoft.com/office/powerpoint/2010/main" val="886571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EEA95C-B725-869D-9979-0CCEE2FA4399}"/>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974C9742-E875-9EA2-34B3-29494B214AF7}"/>
              </a:ext>
            </a:extLst>
          </p:cNvPr>
          <p:cNvSpPr>
            <a:spLocks noGrp="1"/>
          </p:cNvSpPr>
          <p:nvPr>
            <p:ph type="ftr" sz="quarter" idx="10"/>
          </p:nvPr>
        </p:nvSpPr>
        <p:spPr/>
        <p:txBody>
          <a:bodyPr/>
          <a:lstStyle/>
          <a:p>
            <a:r>
              <a:rPr lang="en-US" dirty="0">
                <a:cs typeface="Segoe UI Light"/>
              </a:rPr>
              <a:t>Banking Case Project</a:t>
            </a:r>
            <a:endParaRPr lang="en-US" dirty="0">
              <a:solidFill>
                <a:srgbClr val="000000"/>
              </a:solidFill>
              <a:cs typeface="Segoe UI Light"/>
            </a:endParaRPr>
          </a:p>
        </p:txBody>
      </p:sp>
      <p:sp>
        <p:nvSpPr>
          <p:cNvPr id="5" name="Content Placeholder 4">
            <a:extLst>
              <a:ext uri="{FF2B5EF4-FFF2-40B4-BE49-F238E27FC236}">
                <a16:creationId xmlns:a16="http://schemas.microsoft.com/office/drawing/2014/main" id="{5EC058E1-D3CD-0BED-BBAE-6BD6CB096E65}"/>
              </a:ext>
            </a:extLst>
          </p:cNvPr>
          <p:cNvSpPr>
            <a:spLocks noGrp="1"/>
          </p:cNvSpPr>
          <p:nvPr>
            <p:ph idx="1"/>
          </p:nvPr>
        </p:nvSpPr>
        <p:spPr>
          <a:xfrm>
            <a:off x="1638753" y="1163294"/>
            <a:ext cx="6319575" cy="4529967"/>
          </a:xfrm>
        </p:spPr>
        <p:txBody>
          <a:bodyPr vert="horz" lIns="91440" tIns="45720" rIns="91440" bIns="45720" rtlCol="0" anchor="t">
            <a:noAutofit/>
          </a:bodyPr>
          <a:lstStyle/>
          <a:p>
            <a:pPr marL="347345" indent="-347345"/>
            <a:r>
              <a:rPr lang="en-US" sz="1400" b="1">
                <a:ea typeface="+mn-lt"/>
                <a:cs typeface="+mn-lt"/>
              </a:rPr>
              <a:t>campaign</a:t>
            </a:r>
            <a:r>
              <a:rPr lang="en-US" sz="1400">
                <a:ea typeface="+mn-lt"/>
                <a:cs typeface="+mn-lt"/>
              </a:rPr>
              <a:t>: Numeric variable representing the number of contacts </a:t>
            </a:r>
            <a:r>
              <a:rPr lang="en-US" sz="1400" dirty="0">
                <a:ea typeface="+mn-lt"/>
                <a:cs typeface="+mn-lt"/>
              </a:rPr>
              <a:t>performed during this campaign for this client.</a:t>
            </a:r>
            <a:endParaRPr lang="en-US" sz="1400" dirty="0">
              <a:solidFill>
                <a:srgbClr val="FFFFFF"/>
              </a:solidFill>
              <a:latin typeface="Segoe UI Light"/>
              <a:ea typeface="+mn-lt"/>
              <a:cs typeface="Segoe UI"/>
            </a:endParaRPr>
          </a:p>
          <a:p>
            <a:pPr marL="347345" indent="-347345"/>
            <a:r>
              <a:rPr lang="en-US" sz="1400" b="1">
                <a:ea typeface="+mn-lt"/>
                <a:cs typeface="+mn-lt"/>
              </a:rPr>
              <a:t>pdays</a:t>
            </a:r>
            <a:r>
              <a:rPr lang="en-US" sz="1400">
                <a:ea typeface="+mn-lt"/>
                <a:cs typeface="+mn-lt"/>
              </a:rPr>
              <a:t>: Numeric variable representing the number of days that passed by </a:t>
            </a:r>
            <a:r>
              <a:rPr lang="en-US" sz="1400" dirty="0">
                <a:ea typeface="+mn-lt"/>
                <a:cs typeface="+mn-lt"/>
              </a:rPr>
              <a:t>after the client was last contacted from a previous campaign (-1 means the client was not previously contacted).</a:t>
            </a:r>
            <a:endParaRPr lang="en-US" dirty="0"/>
          </a:p>
          <a:p>
            <a:pPr marL="347345" indent="-347345"/>
            <a:r>
              <a:rPr lang="en-US" sz="1400" b="1">
                <a:ea typeface="+mn-lt"/>
                <a:cs typeface="+mn-lt"/>
              </a:rPr>
              <a:t>previous</a:t>
            </a:r>
            <a:r>
              <a:rPr lang="en-US" sz="1400">
                <a:ea typeface="+mn-lt"/>
                <a:cs typeface="+mn-lt"/>
              </a:rPr>
              <a:t>: Numeric variable representing the number of contacts </a:t>
            </a:r>
            <a:r>
              <a:rPr lang="en-US" sz="1400" dirty="0">
                <a:ea typeface="+mn-lt"/>
                <a:cs typeface="+mn-lt"/>
              </a:rPr>
              <a:t>performed before this campaign for this client.</a:t>
            </a:r>
            <a:endParaRPr lang="en-US" dirty="0">
              <a:ea typeface="+mn-lt"/>
              <a:cs typeface="+mn-lt"/>
            </a:endParaRPr>
          </a:p>
          <a:p>
            <a:pPr marL="347345" indent="-347345"/>
            <a:r>
              <a:rPr lang="en-US" sz="1400" b="1">
                <a:ea typeface="+mn-lt"/>
                <a:cs typeface="+mn-lt"/>
              </a:rPr>
              <a:t>poutcome</a:t>
            </a:r>
            <a:r>
              <a:rPr lang="en-US" sz="1400">
                <a:ea typeface="+mn-lt"/>
                <a:cs typeface="+mn-lt"/>
              </a:rPr>
              <a:t>: Categorical variable representing the outcome of the previous </a:t>
            </a:r>
            <a:r>
              <a:rPr lang="en-US" sz="1400" dirty="0">
                <a:ea typeface="+mn-lt"/>
                <a:cs typeface="+mn-lt"/>
              </a:rPr>
              <a:t>marketing campaign (e.g., "unknown", "other", "failure", "success").</a:t>
            </a:r>
            <a:endParaRPr lang="en-US" dirty="0"/>
          </a:p>
          <a:p>
            <a:pPr marL="347345" indent="-347345"/>
            <a:r>
              <a:rPr lang="en-US" sz="1400" b="1">
                <a:ea typeface="+mn-lt"/>
                <a:cs typeface="+mn-lt"/>
              </a:rPr>
              <a:t>y</a:t>
            </a:r>
            <a:r>
              <a:rPr lang="en-US" sz="1400">
                <a:ea typeface="+mn-lt"/>
                <a:cs typeface="+mn-lt"/>
              </a:rPr>
              <a:t>: Binary variable indicating whether the client has subscribed to a term </a:t>
            </a:r>
            <a:r>
              <a:rPr lang="en-US" sz="1400" dirty="0">
                <a:ea typeface="+mn-lt"/>
                <a:cs typeface="+mn-lt"/>
              </a:rPr>
              <a:t>deposit (target variable: "yes" or "no").</a:t>
            </a:r>
            <a:endParaRPr lang="en-US" dirty="0"/>
          </a:p>
          <a:p>
            <a:pPr marL="347345" indent="-347345"/>
            <a:endParaRPr lang="en-US" sz="1400" dirty="0">
              <a:cs typeface="Segoe UI Light"/>
            </a:endParaRPr>
          </a:p>
          <a:p>
            <a:pPr marL="0" indent="0">
              <a:buNone/>
            </a:pPr>
            <a:endParaRPr lang="en-US" sz="1050" dirty="0"/>
          </a:p>
        </p:txBody>
      </p:sp>
    </p:spTree>
    <p:extLst>
      <p:ext uri="{BB962C8B-B14F-4D97-AF65-F5344CB8AC3E}">
        <p14:creationId xmlns:p14="http://schemas.microsoft.com/office/powerpoint/2010/main" val="215602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0B63A7-827F-131B-F517-9117D37548B8}"/>
              </a:ext>
            </a:extLst>
          </p:cNvPr>
          <p:cNvSpPr>
            <a:spLocks noGrp="1"/>
          </p:cNvSpPr>
          <p:nvPr>
            <p:ph type="body" idx="1"/>
          </p:nvPr>
        </p:nvSpPr>
        <p:spPr>
          <a:xfrm>
            <a:off x="1536192" y="1035958"/>
            <a:ext cx="3621024" cy="493776"/>
          </a:xfrm>
        </p:spPr>
        <p:txBody>
          <a:bodyPr/>
          <a:lstStyle/>
          <a:p>
            <a:r>
              <a:rPr lang="en-US" sz="4000">
                <a:cs typeface="Segoe UI"/>
              </a:rPr>
              <a:t>ISSUES</a:t>
            </a:r>
            <a:endParaRPr lang="en-US" sz="4000" dirty="0"/>
          </a:p>
        </p:txBody>
      </p:sp>
      <p:sp>
        <p:nvSpPr>
          <p:cNvPr id="4" name="Content Placeholder 3">
            <a:extLst>
              <a:ext uri="{FF2B5EF4-FFF2-40B4-BE49-F238E27FC236}">
                <a16:creationId xmlns:a16="http://schemas.microsoft.com/office/drawing/2014/main" id="{0047F968-307A-FB62-07D7-9AEDC0530CD9}"/>
              </a:ext>
            </a:extLst>
          </p:cNvPr>
          <p:cNvSpPr>
            <a:spLocks noGrp="1"/>
          </p:cNvSpPr>
          <p:nvPr>
            <p:ph sz="half" idx="2"/>
          </p:nvPr>
        </p:nvSpPr>
        <p:spPr>
          <a:xfrm>
            <a:off x="1613683" y="1826217"/>
            <a:ext cx="3646855" cy="3844302"/>
          </a:xfrm>
        </p:spPr>
        <p:txBody>
          <a:bodyPr vert="horz" lIns="91440" tIns="45720" rIns="91440" bIns="45720" rtlCol="0" anchor="t">
            <a:noAutofit/>
          </a:bodyPr>
          <a:lstStyle/>
          <a:p>
            <a:pPr marL="347345" indent="-347345">
              <a:lnSpc>
                <a:spcPct val="150000"/>
              </a:lnSpc>
            </a:pPr>
            <a:r>
              <a:rPr lang="en-US" sz="2400" dirty="0">
                <a:cs typeface="Segoe UI Light"/>
              </a:rPr>
              <a:t>Dirty Data (Data With Quality Issues):</a:t>
            </a:r>
            <a:endParaRPr lang="en-US" sz="2400" dirty="0">
              <a:solidFill>
                <a:srgbClr val="000000"/>
              </a:solidFill>
              <a:cs typeface="Segoe UI Light"/>
            </a:endParaRPr>
          </a:p>
          <a:p>
            <a:pPr lvl="1" indent="-347345"/>
            <a:r>
              <a:rPr lang="en-US" sz="2000" dirty="0">
                <a:cs typeface="Segoe UI Light"/>
              </a:rPr>
              <a:t>Completeness Issues</a:t>
            </a:r>
            <a:endParaRPr lang="en-US" sz="2000" dirty="0">
              <a:solidFill>
                <a:srgbClr val="000000"/>
              </a:solidFill>
              <a:cs typeface="Segoe UI Light"/>
            </a:endParaRPr>
          </a:p>
          <a:p>
            <a:pPr lvl="2" indent="-347345">
              <a:buFont typeface="Wingdings,Sans-Serif" panose="02070309020205020404" pitchFamily="49" charset="0"/>
              <a:buChar char="§"/>
            </a:pPr>
            <a:r>
              <a:rPr lang="en-US" dirty="0">
                <a:cs typeface="Segoe UI Light"/>
              </a:rPr>
              <a:t>Year column is missing.</a:t>
            </a:r>
            <a:endParaRPr lang="en-US" dirty="0">
              <a:solidFill>
                <a:srgbClr val="000000"/>
              </a:solidFill>
              <a:cs typeface="Segoe UI Light"/>
            </a:endParaRPr>
          </a:p>
          <a:p>
            <a:pPr lvl="2" indent="-347345">
              <a:buFont typeface="Wingdings,Sans-Serif" panose="02070309020205020404" pitchFamily="49" charset="0"/>
              <a:buChar char="§"/>
            </a:pPr>
            <a:r>
              <a:rPr lang="en-US" dirty="0">
                <a:cs typeface="Segoe UI Light"/>
              </a:rPr>
              <a:t>Education and marital columns, each have 3 missing values.</a:t>
            </a:r>
            <a:endParaRPr lang="en-US" dirty="0">
              <a:solidFill>
                <a:srgbClr val="000000"/>
              </a:solidFill>
              <a:cs typeface="Segoe UI Light"/>
            </a:endParaRPr>
          </a:p>
          <a:p>
            <a:pPr lvl="1" indent="-347345">
              <a:buFont typeface="Wingdings,Sans-Serif" panose="02070309020205020404" pitchFamily="49" charset="0"/>
              <a:buChar char="§"/>
            </a:pPr>
            <a:r>
              <a:rPr lang="en-US" sz="2000" dirty="0">
                <a:cs typeface="Segoe UI Light"/>
              </a:rPr>
              <a:t>Validity Issues</a:t>
            </a:r>
            <a:endParaRPr lang="en-US" sz="2000" dirty="0">
              <a:solidFill>
                <a:srgbClr val="000000"/>
              </a:solidFill>
              <a:cs typeface="Segoe UI Light"/>
            </a:endParaRPr>
          </a:p>
          <a:p>
            <a:pPr lvl="2" indent="-347345">
              <a:buFont typeface="Wingdings,Sans-Serif" panose="02070309020205020404" pitchFamily="49" charset="0"/>
              <a:buChar char="§"/>
            </a:pPr>
            <a:r>
              <a:rPr lang="en-US" dirty="0">
                <a:cs typeface="Segoe UI Light"/>
              </a:rPr>
              <a:t>Few columns have mismatched datatype.</a:t>
            </a:r>
            <a:endParaRPr lang="en-US" dirty="0">
              <a:solidFill>
                <a:srgbClr val="000000"/>
              </a:solidFill>
              <a:cs typeface="Segoe UI Light"/>
            </a:endParaRPr>
          </a:p>
          <a:p>
            <a:pPr lvl="2" indent="-347345">
              <a:buFont typeface="Wingdings,Sans-Serif" panose="02070309020205020404" pitchFamily="49" charset="0"/>
              <a:buChar char="§"/>
            </a:pPr>
            <a:r>
              <a:rPr lang="en-US" dirty="0">
                <a:cs typeface="Segoe UI Light"/>
              </a:rPr>
              <a:t>5 duplicate rows exist.</a:t>
            </a:r>
            <a:endParaRPr lang="en-US" dirty="0"/>
          </a:p>
        </p:txBody>
      </p:sp>
      <p:sp>
        <p:nvSpPr>
          <p:cNvPr id="5" name="Text Placeholder 4">
            <a:extLst>
              <a:ext uri="{FF2B5EF4-FFF2-40B4-BE49-F238E27FC236}">
                <a16:creationId xmlns:a16="http://schemas.microsoft.com/office/drawing/2014/main" id="{C0A20C13-6816-8803-9C43-1DA525166BF0}"/>
              </a:ext>
            </a:extLst>
          </p:cNvPr>
          <p:cNvSpPr>
            <a:spLocks noGrp="1"/>
          </p:cNvSpPr>
          <p:nvPr>
            <p:ph type="body" sz="quarter" idx="3"/>
          </p:nvPr>
        </p:nvSpPr>
        <p:spPr>
          <a:xfrm>
            <a:off x="5541264" y="1035958"/>
            <a:ext cx="3621024" cy="493776"/>
          </a:xfrm>
        </p:spPr>
        <p:txBody>
          <a:bodyPr/>
          <a:lstStyle/>
          <a:p>
            <a:r>
              <a:rPr lang="en-US" sz="4000">
                <a:cs typeface="Segoe UI"/>
              </a:rPr>
              <a:t>REMOVAL</a:t>
            </a:r>
            <a:endParaRPr lang="en-US" sz="4000"/>
          </a:p>
        </p:txBody>
      </p:sp>
      <p:sp>
        <p:nvSpPr>
          <p:cNvPr id="6" name="Content Placeholder 5">
            <a:extLst>
              <a:ext uri="{FF2B5EF4-FFF2-40B4-BE49-F238E27FC236}">
                <a16:creationId xmlns:a16="http://schemas.microsoft.com/office/drawing/2014/main" id="{6AA3053F-0591-B26D-5DE5-2006E1B1AA83}"/>
              </a:ext>
            </a:extLst>
          </p:cNvPr>
          <p:cNvSpPr>
            <a:spLocks noGrp="1"/>
          </p:cNvSpPr>
          <p:nvPr>
            <p:ph sz="quarter" idx="4"/>
          </p:nvPr>
        </p:nvSpPr>
        <p:spPr>
          <a:xfrm>
            <a:off x="5541264" y="1826217"/>
            <a:ext cx="3621024" cy="3844302"/>
          </a:xfrm>
        </p:spPr>
        <p:txBody>
          <a:bodyPr vert="horz" lIns="91440" tIns="45720" rIns="91440" bIns="45720" rtlCol="0" anchor="t">
            <a:noAutofit/>
          </a:bodyPr>
          <a:lstStyle/>
          <a:p>
            <a:r>
              <a:rPr lang="en-US" dirty="0">
                <a:cs typeface="Segoe UI"/>
              </a:rPr>
              <a:t>Year column added using the info </a:t>
            </a:r>
            <a:r>
              <a:rPr lang="en-US" dirty="0">
                <a:ea typeface="+mn-lt"/>
                <a:cs typeface="Segoe UI"/>
              </a:rPr>
              <a:t>that the d</a:t>
            </a:r>
            <a:r>
              <a:rPr lang="en-US" dirty="0">
                <a:ea typeface="+mn-lt"/>
                <a:cs typeface="+mn-lt"/>
              </a:rPr>
              <a:t>ataset provided contains columns ordered by date (from May 2008 to November 2010). </a:t>
            </a:r>
            <a:endParaRPr lang="en-US" dirty="0">
              <a:cs typeface="Segoe UI Light"/>
            </a:endParaRPr>
          </a:p>
          <a:p>
            <a:r>
              <a:rPr lang="en-US" dirty="0">
                <a:cs typeface="Segoe UI Light"/>
              </a:rPr>
              <a:t>Missing values in education column shifted to unknown category and those in marital column filled with "Data Not Available".</a:t>
            </a:r>
          </a:p>
          <a:p>
            <a:r>
              <a:rPr lang="en-US" dirty="0">
                <a:cs typeface="Segoe UI Light"/>
              </a:rPr>
              <a:t>Datatypes of few columns were changed to categorical.</a:t>
            </a:r>
          </a:p>
          <a:p>
            <a:r>
              <a:rPr lang="en-US" dirty="0">
                <a:cs typeface="Segoe UI Light"/>
              </a:rPr>
              <a:t>Duplicate rows were dropped.</a:t>
            </a:r>
          </a:p>
          <a:p>
            <a:endParaRPr lang="en-US" dirty="0"/>
          </a:p>
        </p:txBody>
      </p:sp>
      <p:sp>
        <p:nvSpPr>
          <p:cNvPr id="7" name="Footer Placeholder 6">
            <a:extLst>
              <a:ext uri="{FF2B5EF4-FFF2-40B4-BE49-F238E27FC236}">
                <a16:creationId xmlns:a16="http://schemas.microsoft.com/office/drawing/2014/main" id="{6A810D77-49B7-8108-E631-8658AEDCFF63}"/>
              </a:ext>
            </a:extLst>
          </p:cNvPr>
          <p:cNvSpPr>
            <a:spLocks noGrp="1"/>
          </p:cNvSpPr>
          <p:nvPr>
            <p:ph type="ftr" sz="quarter" idx="11"/>
          </p:nvPr>
        </p:nvSpPr>
        <p:spPr/>
        <p:txBody>
          <a:bodyPr/>
          <a:lstStyle/>
          <a:p>
            <a:r>
              <a:rPr lang="en-US" dirty="0">
                <a:solidFill>
                  <a:srgbClr val="FFFFFF"/>
                </a:solidFill>
                <a:latin typeface="Segoe UI Light"/>
                <a:cs typeface="Segoe UI Light"/>
              </a:rPr>
              <a:t>Banking Case Project</a:t>
            </a:r>
            <a:endParaRPr lang="en-US" dirty="0">
              <a:solidFill>
                <a:srgbClr val="000000"/>
              </a:solidFill>
              <a:latin typeface="Segoe UI Light"/>
              <a:cs typeface="Segoe UI Light"/>
            </a:endParaRPr>
          </a:p>
        </p:txBody>
      </p:sp>
      <p:sp>
        <p:nvSpPr>
          <p:cNvPr id="8" name="Slide Number Placeholder 7">
            <a:extLst>
              <a:ext uri="{FF2B5EF4-FFF2-40B4-BE49-F238E27FC236}">
                <a16:creationId xmlns:a16="http://schemas.microsoft.com/office/drawing/2014/main" id="{2B8C8CD9-72BB-4836-49D3-DE082BBD7D85}"/>
              </a:ext>
            </a:extLst>
          </p:cNvPr>
          <p:cNvSpPr>
            <a:spLocks noGrp="1"/>
          </p:cNvSpPr>
          <p:nvPr>
            <p:ph type="sldNum" sz="quarter" idx="12"/>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95353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0B63A7-827F-131B-F517-9117D37548B8}"/>
              </a:ext>
            </a:extLst>
          </p:cNvPr>
          <p:cNvSpPr>
            <a:spLocks noGrp="1"/>
          </p:cNvSpPr>
          <p:nvPr>
            <p:ph type="body" idx="1"/>
          </p:nvPr>
        </p:nvSpPr>
        <p:spPr>
          <a:xfrm>
            <a:off x="1536192" y="1035958"/>
            <a:ext cx="3621024" cy="493776"/>
          </a:xfrm>
        </p:spPr>
        <p:txBody>
          <a:bodyPr/>
          <a:lstStyle/>
          <a:p>
            <a:r>
              <a:rPr lang="en-US" sz="4000">
                <a:cs typeface="Segoe UI"/>
              </a:rPr>
              <a:t>ISSUES</a:t>
            </a:r>
            <a:endParaRPr lang="en-US" sz="4000" dirty="0"/>
          </a:p>
        </p:txBody>
      </p:sp>
      <p:sp>
        <p:nvSpPr>
          <p:cNvPr id="4" name="Content Placeholder 3">
            <a:extLst>
              <a:ext uri="{FF2B5EF4-FFF2-40B4-BE49-F238E27FC236}">
                <a16:creationId xmlns:a16="http://schemas.microsoft.com/office/drawing/2014/main" id="{0047F968-307A-FB62-07D7-9AEDC0530CD9}"/>
              </a:ext>
            </a:extLst>
          </p:cNvPr>
          <p:cNvSpPr>
            <a:spLocks noGrp="1"/>
          </p:cNvSpPr>
          <p:nvPr>
            <p:ph sz="half" idx="2"/>
          </p:nvPr>
        </p:nvSpPr>
        <p:spPr>
          <a:xfrm>
            <a:off x="1626598" y="1826217"/>
            <a:ext cx="3737262" cy="3844302"/>
          </a:xfrm>
        </p:spPr>
        <p:txBody>
          <a:bodyPr vert="horz" lIns="91440" tIns="45720" rIns="91440" bIns="45720" rtlCol="0" anchor="t">
            <a:noAutofit/>
          </a:bodyPr>
          <a:lstStyle/>
          <a:p>
            <a:pPr marL="347345" indent="-347345">
              <a:lnSpc>
                <a:spcPct val="150000"/>
              </a:lnSpc>
            </a:pPr>
            <a:r>
              <a:rPr lang="en-US" sz="2400" dirty="0">
                <a:cs typeface="Segoe UI Light"/>
              </a:rPr>
              <a:t>Messy Data (Data With Structural Issues):</a:t>
            </a:r>
            <a:endParaRPr lang="en-US" sz="2400" dirty="0">
              <a:solidFill>
                <a:srgbClr val="000000"/>
              </a:solidFill>
              <a:cs typeface="Segoe UI Light"/>
            </a:endParaRPr>
          </a:p>
          <a:p>
            <a:pPr lvl="1" indent="-347345"/>
            <a:r>
              <a:rPr lang="en-US" sz="2000" dirty="0">
                <a:cs typeface="Segoe UI Light"/>
              </a:rPr>
              <a:t>Apart from day, month additional column day-month exists.</a:t>
            </a:r>
            <a:endParaRPr lang="en-US" sz="2000">
              <a:solidFill>
                <a:srgbClr val="000000"/>
              </a:solidFill>
              <a:cs typeface="Segoe UI Light"/>
            </a:endParaRPr>
          </a:p>
          <a:p>
            <a:pPr lvl="1" indent="-347345"/>
            <a:r>
              <a:rPr lang="en-US" sz="2000" dirty="0">
                <a:cs typeface="Segoe UI Light"/>
              </a:rPr>
              <a:t>2 duplicated columns exist i.e., marital and marital_status.</a:t>
            </a:r>
            <a:endParaRPr lang="en-US" dirty="0" err="1"/>
          </a:p>
        </p:txBody>
      </p:sp>
      <p:sp>
        <p:nvSpPr>
          <p:cNvPr id="5" name="Text Placeholder 4">
            <a:extLst>
              <a:ext uri="{FF2B5EF4-FFF2-40B4-BE49-F238E27FC236}">
                <a16:creationId xmlns:a16="http://schemas.microsoft.com/office/drawing/2014/main" id="{C0A20C13-6816-8803-9C43-1DA525166BF0}"/>
              </a:ext>
            </a:extLst>
          </p:cNvPr>
          <p:cNvSpPr>
            <a:spLocks noGrp="1"/>
          </p:cNvSpPr>
          <p:nvPr>
            <p:ph type="body" sz="quarter" idx="3"/>
          </p:nvPr>
        </p:nvSpPr>
        <p:spPr>
          <a:xfrm>
            <a:off x="5541264" y="1035958"/>
            <a:ext cx="3621024" cy="493776"/>
          </a:xfrm>
        </p:spPr>
        <p:txBody>
          <a:bodyPr/>
          <a:lstStyle/>
          <a:p>
            <a:r>
              <a:rPr lang="en-US" sz="4000">
                <a:cs typeface="Segoe UI"/>
              </a:rPr>
              <a:t>REMOVAL</a:t>
            </a:r>
            <a:endParaRPr lang="en-US" sz="4000"/>
          </a:p>
        </p:txBody>
      </p:sp>
      <p:sp>
        <p:nvSpPr>
          <p:cNvPr id="6" name="Content Placeholder 5">
            <a:extLst>
              <a:ext uri="{FF2B5EF4-FFF2-40B4-BE49-F238E27FC236}">
                <a16:creationId xmlns:a16="http://schemas.microsoft.com/office/drawing/2014/main" id="{6AA3053F-0591-B26D-5DE5-2006E1B1AA83}"/>
              </a:ext>
            </a:extLst>
          </p:cNvPr>
          <p:cNvSpPr>
            <a:spLocks noGrp="1"/>
          </p:cNvSpPr>
          <p:nvPr>
            <p:ph sz="quarter" idx="4"/>
          </p:nvPr>
        </p:nvSpPr>
        <p:spPr>
          <a:xfrm>
            <a:off x="5541264" y="1826217"/>
            <a:ext cx="3621024" cy="3844302"/>
          </a:xfrm>
        </p:spPr>
        <p:txBody>
          <a:bodyPr vert="horz" lIns="91440" tIns="45720" rIns="91440" bIns="45720" rtlCol="0" anchor="t">
            <a:noAutofit/>
          </a:bodyPr>
          <a:lstStyle/>
          <a:p>
            <a:pPr marL="0" indent="0">
              <a:buNone/>
            </a:pPr>
            <a:endParaRPr lang="en-US" dirty="0">
              <a:cs typeface="Segoe UI"/>
            </a:endParaRPr>
          </a:p>
          <a:p>
            <a:r>
              <a:rPr lang="en-US" dirty="0">
                <a:cs typeface="Segoe UI"/>
              </a:rPr>
              <a:t>After adding year column; day, month and year column were merged into date column and day, month, year and day_month columns were removed.</a:t>
            </a:r>
            <a:endParaRPr lang="en-US"/>
          </a:p>
          <a:p>
            <a:r>
              <a:rPr lang="en-US" err="1">
                <a:cs typeface="Segoe UI"/>
              </a:rPr>
              <a:t>marital_status</a:t>
            </a:r>
            <a:r>
              <a:rPr lang="en-US" dirty="0">
                <a:cs typeface="Segoe UI"/>
              </a:rPr>
              <a:t> column was dropped.</a:t>
            </a:r>
            <a:endParaRPr lang="en-US" dirty="0"/>
          </a:p>
          <a:p>
            <a:endParaRPr lang="en-US" dirty="0"/>
          </a:p>
        </p:txBody>
      </p:sp>
      <p:sp>
        <p:nvSpPr>
          <p:cNvPr id="7" name="Footer Placeholder 6">
            <a:extLst>
              <a:ext uri="{FF2B5EF4-FFF2-40B4-BE49-F238E27FC236}">
                <a16:creationId xmlns:a16="http://schemas.microsoft.com/office/drawing/2014/main" id="{6A810D77-49B7-8108-E631-8658AEDCFF63}"/>
              </a:ext>
            </a:extLst>
          </p:cNvPr>
          <p:cNvSpPr>
            <a:spLocks noGrp="1"/>
          </p:cNvSpPr>
          <p:nvPr>
            <p:ph type="ftr" sz="quarter" idx="11"/>
          </p:nvPr>
        </p:nvSpPr>
        <p:spPr/>
        <p:txBody>
          <a:bodyPr/>
          <a:lstStyle/>
          <a:p>
            <a:r>
              <a:rPr lang="en-US" dirty="0">
                <a:cs typeface="Segoe UI Light"/>
              </a:rPr>
              <a:t>Banking Case Project</a:t>
            </a:r>
            <a:endParaRPr lang="en-US" dirty="0">
              <a:solidFill>
                <a:srgbClr val="000000"/>
              </a:solidFill>
              <a:cs typeface="Segoe UI Light"/>
            </a:endParaRPr>
          </a:p>
        </p:txBody>
      </p:sp>
      <p:sp>
        <p:nvSpPr>
          <p:cNvPr id="8" name="Slide Number Placeholder 7">
            <a:extLst>
              <a:ext uri="{FF2B5EF4-FFF2-40B4-BE49-F238E27FC236}">
                <a16:creationId xmlns:a16="http://schemas.microsoft.com/office/drawing/2014/main" id="{2B8C8CD9-72BB-4836-49D3-DE082BBD7D85}"/>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3795922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601</Words>
  <Application>Microsoft Office PowerPoint</Application>
  <PresentationFormat>Widescreen</PresentationFormat>
  <Paragraphs>130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Banking data Analysis Case Project</vt:lpstr>
      <vt:lpstr>CONTENTS</vt:lpstr>
      <vt:lpstr>Data assessing And Cleaning</vt:lpstr>
      <vt:lpstr>Brief Summary of The Dataset</vt:lpstr>
      <vt:lpstr>Column Descriptions</vt:lpstr>
      <vt:lpstr>PowerPoint Presentation</vt:lpstr>
      <vt:lpstr>PowerPoint Presentation</vt:lpstr>
      <vt:lpstr>PowerPoint Presentation</vt:lpstr>
      <vt:lpstr>PowerPoint Presentation</vt:lpstr>
      <vt:lpstr>Exploratory Data Analysis</vt:lpstr>
      <vt:lpstr>Age Distribution</vt:lpstr>
      <vt:lpstr>Job Distribution</vt:lpstr>
      <vt:lpstr>Marital Status Distribution</vt:lpstr>
      <vt:lpstr>Level of Education</vt:lpstr>
      <vt:lpstr>Clients having credit in default</vt:lpstr>
      <vt:lpstr>Balance Distribution</vt:lpstr>
      <vt:lpstr>Housing Loan  Distribution</vt:lpstr>
      <vt:lpstr>Personal Loan Distribution</vt:lpstr>
      <vt:lpstr>Types of Communication</vt:lpstr>
      <vt:lpstr>Distribution of last Contact Day</vt:lpstr>
      <vt:lpstr>Distribution of last contact month</vt:lpstr>
      <vt:lpstr>Distribution of duration of last contact</vt:lpstr>
      <vt:lpstr>Number of contacts performed during campaign</vt:lpstr>
      <vt:lpstr>No of days passed since client was last contacted</vt:lpstr>
      <vt:lpstr>NUMBER OF CONTACTS PERFORMED Before current CAMPAIGN</vt:lpstr>
      <vt:lpstr>Outcomes of previous marketing campaigns</vt:lpstr>
      <vt:lpstr>Distribution of Subscription to term deposit</vt:lpstr>
      <vt:lpstr>Key Insights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Analysis Case Project</dc:title>
  <dc:creator/>
  <cp:lastModifiedBy/>
  <cp:revision>717</cp:revision>
  <dcterms:created xsi:type="dcterms:W3CDTF">2022-10-27T00:37:19Z</dcterms:created>
  <dcterms:modified xsi:type="dcterms:W3CDTF">2024-07-15T10:15:42Z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