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3"/>
  </p:notesMasterIdLst>
  <p:handoutMasterIdLst>
    <p:handoutMasterId r:id="rId4"/>
  </p:handoutMasterIdLst>
  <p:sldIdLst>
    <p:sldId id="262" r:id="rId2"/>
  </p:sldIdLst>
  <p:sldSz cx="43891200" cy="21945600"/>
  <p:notesSz cx="6858000" cy="9144000"/>
  <p:defaultTextStyle>
    <a:defPPr>
      <a:defRPr lang="en-US"/>
    </a:defPPr>
    <a:lvl1pPr marL="0" algn="l" defTabSz="3761915" rtl="0" eaLnBrk="1" latinLnBrk="0" hangingPunct="1">
      <a:defRPr sz="7400" kern="1200">
        <a:solidFill>
          <a:schemeClr val="tx1"/>
        </a:solidFill>
        <a:latin typeface="+mn-lt"/>
        <a:ea typeface="+mn-ea"/>
        <a:cs typeface="+mn-cs"/>
      </a:defRPr>
    </a:lvl1pPr>
    <a:lvl2pPr marL="1880958" algn="l" defTabSz="3761915" rtl="0" eaLnBrk="1" latinLnBrk="0" hangingPunct="1">
      <a:defRPr sz="7400" kern="1200">
        <a:solidFill>
          <a:schemeClr val="tx1"/>
        </a:solidFill>
        <a:latin typeface="+mn-lt"/>
        <a:ea typeface="+mn-ea"/>
        <a:cs typeface="+mn-cs"/>
      </a:defRPr>
    </a:lvl2pPr>
    <a:lvl3pPr marL="3761915" algn="l" defTabSz="3761915" rtl="0" eaLnBrk="1" latinLnBrk="0" hangingPunct="1">
      <a:defRPr sz="7400" kern="1200">
        <a:solidFill>
          <a:schemeClr val="tx1"/>
        </a:solidFill>
        <a:latin typeface="+mn-lt"/>
        <a:ea typeface="+mn-ea"/>
        <a:cs typeface="+mn-cs"/>
      </a:defRPr>
    </a:lvl3pPr>
    <a:lvl4pPr marL="5642873" algn="l" defTabSz="3761915" rtl="0" eaLnBrk="1" latinLnBrk="0" hangingPunct="1">
      <a:defRPr sz="7400" kern="1200">
        <a:solidFill>
          <a:schemeClr val="tx1"/>
        </a:solidFill>
        <a:latin typeface="+mn-lt"/>
        <a:ea typeface="+mn-ea"/>
        <a:cs typeface="+mn-cs"/>
      </a:defRPr>
    </a:lvl4pPr>
    <a:lvl5pPr marL="7523829" algn="l" defTabSz="3761915" rtl="0" eaLnBrk="1" latinLnBrk="0" hangingPunct="1">
      <a:defRPr sz="7400" kern="1200">
        <a:solidFill>
          <a:schemeClr val="tx1"/>
        </a:solidFill>
        <a:latin typeface="+mn-lt"/>
        <a:ea typeface="+mn-ea"/>
        <a:cs typeface="+mn-cs"/>
      </a:defRPr>
    </a:lvl5pPr>
    <a:lvl6pPr marL="9404787" algn="l" defTabSz="3761915" rtl="0" eaLnBrk="1" latinLnBrk="0" hangingPunct="1">
      <a:defRPr sz="7400" kern="1200">
        <a:solidFill>
          <a:schemeClr val="tx1"/>
        </a:solidFill>
        <a:latin typeface="+mn-lt"/>
        <a:ea typeface="+mn-ea"/>
        <a:cs typeface="+mn-cs"/>
      </a:defRPr>
    </a:lvl6pPr>
    <a:lvl7pPr marL="11285745" algn="l" defTabSz="3761915" rtl="0" eaLnBrk="1" latinLnBrk="0" hangingPunct="1">
      <a:defRPr sz="7400" kern="1200">
        <a:solidFill>
          <a:schemeClr val="tx1"/>
        </a:solidFill>
        <a:latin typeface="+mn-lt"/>
        <a:ea typeface="+mn-ea"/>
        <a:cs typeface="+mn-cs"/>
      </a:defRPr>
    </a:lvl7pPr>
    <a:lvl8pPr marL="13166702" algn="l" defTabSz="3761915" rtl="0" eaLnBrk="1" latinLnBrk="0" hangingPunct="1">
      <a:defRPr sz="7400" kern="1200">
        <a:solidFill>
          <a:schemeClr val="tx1"/>
        </a:solidFill>
        <a:latin typeface="+mn-lt"/>
        <a:ea typeface="+mn-ea"/>
        <a:cs typeface="+mn-cs"/>
      </a:defRPr>
    </a:lvl8pPr>
    <a:lvl9pPr marL="15047660" algn="l" defTabSz="3761915" rtl="0" eaLnBrk="1" latinLnBrk="0" hangingPunct="1">
      <a:defRPr sz="7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823">
          <p15:clr>
            <a:srgbClr val="A4A3A4"/>
          </p15:clr>
        </p15:guide>
        <p15:guide id="2" orient="horz" pos="40">
          <p15:clr>
            <a:srgbClr val="A4A3A4"/>
          </p15:clr>
        </p15:guide>
        <p15:guide id="3" pos="27370">
          <p15:clr>
            <a:srgbClr val="A4A3A4"/>
          </p15:clr>
        </p15:guide>
        <p15:guide id="4" pos="299">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448" autoAdjust="0"/>
    <p:restoredTop sz="94719" autoAdjust="0"/>
  </p:normalViewPr>
  <p:slideViewPr>
    <p:cSldViewPr snapToGrid="0" snapToObjects="1" showGuides="1">
      <p:cViewPr>
        <p:scale>
          <a:sx n="41" d="100"/>
          <a:sy n="41" d="100"/>
        </p:scale>
        <p:origin x="-560" y="-32"/>
      </p:cViewPr>
      <p:guideLst>
        <p:guide orient="horz" pos="13823"/>
        <p:guide orient="horz" pos="40"/>
        <p:guide pos="27370"/>
        <p:guide pos="29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64" d="100"/>
          <a:sy n="64" d="100"/>
        </p:scale>
        <p:origin x="3115"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C108658-BE88-4BCC-86C5-9B3A2E220617}" type="datetimeFigureOut">
              <a:rPr lang="en-IN" smtClean="0"/>
              <a:t>18/05/24</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A1ED7D7-7C27-4986-8339-41FE53E3FD2C}" type="slidenum">
              <a:rPr lang="en-IN" smtClean="0"/>
              <a:t>‹#›</a:t>
            </a:fld>
            <a:endParaRPr lang="en-IN"/>
          </a:p>
        </p:txBody>
      </p:sp>
    </p:spTree>
    <p:extLst>
      <p:ext uri="{BB962C8B-B14F-4D97-AF65-F5344CB8AC3E}">
        <p14:creationId xmlns:p14="http://schemas.microsoft.com/office/powerpoint/2010/main" val="1032953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5/18/24</a:t>
            </a:fld>
            <a:endParaRPr lang="en-US" dirty="0"/>
          </a:p>
        </p:txBody>
      </p:sp>
      <p:sp>
        <p:nvSpPr>
          <p:cNvPr id="4" name="Slide Image Placeholder 3"/>
          <p:cNvSpPr>
            <a:spLocks noGrp="1" noRot="1" noChangeAspect="1"/>
          </p:cNvSpPr>
          <p:nvPr>
            <p:ph type="sldImg" idx="2"/>
          </p:nvPr>
        </p:nvSpPr>
        <p:spPr>
          <a:xfrm>
            <a:off x="0" y="685800"/>
            <a:ext cx="6858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1055639900"/>
      </p:ext>
    </p:extLst>
  </p:cSld>
  <p:clrMap bg1="lt1" tx1="dk1" bg2="lt2" tx2="dk2" accent1="accent1" accent2="accent2" accent3="accent3" accent4="accent4" accent5="accent5" accent6="accent6" hlink="hlink" folHlink="folHlink"/>
  <p:notesStyle>
    <a:lvl1pPr marL="0" algn="l" defTabSz="3761915" rtl="0" eaLnBrk="1" latinLnBrk="0" hangingPunct="1">
      <a:defRPr sz="5000" kern="1200">
        <a:solidFill>
          <a:schemeClr val="tx1"/>
        </a:solidFill>
        <a:latin typeface="+mn-lt"/>
        <a:ea typeface="+mn-ea"/>
        <a:cs typeface="+mn-cs"/>
      </a:defRPr>
    </a:lvl1pPr>
    <a:lvl2pPr marL="1880958" algn="l" defTabSz="3761915" rtl="0" eaLnBrk="1" latinLnBrk="0" hangingPunct="1">
      <a:defRPr sz="5000" kern="1200">
        <a:solidFill>
          <a:schemeClr val="tx1"/>
        </a:solidFill>
        <a:latin typeface="+mn-lt"/>
        <a:ea typeface="+mn-ea"/>
        <a:cs typeface="+mn-cs"/>
      </a:defRPr>
    </a:lvl2pPr>
    <a:lvl3pPr marL="3761915" algn="l" defTabSz="3761915" rtl="0" eaLnBrk="1" latinLnBrk="0" hangingPunct="1">
      <a:defRPr sz="5000" kern="1200">
        <a:solidFill>
          <a:schemeClr val="tx1"/>
        </a:solidFill>
        <a:latin typeface="+mn-lt"/>
        <a:ea typeface="+mn-ea"/>
        <a:cs typeface="+mn-cs"/>
      </a:defRPr>
    </a:lvl3pPr>
    <a:lvl4pPr marL="5642873" algn="l" defTabSz="3761915" rtl="0" eaLnBrk="1" latinLnBrk="0" hangingPunct="1">
      <a:defRPr sz="5000" kern="1200">
        <a:solidFill>
          <a:schemeClr val="tx1"/>
        </a:solidFill>
        <a:latin typeface="+mn-lt"/>
        <a:ea typeface="+mn-ea"/>
        <a:cs typeface="+mn-cs"/>
      </a:defRPr>
    </a:lvl4pPr>
    <a:lvl5pPr marL="7523829" algn="l" defTabSz="3761915" rtl="0" eaLnBrk="1" latinLnBrk="0" hangingPunct="1">
      <a:defRPr sz="5000" kern="1200">
        <a:solidFill>
          <a:schemeClr val="tx1"/>
        </a:solidFill>
        <a:latin typeface="+mn-lt"/>
        <a:ea typeface="+mn-ea"/>
        <a:cs typeface="+mn-cs"/>
      </a:defRPr>
    </a:lvl5pPr>
    <a:lvl6pPr marL="9404787" algn="l" defTabSz="3761915" rtl="0" eaLnBrk="1" latinLnBrk="0" hangingPunct="1">
      <a:defRPr sz="5000" kern="1200">
        <a:solidFill>
          <a:schemeClr val="tx1"/>
        </a:solidFill>
        <a:latin typeface="+mn-lt"/>
        <a:ea typeface="+mn-ea"/>
        <a:cs typeface="+mn-cs"/>
      </a:defRPr>
    </a:lvl6pPr>
    <a:lvl7pPr marL="11285745" algn="l" defTabSz="3761915" rtl="0" eaLnBrk="1" latinLnBrk="0" hangingPunct="1">
      <a:defRPr sz="5000" kern="1200">
        <a:solidFill>
          <a:schemeClr val="tx1"/>
        </a:solidFill>
        <a:latin typeface="+mn-lt"/>
        <a:ea typeface="+mn-ea"/>
        <a:cs typeface="+mn-cs"/>
      </a:defRPr>
    </a:lvl7pPr>
    <a:lvl8pPr marL="13166702" algn="l" defTabSz="3761915" rtl="0" eaLnBrk="1" latinLnBrk="0" hangingPunct="1">
      <a:defRPr sz="5000" kern="1200">
        <a:solidFill>
          <a:schemeClr val="tx1"/>
        </a:solidFill>
        <a:latin typeface="+mn-lt"/>
        <a:ea typeface="+mn-ea"/>
        <a:cs typeface="+mn-cs"/>
      </a:defRPr>
    </a:lvl8pPr>
    <a:lvl9pPr marL="15047660" algn="l" defTabSz="3761915" rtl="0" eaLnBrk="1" latinLnBrk="0" hangingPunct="1">
      <a:defRPr sz="5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59" name="Text Placeholder 3"/>
          <p:cNvSpPr>
            <a:spLocks noGrp="1"/>
          </p:cNvSpPr>
          <p:nvPr>
            <p:ph type="body" sz="quarter" idx="10" hasCustomPrompt="1"/>
          </p:nvPr>
        </p:nvSpPr>
        <p:spPr>
          <a:xfrm>
            <a:off x="474662" y="11021042"/>
            <a:ext cx="13984365" cy="492443"/>
          </a:xfrm>
          <a:prstGeom prst="rect">
            <a:avLst/>
          </a:prstGeom>
        </p:spPr>
        <p:txBody>
          <a:bodyPr wrap="square" lIns="91440" tIns="91440" rIns="91440" bIns="9144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62" name="Text Placeholder 5"/>
          <p:cNvSpPr>
            <a:spLocks noGrp="1"/>
          </p:cNvSpPr>
          <p:nvPr>
            <p:ph type="body" sz="quarter" idx="11" hasCustomPrompt="1"/>
          </p:nvPr>
        </p:nvSpPr>
        <p:spPr>
          <a:xfrm>
            <a:off x="474662" y="3541355"/>
            <a:ext cx="13984365"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5">
                    <a:lumMod val="50000"/>
                  </a:schemeClr>
                </a:solidFill>
              </a:defRPr>
            </a:lvl1pPr>
          </a:lstStyle>
          <a:p>
            <a:pPr lvl="0"/>
            <a:r>
              <a:rPr lang="en-US" dirty="0"/>
              <a:t>(click to edit) INTRODUCTION (Pictorial story for your work)</a:t>
            </a:r>
          </a:p>
        </p:txBody>
      </p:sp>
      <p:sp>
        <p:nvSpPr>
          <p:cNvPr id="70" name="Text Placeholder 5"/>
          <p:cNvSpPr>
            <a:spLocks noGrp="1"/>
          </p:cNvSpPr>
          <p:nvPr>
            <p:ph type="body" sz="quarter" idx="20" hasCustomPrompt="1"/>
          </p:nvPr>
        </p:nvSpPr>
        <p:spPr>
          <a:xfrm>
            <a:off x="478064" y="13252084"/>
            <a:ext cx="13980886" cy="596909"/>
          </a:xfrm>
          <a:prstGeom prst="rect">
            <a:avLst/>
          </a:prstGeom>
          <a:noFill/>
        </p:spPr>
        <p:txBody>
          <a:bodyPr wrap="square" lIns="78374" tIns="78374" rIns="78374" bIns="78374" anchor="ctr" anchorCtr="0">
            <a:spAutoFit/>
          </a:bodyPr>
          <a:lstStyle>
            <a:lvl1pPr marL="0" indent="0" algn="ctr">
              <a:buNone/>
              <a:defRPr sz="2800" b="1" u="sng" baseline="0">
                <a:solidFill>
                  <a:schemeClr val="accent5">
                    <a:lumMod val="50000"/>
                  </a:schemeClr>
                </a:solidFill>
              </a:defRPr>
            </a:lvl1pPr>
          </a:lstStyle>
          <a:p>
            <a:pPr lvl="0"/>
            <a:r>
              <a:rPr lang="en-US" dirty="0"/>
              <a:t>(click to edit)  Workflow (Flowchart Methodology) </a:t>
            </a:r>
          </a:p>
        </p:txBody>
      </p:sp>
      <p:sp>
        <p:nvSpPr>
          <p:cNvPr id="73" name="Text Placeholder 5"/>
          <p:cNvSpPr>
            <a:spLocks noGrp="1"/>
          </p:cNvSpPr>
          <p:nvPr>
            <p:ph type="body" sz="quarter" idx="22" hasCustomPrompt="1"/>
          </p:nvPr>
        </p:nvSpPr>
        <p:spPr>
          <a:xfrm>
            <a:off x="474662" y="10431876"/>
            <a:ext cx="13984365"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5">
                    <a:lumMod val="50000"/>
                  </a:schemeClr>
                </a:solidFill>
              </a:defRPr>
            </a:lvl1pPr>
          </a:lstStyle>
          <a:p>
            <a:pPr lvl="0"/>
            <a:r>
              <a:rPr lang="en-US" dirty="0"/>
              <a:t>(click to edit)  OBJECTIVES</a:t>
            </a:r>
          </a:p>
        </p:txBody>
      </p:sp>
      <p:sp>
        <p:nvSpPr>
          <p:cNvPr id="76" name="Text Placeholder 5"/>
          <p:cNvSpPr>
            <a:spLocks noGrp="1"/>
          </p:cNvSpPr>
          <p:nvPr>
            <p:ph type="body" sz="quarter" idx="24" hasCustomPrompt="1"/>
          </p:nvPr>
        </p:nvSpPr>
        <p:spPr>
          <a:xfrm>
            <a:off x="14744700" y="3541355"/>
            <a:ext cx="14344650"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5">
                    <a:lumMod val="50000"/>
                  </a:schemeClr>
                </a:solidFill>
              </a:defRPr>
            </a:lvl1pPr>
          </a:lstStyle>
          <a:p>
            <a:pPr lvl="0"/>
            <a:r>
              <a:rPr lang="en-US" dirty="0"/>
              <a:t>(click to edit)  RESULTS</a:t>
            </a:r>
          </a:p>
        </p:txBody>
      </p:sp>
      <p:sp>
        <p:nvSpPr>
          <p:cNvPr id="105" name="Text Placeholder 5"/>
          <p:cNvSpPr>
            <a:spLocks noGrp="1"/>
          </p:cNvSpPr>
          <p:nvPr>
            <p:ph type="body" sz="quarter" idx="25" hasCustomPrompt="1"/>
          </p:nvPr>
        </p:nvSpPr>
        <p:spPr>
          <a:xfrm>
            <a:off x="29375101" y="11453755"/>
            <a:ext cx="14087474"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5">
                    <a:lumMod val="50000"/>
                  </a:schemeClr>
                </a:solidFill>
              </a:defRPr>
            </a:lvl1pPr>
          </a:lstStyle>
          <a:p>
            <a:pPr lvl="0"/>
            <a:r>
              <a:rPr lang="en-US" dirty="0"/>
              <a:t>(click to edit)  CONCLUSIONS</a:t>
            </a:r>
          </a:p>
        </p:txBody>
      </p:sp>
      <p:sp>
        <p:nvSpPr>
          <p:cNvPr id="106" name="Text Placeholder 3"/>
          <p:cNvSpPr>
            <a:spLocks noGrp="1"/>
          </p:cNvSpPr>
          <p:nvPr>
            <p:ph type="body" sz="quarter" idx="26" hasCustomPrompt="1"/>
          </p:nvPr>
        </p:nvSpPr>
        <p:spPr>
          <a:xfrm>
            <a:off x="29375101" y="12079497"/>
            <a:ext cx="14087474" cy="492443"/>
          </a:xfrm>
          <a:prstGeom prst="rect">
            <a:avLst/>
          </a:prstGeom>
        </p:spPr>
        <p:txBody>
          <a:bodyPr wrap="square" lIns="91440" tIns="91440" rIns="91440" bIns="9144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107" name="Text Placeholder 5"/>
          <p:cNvSpPr>
            <a:spLocks noGrp="1"/>
          </p:cNvSpPr>
          <p:nvPr>
            <p:ph type="body" sz="quarter" idx="27" hasCustomPrompt="1"/>
          </p:nvPr>
        </p:nvSpPr>
        <p:spPr>
          <a:xfrm>
            <a:off x="29375100" y="16973494"/>
            <a:ext cx="14087477"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5">
                    <a:lumMod val="50000"/>
                  </a:schemeClr>
                </a:solidFill>
              </a:defRPr>
            </a:lvl1pPr>
          </a:lstStyle>
          <a:p>
            <a:pPr lvl="0"/>
            <a:r>
              <a:rPr lang="en-US" dirty="0"/>
              <a:t>(click to edit)  REFERENCES</a:t>
            </a:r>
          </a:p>
        </p:txBody>
      </p:sp>
      <p:sp>
        <p:nvSpPr>
          <p:cNvPr id="108" name="Text Placeholder 3"/>
          <p:cNvSpPr>
            <a:spLocks noGrp="1"/>
          </p:cNvSpPr>
          <p:nvPr>
            <p:ph type="body" sz="quarter" idx="28" hasCustomPrompt="1"/>
          </p:nvPr>
        </p:nvSpPr>
        <p:spPr>
          <a:xfrm>
            <a:off x="29375100" y="17562660"/>
            <a:ext cx="14087475" cy="492443"/>
          </a:xfrm>
          <a:prstGeom prst="rect">
            <a:avLst/>
          </a:prstGeom>
        </p:spPr>
        <p:txBody>
          <a:bodyPr wrap="square" lIns="91440" tIns="91440" rIns="91440" bIns="9144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111" name="Text Placeholder 3"/>
          <p:cNvSpPr>
            <a:spLocks noGrp="1"/>
          </p:cNvSpPr>
          <p:nvPr>
            <p:ph type="body" sz="quarter" idx="96" hasCustomPrompt="1"/>
          </p:nvPr>
        </p:nvSpPr>
        <p:spPr>
          <a:xfrm>
            <a:off x="478063" y="13848993"/>
            <a:ext cx="13984365" cy="498915"/>
          </a:xfrm>
          <a:prstGeom prst="rect">
            <a:avLst/>
          </a:prstGeom>
        </p:spPr>
        <p:txBody>
          <a:bodyPr wrap="square" lIns="91440" tIns="91440" rIns="91440" bIns="9144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163" hasCustomPrompt="1"/>
          </p:nvPr>
        </p:nvSpPr>
        <p:spPr>
          <a:xfrm>
            <a:off x="14744700" y="4148809"/>
            <a:ext cx="14344649" cy="492443"/>
          </a:xfrm>
          <a:prstGeom prst="rect">
            <a:avLst/>
          </a:prstGeom>
        </p:spPr>
        <p:txBody>
          <a:bodyPr wrap="square" lIns="91440" tIns="91440" rIns="91440" bIns="91440">
            <a:spAutoFit/>
          </a:bodyPr>
          <a:lstStyle>
            <a:lvl1pPr marL="0" indent="0">
              <a:buNone/>
              <a:defRPr sz="2000" b="1">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61" name="Text Placeholder 3"/>
          <p:cNvSpPr>
            <a:spLocks noGrp="1"/>
          </p:cNvSpPr>
          <p:nvPr>
            <p:ph type="body" sz="quarter" idx="164" hasCustomPrompt="1"/>
          </p:nvPr>
        </p:nvSpPr>
        <p:spPr>
          <a:xfrm>
            <a:off x="474662" y="4148809"/>
            <a:ext cx="13984365" cy="492443"/>
          </a:xfrm>
          <a:prstGeom prst="rect">
            <a:avLst/>
          </a:prstGeom>
        </p:spPr>
        <p:txBody>
          <a:bodyPr wrap="square" lIns="91440" tIns="91440" rIns="91440" bIns="9144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63" name="Text Placeholder 76"/>
          <p:cNvSpPr>
            <a:spLocks noGrp="1"/>
          </p:cNvSpPr>
          <p:nvPr>
            <p:ph type="body" sz="quarter" idx="165" hasCustomPrompt="1"/>
          </p:nvPr>
        </p:nvSpPr>
        <p:spPr>
          <a:xfrm>
            <a:off x="5225143" y="1464829"/>
            <a:ext cx="33440914" cy="963989"/>
          </a:xfrm>
          <a:prstGeom prst="rect">
            <a:avLst/>
          </a:prstGeom>
        </p:spPr>
        <p:txBody>
          <a:bodyPr>
            <a:normAutofit/>
          </a:bodyPr>
          <a:lstStyle>
            <a:lvl1pPr marL="0" indent="0" algn="ctr">
              <a:buFontTx/>
              <a:buNone/>
              <a:defRPr sz="48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95" hasCustomPrompt="1"/>
          </p:nvPr>
        </p:nvSpPr>
        <p:spPr>
          <a:xfrm>
            <a:off x="5225143" y="2428819"/>
            <a:ext cx="33440914" cy="634555"/>
          </a:xfrm>
          <a:prstGeom prst="rect">
            <a:avLst/>
          </a:prstGeom>
        </p:spPr>
        <p:txBody>
          <a:bodyPr>
            <a:normAutofit/>
          </a:bodyPr>
          <a:lstStyle>
            <a:lvl1pPr marL="0" indent="0" algn="ctr">
              <a:buFontTx/>
              <a:buNone/>
              <a:defRPr sz="36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9" name="Text Placeholder 76"/>
          <p:cNvSpPr>
            <a:spLocks noGrp="1"/>
          </p:cNvSpPr>
          <p:nvPr>
            <p:ph type="body" sz="quarter" idx="196" hasCustomPrompt="1"/>
          </p:nvPr>
        </p:nvSpPr>
        <p:spPr>
          <a:xfrm>
            <a:off x="5225143" y="180134"/>
            <a:ext cx="33440914" cy="1284696"/>
          </a:xfrm>
          <a:prstGeom prst="rect">
            <a:avLst/>
          </a:prstGeom>
        </p:spPr>
        <p:txBody>
          <a:bodyPr>
            <a:normAutofit/>
          </a:bodyPr>
          <a:lstStyle>
            <a:lvl1pPr marL="0" indent="0" algn="ctr">
              <a:buFontTx/>
              <a:buNone/>
              <a:defRPr sz="6000" b="1">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
        <p:nvSpPr>
          <p:cNvPr id="21" name="TextBox 20"/>
          <p:cNvSpPr txBox="1"/>
          <p:nvPr userDrawn="1"/>
        </p:nvSpPr>
        <p:spPr>
          <a:xfrm>
            <a:off x="16775723" y="6365631"/>
            <a:ext cx="7139354" cy="400110"/>
          </a:xfrm>
          <a:prstGeom prst="rect">
            <a:avLst/>
          </a:prstGeom>
          <a:noFill/>
        </p:spPr>
        <p:txBody>
          <a:bodyPr wrap="square" rtlCol="0">
            <a:spAutoFit/>
          </a:bodyPr>
          <a:lstStyle/>
          <a:p>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9" name="Rectangle 58"/>
          <p:cNvSpPr/>
          <p:nvPr userDrawn="1"/>
        </p:nvSpPr>
        <p:spPr>
          <a:xfrm rot="10800000">
            <a:off x="-13435" y="21776416"/>
            <a:ext cx="43891200" cy="16888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userDrawn="1"/>
        </p:nvSpPr>
        <p:spPr>
          <a:xfrm>
            <a:off x="0" y="0"/>
            <a:ext cx="43891200" cy="2000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userDrawn="1"/>
        </p:nvSpPr>
        <p:spPr>
          <a:xfrm flipV="1">
            <a:off x="0" y="2873432"/>
            <a:ext cx="43891199" cy="16186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ounded Rectangle 61"/>
          <p:cNvSpPr/>
          <p:nvPr userDrawn="1"/>
        </p:nvSpPr>
        <p:spPr>
          <a:xfrm>
            <a:off x="484255" y="3505199"/>
            <a:ext cx="14003270" cy="17801319"/>
          </a:xfrm>
          <a:prstGeom prst="roundRect">
            <a:avLst>
              <a:gd name="adj" fmla="val 1956"/>
            </a:avLst>
          </a:prstGeom>
          <a:no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userDrawn="1"/>
        </p:nvSpPr>
        <p:spPr>
          <a:xfrm>
            <a:off x="29375101" y="3505199"/>
            <a:ext cx="14129483" cy="17801319"/>
          </a:xfrm>
          <a:prstGeom prst="roundRect">
            <a:avLst>
              <a:gd name="adj" fmla="val 1956"/>
            </a:avLst>
          </a:prstGeom>
          <a:no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userDrawn="1"/>
        </p:nvSpPr>
        <p:spPr>
          <a:xfrm>
            <a:off x="14744701" y="3505198"/>
            <a:ext cx="14373224" cy="17801319"/>
          </a:xfrm>
          <a:prstGeom prst="roundRect">
            <a:avLst>
              <a:gd name="adj" fmla="val 1956"/>
            </a:avLst>
          </a:prstGeom>
          <a:no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3761915" rtl="0" eaLnBrk="1" latinLnBrk="0" hangingPunct="1">
        <a:spcBef>
          <a:spcPct val="0"/>
        </a:spcBef>
        <a:buNone/>
        <a:defRPr sz="7500" kern="1200">
          <a:solidFill>
            <a:schemeClr val="bg1"/>
          </a:solidFill>
          <a:latin typeface="Trebuchet MS" pitchFamily="34" charset="0"/>
          <a:ea typeface="+mj-ea"/>
          <a:cs typeface="+mj-cs"/>
        </a:defRPr>
      </a:lvl1pPr>
    </p:titleStyle>
    <p:bodyStyle>
      <a:lvl1pPr marL="1410719" indent="-1410719" algn="l" defTabSz="3761915" rtl="0" eaLnBrk="1" latinLnBrk="0" hangingPunct="1">
        <a:spcBef>
          <a:spcPct val="20000"/>
        </a:spcBef>
        <a:buFont typeface="Arial" pitchFamily="34" charset="0"/>
        <a:buChar char="•"/>
        <a:defRPr sz="13200" kern="1200">
          <a:solidFill>
            <a:schemeClr val="tx1"/>
          </a:solidFill>
          <a:latin typeface="+mn-lt"/>
          <a:ea typeface="+mn-ea"/>
          <a:cs typeface="+mn-cs"/>
        </a:defRPr>
      </a:lvl1pPr>
      <a:lvl2pPr marL="3056556" indent="-1175598" algn="l" defTabSz="3761915" rtl="0" eaLnBrk="1" latinLnBrk="0" hangingPunct="1">
        <a:spcBef>
          <a:spcPct val="20000"/>
        </a:spcBef>
        <a:buFont typeface="Arial" pitchFamily="34" charset="0"/>
        <a:buChar char="–"/>
        <a:defRPr sz="11600" kern="1200">
          <a:solidFill>
            <a:schemeClr val="tx1"/>
          </a:solidFill>
          <a:latin typeface="+mn-lt"/>
          <a:ea typeface="+mn-ea"/>
          <a:cs typeface="+mn-cs"/>
        </a:defRPr>
      </a:lvl2pPr>
      <a:lvl3pPr marL="4702394" indent="-940479" algn="l" defTabSz="3761915"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3352"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4pPr>
      <a:lvl5pPr marL="8464308"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5pPr>
      <a:lvl6pPr marL="10345266"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26223"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07181"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5988137"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9pPr>
    </p:bodyStyle>
    <p:otherStyle>
      <a:defPPr>
        <a:defRPr lang="en-US"/>
      </a:defPPr>
      <a:lvl1pPr marL="0" algn="l" defTabSz="3761915" rtl="0" eaLnBrk="1" latinLnBrk="0" hangingPunct="1">
        <a:defRPr sz="7400" kern="1200">
          <a:solidFill>
            <a:schemeClr val="tx1"/>
          </a:solidFill>
          <a:latin typeface="+mn-lt"/>
          <a:ea typeface="+mn-ea"/>
          <a:cs typeface="+mn-cs"/>
        </a:defRPr>
      </a:lvl1pPr>
      <a:lvl2pPr marL="1880958" algn="l" defTabSz="3761915" rtl="0" eaLnBrk="1" latinLnBrk="0" hangingPunct="1">
        <a:defRPr sz="7400" kern="1200">
          <a:solidFill>
            <a:schemeClr val="tx1"/>
          </a:solidFill>
          <a:latin typeface="+mn-lt"/>
          <a:ea typeface="+mn-ea"/>
          <a:cs typeface="+mn-cs"/>
        </a:defRPr>
      </a:lvl2pPr>
      <a:lvl3pPr marL="3761915" algn="l" defTabSz="3761915" rtl="0" eaLnBrk="1" latinLnBrk="0" hangingPunct="1">
        <a:defRPr sz="7400" kern="1200">
          <a:solidFill>
            <a:schemeClr val="tx1"/>
          </a:solidFill>
          <a:latin typeface="+mn-lt"/>
          <a:ea typeface="+mn-ea"/>
          <a:cs typeface="+mn-cs"/>
        </a:defRPr>
      </a:lvl3pPr>
      <a:lvl4pPr marL="5642873" algn="l" defTabSz="3761915" rtl="0" eaLnBrk="1" latinLnBrk="0" hangingPunct="1">
        <a:defRPr sz="7400" kern="1200">
          <a:solidFill>
            <a:schemeClr val="tx1"/>
          </a:solidFill>
          <a:latin typeface="+mn-lt"/>
          <a:ea typeface="+mn-ea"/>
          <a:cs typeface="+mn-cs"/>
        </a:defRPr>
      </a:lvl4pPr>
      <a:lvl5pPr marL="7523829" algn="l" defTabSz="3761915" rtl="0" eaLnBrk="1" latinLnBrk="0" hangingPunct="1">
        <a:defRPr sz="7400" kern="1200">
          <a:solidFill>
            <a:schemeClr val="tx1"/>
          </a:solidFill>
          <a:latin typeface="+mn-lt"/>
          <a:ea typeface="+mn-ea"/>
          <a:cs typeface="+mn-cs"/>
        </a:defRPr>
      </a:lvl5pPr>
      <a:lvl6pPr marL="9404787" algn="l" defTabSz="3761915" rtl="0" eaLnBrk="1" latinLnBrk="0" hangingPunct="1">
        <a:defRPr sz="7400" kern="1200">
          <a:solidFill>
            <a:schemeClr val="tx1"/>
          </a:solidFill>
          <a:latin typeface="+mn-lt"/>
          <a:ea typeface="+mn-ea"/>
          <a:cs typeface="+mn-cs"/>
        </a:defRPr>
      </a:lvl6pPr>
      <a:lvl7pPr marL="11285745" algn="l" defTabSz="3761915" rtl="0" eaLnBrk="1" latinLnBrk="0" hangingPunct="1">
        <a:defRPr sz="7400" kern="1200">
          <a:solidFill>
            <a:schemeClr val="tx1"/>
          </a:solidFill>
          <a:latin typeface="+mn-lt"/>
          <a:ea typeface="+mn-ea"/>
          <a:cs typeface="+mn-cs"/>
        </a:defRPr>
      </a:lvl7pPr>
      <a:lvl8pPr marL="13166702" algn="l" defTabSz="3761915" rtl="0" eaLnBrk="1" latinLnBrk="0" hangingPunct="1">
        <a:defRPr sz="7400" kern="1200">
          <a:solidFill>
            <a:schemeClr val="tx1"/>
          </a:solidFill>
          <a:latin typeface="+mn-lt"/>
          <a:ea typeface="+mn-ea"/>
          <a:cs typeface="+mn-cs"/>
        </a:defRPr>
      </a:lvl8pPr>
      <a:lvl9pPr marL="15047660" algn="l" defTabSz="3761915"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hyperlink" Target="https://doi.org/10.1038/s41598-019-42516-z" TargetMode="Externa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jpe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74662" y="11021042"/>
            <a:ext cx="13984365" cy="2351413"/>
          </a:xfrm>
        </p:spPr>
        <p:txBody>
          <a:bodyPr/>
          <a:lstStyle/>
          <a:p>
            <a:r>
              <a:rPr lang="en-US" sz="4400" dirty="0"/>
              <a:t>Use LSTM models to generate the complete set of 12-lead ECG data from the data captured from a single lead (Lead I).</a:t>
            </a:r>
          </a:p>
          <a:p>
            <a:endParaRPr lang="en-IN" sz="4400" dirty="0"/>
          </a:p>
        </p:txBody>
      </p:sp>
      <p:sp>
        <p:nvSpPr>
          <p:cNvPr id="3" name="Text Placeholder 2"/>
          <p:cNvSpPr>
            <a:spLocks noGrp="1"/>
          </p:cNvSpPr>
          <p:nvPr>
            <p:ph type="body" sz="quarter" idx="11"/>
          </p:nvPr>
        </p:nvSpPr>
        <p:spPr/>
        <p:txBody>
          <a:bodyPr/>
          <a:lstStyle/>
          <a:p>
            <a:r>
              <a:rPr lang="en-IN" dirty="0"/>
              <a:t>Introduction</a:t>
            </a:r>
          </a:p>
        </p:txBody>
      </p:sp>
      <p:sp>
        <p:nvSpPr>
          <p:cNvPr id="4" name="Text Placeholder 3"/>
          <p:cNvSpPr>
            <a:spLocks noGrp="1"/>
          </p:cNvSpPr>
          <p:nvPr>
            <p:ph type="body" sz="quarter" idx="20"/>
          </p:nvPr>
        </p:nvSpPr>
        <p:spPr/>
        <p:txBody>
          <a:bodyPr/>
          <a:lstStyle/>
          <a:p>
            <a:r>
              <a:rPr lang="en-IN" dirty="0"/>
              <a:t>Methodology</a:t>
            </a:r>
          </a:p>
        </p:txBody>
      </p:sp>
      <p:sp>
        <p:nvSpPr>
          <p:cNvPr id="5" name="Text Placeholder 4"/>
          <p:cNvSpPr>
            <a:spLocks noGrp="1"/>
          </p:cNvSpPr>
          <p:nvPr>
            <p:ph type="body" sz="quarter" idx="22"/>
          </p:nvPr>
        </p:nvSpPr>
        <p:spPr/>
        <p:txBody>
          <a:bodyPr/>
          <a:lstStyle/>
          <a:p>
            <a:r>
              <a:rPr lang="en-IN" dirty="0"/>
              <a:t>Project Objective</a:t>
            </a:r>
          </a:p>
        </p:txBody>
      </p:sp>
      <p:sp>
        <p:nvSpPr>
          <p:cNvPr id="6" name="Text Placeholder 5"/>
          <p:cNvSpPr>
            <a:spLocks noGrp="1"/>
          </p:cNvSpPr>
          <p:nvPr>
            <p:ph type="body" sz="quarter" idx="24"/>
          </p:nvPr>
        </p:nvSpPr>
        <p:spPr>
          <a:xfrm>
            <a:off x="29432175" y="3559643"/>
            <a:ext cx="14344650" cy="589166"/>
          </a:xfrm>
        </p:spPr>
        <p:txBody>
          <a:bodyPr/>
          <a:lstStyle/>
          <a:p>
            <a:r>
              <a:rPr lang="en-IN" dirty="0"/>
              <a:t>Results</a:t>
            </a:r>
          </a:p>
        </p:txBody>
      </p:sp>
      <p:sp>
        <p:nvSpPr>
          <p:cNvPr id="7" name="Text Placeholder 6"/>
          <p:cNvSpPr>
            <a:spLocks noGrp="1"/>
          </p:cNvSpPr>
          <p:nvPr>
            <p:ph type="body" sz="quarter" idx="25"/>
          </p:nvPr>
        </p:nvSpPr>
        <p:spPr/>
        <p:txBody>
          <a:bodyPr/>
          <a:lstStyle/>
          <a:p>
            <a:r>
              <a:rPr lang="en-IN" dirty="0"/>
              <a:t>Conclusion</a:t>
            </a:r>
          </a:p>
        </p:txBody>
      </p:sp>
      <p:sp>
        <p:nvSpPr>
          <p:cNvPr id="8" name="Text Placeholder 7"/>
          <p:cNvSpPr>
            <a:spLocks noGrp="1"/>
          </p:cNvSpPr>
          <p:nvPr>
            <p:ph type="body" sz="quarter" idx="26"/>
          </p:nvPr>
        </p:nvSpPr>
        <p:spPr>
          <a:xfrm>
            <a:off x="29375101" y="12079497"/>
            <a:ext cx="14087474" cy="4752070"/>
          </a:xfrm>
        </p:spPr>
        <p:txBody>
          <a:bodyPr/>
          <a:lstStyle/>
          <a:p>
            <a:pPr marL="342900" indent="-342900">
              <a:buFont typeface="Arial" panose="020B0604020202020204" pitchFamily="34" charset="0"/>
              <a:buChar char="•"/>
            </a:pPr>
            <a:r>
              <a:rPr lang="en-US" sz="2800" dirty="0"/>
              <a:t>Experimented in training the PTB-XL dataset with models of various sizes with and without noise removal and achieved promising results for the regeneration of the ECG signal from a single lead</a:t>
            </a:r>
          </a:p>
          <a:p>
            <a:pPr marL="342900" indent="-342900">
              <a:buFont typeface="Arial" panose="020B0604020202020204" pitchFamily="34" charset="0"/>
              <a:buChar char="•"/>
            </a:pPr>
            <a:r>
              <a:rPr lang="en-US" sz="2800" dirty="0"/>
              <a:t>The achieved results are still a bit away from the SOTA results considering the current literature works on 3 lead ECG set for regeneration while we used single lead information for the regeneration.</a:t>
            </a:r>
          </a:p>
          <a:p>
            <a:pPr marL="342900" indent="-342900">
              <a:buFont typeface="Arial" panose="020B0604020202020204" pitchFamily="34" charset="0"/>
              <a:buChar char="•"/>
            </a:pPr>
            <a:r>
              <a:rPr lang="en-US" sz="2800" dirty="0"/>
              <a:t>This suggests a need for more robust models which have better temporal and spatial handling capacities such as </a:t>
            </a:r>
            <a:r>
              <a:rPr lang="en-US" sz="2800" dirty="0" err="1"/>
              <a:t>ConvLSTM</a:t>
            </a:r>
            <a:r>
              <a:rPr lang="en-US" sz="2800" dirty="0"/>
              <a:t> and LMU (Legendre Memory Unit) or models with different features such as convolution and larger number of layers with skip connections</a:t>
            </a:r>
          </a:p>
          <a:p>
            <a:pPr marL="342900" indent="-342900">
              <a:buFont typeface="Arial" panose="020B0604020202020204" pitchFamily="34" charset="0"/>
              <a:buChar char="•"/>
            </a:pPr>
            <a:endParaRPr lang="en-IN" sz="2800" dirty="0"/>
          </a:p>
        </p:txBody>
      </p:sp>
      <p:sp>
        <p:nvSpPr>
          <p:cNvPr id="9" name="Text Placeholder 8"/>
          <p:cNvSpPr>
            <a:spLocks noGrp="1"/>
          </p:cNvSpPr>
          <p:nvPr>
            <p:ph type="body" sz="quarter" idx="27"/>
          </p:nvPr>
        </p:nvSpPr>
        <p:spPr/>
        <p:txBody>
          <a:bodyPr/>
          <a:lstStyle/>
          <a:p>
            <a:r>
              <a:rPr lang="en-IN" dirty="0"/>
              <a:t>References</a:t>
            </a:r>
          </a:p>
        </p:txBody>
      </p:sp>
      <p:sp>
        <p:nvSpPr>
          <p:cNvPr id="10" name="Text Placeholder 9"/>
          <p:cNvSpPr>
            <a:spLocks noGrp="1"/>
          </p:cNvSpPr>
          <p:nvPr>
            <p:ph type="body" sz="quarter" idx="28"/>
          </p:nvPr>
        </p:nvSpPr>
        <p:spPr>
          <a:xfrm>
            <a:off x="29375100" y="17562660"/>
            <a:ext cx="14087475" cy="3841052"/>
          </a:xfrm>
        </p:spPr>
        <p:txBody>
          <a:bodyPr/>
          <a:lstStyle/>
          <a:p>
            <a:pPr marL="342900" indent="-342900">
              <a:buFont typeface="+mj-lt"/>
              <a:buAutoNum type="arabicPeriod"/>
            </a:pPr>
            <a:r>
              <a:rPr lang="en-US" sz="1800" dirty="0"/>
              <a:t>Lee, Hong J., et al. "Reconstruction of 12-lead ECG Using a Single-patch Device." Methods of Information in Medicine 56.04 (2017): 319-327.</a:t>
            </a:r>
          </a:p>
          <a:p>
            <a:pPr marL="342900" indent="-342900">
              <a:buFont typeface="+mj-lt"/>
              <a:buAutoNum type="arabicPeriod"/>
            </a:pPr>
            <a:r>
              <a:rPr lang="en-US" sz="1800" dirty="0"/>
              <a:t>Sohn, </a:t>
            </a:r>
            <a:r>
              <a:rPr lang="en-US" sz="1800" dirty="0" err="1"/>
              <a:t>Jangjay</a:t>
            </a:r>
            <a:r>
              <a:rPr lang="en-US" sz="1800" dirty="0"/>
              <a:t>, et al. "Reconstruction of 12-lead electrocardiogram from a three-lead patch-type device using a LSTM network." Sensors 20.11 (2020): 3278.</a:t>
            </a:r>
          </a:p>
          <a:p>
            <a:pPr marL="342900" indent="-342900">
              <a:buFont typeface="+mj-lt"/>
              <a:buAutoNum type="arabicPeriod"/>
            </a:pPr>
            <a:r>
              <a:rPr lang="en-US" sz="1800" dirty="0"/>
              <a:t>I. </a:t>
            </a:r>
            <a:r>
              <a:rPr lang="en-US" sz="1800" dirty="0" err="1"/>
              <a:t>Tomašić</a:t>
            </a:r>
            <a:r>
              <a:rPr lang="en-US" sz="1800" dirty="0"/>
              <a:t> and R. </a:t>
            </a:r>
            <a:r>
              <a:rPr lang="en-US" sz="1800" dirty="0" err="1"/>
              <a:t>Trobec</a:t>
            </a:r>
            <a:r>
              <a:rPr lang="en-US" sz="1800" dirty="0"/>
              <a:t>, "Electrocardiographic Systems With Reduced Numbers of Leads—Synthesis of the 12-Lead ECG," in IEEE Reviews in Biomedical Engineering, vol. 7, pp. 126-142, 2014, </a:t>
            </a:r>
            <a:r>
              <a:rPr lang="en-US" sz="1800" dirty="0" err="1"/>
              <a:t>doi</a:t>
            </a:r>
            <a:r>
              <a:rPr lang="en-US" sz="1800" dirty="0"/>
              <a:t>: 10.1109/RBME.2013.2264282.</a:t>
            </a:r>
          </a:p>
          <a:p>
            <a:pPr marL="342900" indent="-342900">
              <a:buFont typeface="+mj-lt"/>
              <a:buAutoNum type="arabicPeriod"/>
            </a:pPr>
            <a:r>
              <a:rPr lang="en-US" sz="1800" dirty="0"/>
              <a:t>Zhu, F., Ye, F., Fu, Y. et al. Electrocardiogram generation with a bidirectional LSTM-CNN generative adversarial network. Sci Rep 9, 6734 (2019). </a:t>
            </a:r>
            <a:r>
              <a:rPr lang="en-US" sz="1800" dirty="0">
                <a:hlinkClick r:id="rId2"/>
              </a:rPr>
              <a:t>https://doi.org/10.1038/s41598-019-42516-z</a:t>
            </a:r>
            <a:endParaRPr lang="en-US" sz="1800" dirty="0"/>
          </a:p>
          <a:p>
            <a:pPr marL="342900" indent="-342900">
              <a:buFont typeface="+mj-lt"/>
              <a:buAutoNum type="arabicPeriod"/>
            </a:pPr>
            <a:r>
              <a:rPr lang="en-US" sz="1800" dirty="0"/>
              <a:t>A. </a:t>
            </a:r>
            <a:r>
              <a:rPr lang="en-US" sz="1800" dirty="0" err="1"/>
              <a:t>Kapfo</a:t>
            </a:r>
            <a:r>
              <a:rPr lang="en-US" sz="1800" dirty="0"/>
              <a:t>, S. Datta, S. </a:t>
            </a:r>
            <a:r>
              <a:rPr lang="en-US" sz="1800" dirty="0" err="1"/>
              <a:t>Dandapat</a:t>
            </a:r>
            <a:r>
              <a:rPr lang="en-US" sz="1800" dirty="0"/>
              <a:t> and P. K. Bora, "LSTM based Synthesis of 12-lead ECG Signal from a Reduced Lead Set," 2022 IEEE International Conference on Signal Processing, Informatics, Communication and Energy Systems (SPICES), THIRUVANANTHAPURAM, India, 2022, pp. 296-301, </a:t>
            </a:r>
            <a:r>
              <a:rPr lang="en-US" sz="1800" dirty="0" err="1"/>
              <a:t>doi</a:t>
            </a:r>
            <a:r>
              <a:rPr lang="en-US" sz="1800" dirty="0"/>
              <a:t>: 10.1109/SPICES52834.2022.9774204.</a:t>
            </a:r>
            <a:r>
              <a:rPr lang="en-US" sz="1800" dirty="0">
                <a:solidFill>
                  <a:srgbClr val="FF0000"/>
                </a:solidFill>
              </a:rPr>
              <a:t> </a:t>
            </a:r>
            <a:r>
              <a:rPr lang="en-US" sz="1800" dirty="0"/>
              <a:t>Used 3 Leads</a:t>
            </a:r>
            <a:endParaRPr lang="en-US" sz="1800" dirty="0">
              <a:solidFill>
                <a:srgbClr val="FF0000"/>
              </a:solidFill>
            </a:endParaRPr>
          </a:p>
          <a:p>
            <a:pPr marL="342900" indent="-342900">
              <a:buFont typeface="+mj-lt"/>
              <a:buAutoNum type="arabicPeriod"/>
            </a:pPr>
            <a:r>
              <a:rPr lang="en-US" sz="1800" dirty="0"/>
              <a:t>Zacarias, Henriques, et al. "ECG Forecasting System Based on Long Short-Term Memory." Bioengineering 11.1 (2024): 89</a:t>
            </a:r>
          </a:p>
          <a:p>
            <a:pPr marL="342900" indent="-342900">
              <a:buFont typeface="+mj-lt"/>
              <a:buAutoNum type="arabicPeriod"/>
            </a:pPr>
            <a:endParaRPr lang="en-IN" sz="1800" dirty="0"/>
          </a:p>
        </p:txBody>
      </p:sp>
      <p:sp>
        <p:nvSpPr>
          <p:cNvPr id="11" name="Text Placeholder 10"/>
          <p:cNvSpPr>
            <a:spLocks noGrp="1"/>
          </p:cNvSpPr>
          <p:nvPr>
            <p:ph type="body" sz="quarter" idx="96"/>
          </p:nvPr>
        </p:nvSpPr>
        <p:spPr>
          <a:xfrm>
            <a:off x="478063" y="13848993"/>
            <a:ext cx="13984365" cy="1908215"/>
          </a:xfrm>
        </p:spPr>
        <p:txBody>
          <a:bodyPr/>
          <a:lstStyle/>
          <a:p>
            <a:r>
              <a:rPr lang="en-IN" sz="2800" b="1" dirty="0"/>
              <a:t>Dataset Used : </a:t>
            </a:r>
            <a:r>
              <a:rPr lang="en-IN" sz="2800" dirty="0"/>
              <a:t>The PTB-XL dataset is a large, publicly available collection of over 20,000 clinical 12-lead ECG records, each 10 seconds long. It includes detailed metadata such as patient demographics and clinical diagnoses, making it a valuable resource for developing and testing machine learning models in cardiac diagnostics.</a:t>
            </a:r>
          </a:p>
        </p:txBody>
      </p:sp>
      <p:sp>
        <p:nvSpPr>
          <p:cNvPr id="12" name="Text Placeholder 11"/>
          <p:cNvSpPr>
            <a:spLocks noGrp="1"/>
          </p:cNvSpPr>
          <p:nvPr>
            <p:ph type="body" sz="quarter" idx="163"/>
          </p:nvPr>
        </p:nvSpPr>
        <p:spPr>
          <a:xfrm>
            <a:off x="29432176" y="4355154"/>
            <a:ext cx="14344649" cy="3250121"/>
          </a:xfrm>
        </p:spPr>
        <p:txBody>
          <a:bodyPr/>
          <a:lstStyle/>
          <a:p>
            <a:pPr marL="342900" indent="-342900">
              <a:lnSpc>
                <a:spcPct val="90000"/>
              </a:lnSpc>
              <a:buFont typeface="Arial" panose="020B0604020202020204" pitchFamily="34" charset="0"/>
              <a:buChar char="•"/>
            </a:pPr>
            <a:r>
              <a:rPr lang="en-US" sz="2400" b="0" dirty="0"/>
              <a:t>Shown in the image is the Pearson correlation coefficient and R2 Scores for the remaining 11 leads for our best performing model</a:t>
            </a:r>
          </a:p>
          <a:p>
            <a:pPr marL="342900" indent="-342900">
              <a:lnSpc>
                <a:spcPct val="90000"/>
              </a:lnSpc>
              <a:buFont typeface="Arial" panose="020B0604020202020204" pitchFamily="34" charset="0"/>
              <a:buChar char="•"/>
            </a:pPr>
            <a:r>
              <a:rPr lang="en-US" sz="2400" b="0" dirty="0"/>
              <a:t>R2 Scores of the models:</a:t>
            </a:r>
          </a:p>
          <a:p>
            <a:pPr>
              <a:lnSpc>
                <a:spcPct val="90000"/>
              </a:lnSpc>
            </a:pPr>
            <a:r>
              <a:rPr lang="en-US" sz="2400" b="0" dirty="0"/>
              <a:t>Without Noise Removal : 0.42</a:t>
            </a:r>
          </a:p>
          <a:p>
            <a:pPr>
              <a:lnSpc>
                <a:spcPct val="90000"/>
              </a:lnSpc>
            </a:pPr>
            <a:r>
              <a:rPr lang="en-US" sz="2400" b="0" dirty="0"/>
              <a:t>Simple Model With Noise Removal : 0.53</a:t>
            </a:r>
          </a:p>
          <a:p>
            <a:pPr>
              <a:lnSpc>
                <a:spcPct val="90000"/>
              </a:lnSpc>
            </a:pPr>
            <a:r>
              <a:rPr lang="en-US" sz="2400" b="0" dirty="0"/>
              <a:t>Medium Sized Model With Noise Removal : 0.54</a:t>
            </a:r>
          </a:p>
          <a:p>
            <a:pPr>
              <a:lnSpc>
                <a:spcPct val="90000"/>
              </a:lnSpc>
            </a:pPr>
            <a:r>
              <a:rPr lang="en-US" sz="2400" b="0" dirty="0"/>
              <a:t>Large Model With Noise Removal : 0.56</a:t>
            </a:r>
          </a:p>
          <a:p>
            <a:endParaRPr lang="en-IN" sz="1800" dirty="0"/>
          </a:p>
        </p:txBody>
      </p:sp>
      <p:sp>
        <p:nvSpPr>
          <p:cNvPr id="13" name="Text Placeholder 12"/>
          <p:cNvSpPr>
            <a:spLocks noGrp="1"/>
          </p:cNvSpPr>
          <p:nvPr>
            <p:ph type="body" sz="quarter" idx="164"/>
          </p:nvPr>
        </p:nvSpPr>
        <p:spPr>
          <a:xfrm>
            <a:off x="474664" y="4148808"/>
            <a:ext cx="9794752" cy="6043459"/>
          </a:xfrm>
        </p:spPr>
        <p:txBody>
          <a:bodyPr/>
          <a:lstStyle/>
          <a:p>
            <a:r>
              <a:rPr lang="en-IN" sz="2800" dirty="0"/>
              <a:t>Electrocardiography (ECG) is a crucial diagnostic tool for cardiovascular diseases, providing comprehensive insights into the heart's electrical activity. However, in many remote or emergency settings, the availability of comprehensive ECG data is often limited to just a single lead, which significantly hampers diagnostic capabilities. This project aims to address this challenge by leveraging deep learning techniques, specifically Long Short-Term Memory (LSTM) models, to generate a complete 12-lead ECG from a single-lead input (Lead I). By enhancing ECG monitoring and diagnostic accuracy from minimal data, this approach has the potential to significantly improve patient care in diverse and resource-constrained environments.</a:t>
            </a:r>
          </a:p>
        </p:txBody>
      </p:sp>
      <p:sp>
        <p:nvSpPr>
          <p:cNvPr id="14" name="Text Placeholder 13"/>
          <p:cNvSpPr>
            <a:spLocks noGrp="1"/>
          </p:cNvSpPr>
          <p:nvPr>
            <p:ph type="body" sz="quarter" idx="165"/>
          </p:nvPr>
        </p:nvSpPr>
        <p:spPr/>
        <p:txBody>
          <a:bodyPr/>
          <a:lstStyle/>
          <a:p>
            <a:r>
              <a:rPr lang="en-IN" dirty="0" err="1"/>
              <a:t>Sravanth</a:t>
            </a:r>
            <a:r>
              <a:rPr lang="en-IN" dirty="0"/>
              <a:t> Chowdary Potluri, </a:t>
            </a:r>
            <a:r>
              <a:rPr lang="en-IN" dirty="0" err="1"/>
              <a:t>Jathin</a:t>
            </a:r>
            <a:r>
              <a:rPr lang="en-IN" dirty="0"/>
              <a:t> Nadella, </a:t>
            </a:r>
            <a:r>
              <a:rPr lang="en-IN" dirty="0" err="1"/>
              <a:t>Chandulal</a:t>
            </a:r>
            <a:endParaRPr lang="en-IN" dirty="0"/>
          </a:p>
        </p:txBody>
      </p:sp>
      <p:sp>
        <p:nvSpPr>
          <p:cNvPr id="15" name="Text Placeholder 14"/>
          <p:cNvSpPr>
            <a:spLocks noGrp="1"/>
          </p:cNvSpPr>
          <p:nvPr>
            <p:ph type="body" sz="quarter" idx="195"/>
          </p:nvPr>
        </p:nvSpPr>
        <p:spPr/>
        <p:txBody>
          <a:bodyPr>
            <a:normAutofit lnSpcReduction="10000"/>
          </a:bodyPr>
          <a:lstStyle/>
          <a:p>
            <a:r>
              <a:rPr lang="en-IN" dirty="0"/>
              <a:t>Work Done For The Project of the Course Bio Signal Processing And Analysis At IIITDM Kancheepuram under </a:t>
            </a:r>
            <a:r>
              <a:rPr lang="en-IN" dirty="0" err="1"/>
              <a:t>Dr.</a:t>
            </a:r>
            <a:r>
              <a:rPr lang="en-IN" dirty="0"/>
              <a:t> Rohini P</a:t>
            </a:r>
          </a:p>
        </p:txBody>
      </p:sp>
      <p:sp>
        <p:nvSpPr>
          <p:cNvPr id="16" name="Text Placeholder 15"/>
          <p:cNvSpPr>
            <a:spLocks noGrp="1"/>
          </p:cNvSpPr>
          <p:nvPr>
            <p:ph type="body" sz="quarter" idx="196"/>
          </p:nvPr>
        </p:nvSpPr>
        <p:spPr/>
        <p:txBody>
          <a:bodyPr/>
          <a:lstStyle/>
          <a:p>
            <a:r>
              <a:rPr lang="en-IN" dirty="0"/>
              <a:t>Single Lead To 12 Lead ECG Conversion using LSTM Neural Networks</a:t>
            </a:r>
          </a:p>
        </p:txBody>
      </p:sp>
      <p:pic>
        <p:nvPicPr>
          <p:cNvPr id="18" name="Picture 17" descr="A diagram of a human body&#10;&#10;Description automatically generated">
            <a:extLst>
              <a:ext uri="{FF2B5EF4-FFF2-40B4-BE49-F238E27FC236}">
                <a16:creationId xmlns:a16="http://schemas.microsoft.com/office/drawing/2014/main" id="{DA54C58E-05FA-EBFB-2DDB-604642945F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05509" y="4292484"/>
            <a:ext cx="4853441" cy="3803884"/>
          </a:xfrm>
          <a:prstGeom prst="rect">
            <a:avLst/>
          </a:prstGeom>
        </p:spPr>
      </p:pic>
      <p:sp>
        <p:nvSpPr>
          <p:cNvPr id="19" name="Text Placeholder 10">
            <a:extLst>
              <a:ext uri="{FF2B5EF4-FFF2-40B4-BE49-F238E27FC236}">
                <a16:creationId xmlns:a16="http://schemas.microsoft.com/office/drawing/2014/main" id="{46DF36CA-7674-7D9F-079E-4AC97C0F135C}"/>
              </a:ext>
            </a:extLst>
          </p:cNvPr>
          <p:cNvSpPr txBox="1">
            <a:spLocks/>
          </p:cNvSpPr>
          <p:nvPr/>
        </p:nvSpPr>
        <p:spPr>
          <a:xfrm>
            <a:off x="474585" y="15967452"/>
            <a:ext cx="13984365" cy="1846659"/>
          </a:xfrm>
          <a:prstGeom prst="rect">
            <a:avLst/>
          </a:prstGeom>
        </p:spPr>
        <p:txBody>
          <a:bodyPr wrap="square" lIns="91440" tIns="91440" rIns="91440" bIns="91440">
            <a:spAutoFit/>
          </a:bodyPr>
          <a:lstStyle>
            <a:lvl1pPr marL="0" indent="0" algn="l" defTabSz="3761915" rtl="0" eaLnBrk="1" latinLnBrk="0" hangingPunct="1">
              <a:spcBef>
                <a:spcPct val="20000"/>
              </a:spcBef>
              <a:buFont typeface="Arial" pitchFamily="34" charset="0"/>
              <a:buNone/>
              <a:defRPr sz="20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273565" indent="-489833" algn="l" defTabSz="3761915" rtl="0" eaLnBrk="1" latinLnBrk="0" hangingPunct="1">
              <a:spcBef>
                <a:spcPct val="20000"/>
              </a:spcBef>
              <a:buFont typeface="Arial" pitchFamily="34" charset="0"/>
              <a:buChar char="–"/>
              <a:defRPr sz="2100" kern="1200">
                <a:solidFill>
                  <a:schemeClr val="tx1"/>
                </a:solidFill>
                <a:latin typeface="Trebuchet MS" pitchFamily="34" charset="0"/>
                <a:ea typeface="+mn-ea"/>
                <a:cs typeface="+mn-cs"/>
              </a:defRPr>
            </a:lvl2pPr>
            <a:lvl3pPr marL="1763397" indent="-489833" algn="l" defTabSz="3761915" rtl="0" eaLnBrk="1" latinLnBrk="0" hangingPunct="1">
              <a:spcBef>
                <a:spcPct val="20000"/>
              </a:spcBef>
              <a:buFont typeface="Arial" pitchFamily="34" charset="0"/>
              <a:buChar char="•"/>
              <a:defRPr sz="2100" kern="1200">
                <a:solidFill>
                  <a:schemeClr val="tx1"/>
                </a:solidFill>
                <a:latin typeface="Trebuchet MS" pitchFamily="34" charset="0"/>
                <a:ea typeface="+mn-ea"/>
                <a:cs typeface="+mn-cs"/>
              </a:defRPr>
            </a:lvl3pPr>
            <a:lvl4pPr marL="2302214" indent="-538817" algn="l" defTabSz="3761915" rtl="0" eaLnBrk="1" latinLnBrk="0" hangingPunct="1">
              <a:spcBef>
                <a:spcPct val="20000"/>
              </a:spcBef>
              <a:buFont typeface="Arial" pitchFamily="34" charset="0"/>
              <a:buChar char="–"/>
              <a:defRPr sz="2100" kern="1200">
                <a:solidFill>
                  <a:schemeClr val="tx1"/>
                </a:solidFill>
                <a:latin typeface="Trebuchet MS" pitchFamily="34" charset="0"/>
                <a:ea typeface="+mn-ea"/>
                <a:cs typeface="+mn-cs"/>
              </a:defRPr>
            </a:lvl4pPr>
            <a:lvl5pPr marL="2694080" indent="-391866" algn="l" defTabSz="3761915" rtl="0" eaLnBrk="1" latinLnBrk="0" hangingPunct="1">
              <a:spcBef>
                <a:spcPct val="20000"/>
              </a:spcBef>
              <a:buFont typeface="Arial" pitchFamily="34" charset="0"/>
              <a:buChar char="»"/>
              <a:defRPr sz="2100" kern="1200">
                <a:solidFill>
                  <a:schemeClr val="tx1"/>
                </a:solidFill>
                <a:latin typeface="Trebuchet MS" pitchFamily="34" charset="0"/>
                <a:ea typeface="+mn-ea"/>
                <a:cs typeface="+mn-cs"/>
              </a:defRPr>
            </a:lvl5pPr>
            <a:lvl6pPr marL="10345266"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26223"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07181"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5988137"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9pPr>
          </a:lstStyle>
          <a:p>
            <a:r>
              <a:rPr lang="en-IN" sz="3200" b="1" dirty="0"/>
              <a:t>Noise Removal : </a:t>
            </a:r>
            <a:r>
              <a:rPr lang="en-US" sz="3600" dirty="0"/>
              <a:t>Used Butterworth filter and discrete wavelet transform using db-6 wavelet to remove the low frequency(baseline wander) and high frequency noise in the signal</a:t>
            </a:r>
          </a:p>
        </p:txBody>
      </p:sp>
      <p:pic>
        <p:nvPicPr>
          <p:cNvPr id="21" name="Picture 20" descr="A graph of a wave&#10;&#10;Description automatically generated">
            <a:extLst>
              <a:ext uri="{FF2B5EF4-FFF2-40B4-BE49-F238E27FC236}">
                <a16:creationId xmlns:a16="http://schemas.microsoft.com/office/drawing/2014/main" id="{9E7F7BF4-EAC8-1573-DE9E-EAC3EAC76736}"/>
              </a:ext>
            </a:extLst>
          </p:cNvPr>
          <p:cNvPicPr>
            <a:picLocks noChangeAspect="1"/>
          </p:cNvPicPr>
          <p:nvPr/>
        </p:nvPicPr>
        <p:blipFill>
          <a:blip r:embed="rId4"/>
          <a:stretch>
            <a:fillRect/>
          </a:stretch>
        </p:blipFill>
        <p:spPr>
          <a:xfrm>
            <a:off x="2578910" y="18228411"/>
            <a:ext cx="4326283" cy="2004863"/>
          </a:xfrm>
          <a:prstGeom prst="rect">
            <a:avLst/>
          </a:prstGeom>
        </p:spPr>
      </p:pic>
      <p:sp>
        <p:nvSpPr>
          <p:cNvPr id="23" name="TextBox 22">
            <a:extLst>
              <a:ext uri="{FF2B5EF4-FFF2-40B4-BE49-F238E27FC236}">
                <a16:creationId xmlns:a16="http://schemas.microsoft.com/office/drawing/2014/main" id="{EA5991C2-D455-A860-BF23-3C4506A08AE4}"/>
              </a:ext>
            </a:extLst>
          </p:cNvPr>
          <p:cNvSpPr txBox="1"/>
          <p:nvPr/>
        </p:nvSpPr>
        <p:spPr>
          <a:xfrm>
            <a:off x="3734275" y="20553561"/>
            <a:ext cx="2015552"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DB-6  Wavelet</a:t>
            </a:r>
          </a:p>
        </p:txBody>
      </p:sp>
      <p:pic>
        <p:nvPicPr>
          <p:cNvPr id="24" name="Picture 23" descr="A graph of a function&#10;&#10;Description automatically generated">
            <a:extLst>
              <a:ext uri="{FF2B5EF4-FFF2-40B4-BE49-F238E27FC236}">
                <a16:creationId xmlns:a16="http://schemas.microsoft.com/office/drawing/2014/main" id="{C9E6E7F1-2F5E-033E-0A82-CF113AD4B632}"/>
              </a:ext>
            </a:extLst>
          </p:cNvPr>
          <p:cNvPicPr>
            <a:picLocks noChangeAspect="1"/>
          </p:cNvPicPr>
          <p:nvPr/>
        </p:nvPicPr>
        <p:blipFill>
          <a:blip r:embed="rId5"/>
          <a:stretch>
            <a:fillRect/>
          </a:stretch>
        </p:blipFill>
        <p:spPr>
          <a:xfrm>
            <a:off x="8341320" y="17875667"/>
            <a:ext cx="3856192" cy="2710352"/>
          </a:xfrm>
          <a:prstGeom prst="rect">
            <a:avLst/>
          </a:prstGeom>
        </p:spPr>
      </p:pic>
      <p:sp>
        <p:nvSpPr>
          <p:cNvPr id="25" name="TextBox 24">
            <a:extLst>
              <a:ext uri="{FF2B5EF4-FFF2-40B4-BE49-F238E27FC236}">
                <a16:creationId xmlns:a16="http://schemas.microsoft.com/office/drawing/2014/main" id="{9160C08F-3F76-BFE4-4DA6-1F7CF72DB90F}"/>
              </a:ext>
            </a:extLst>
          </p:cNvPr>
          <p:cNvSpPr txBox="1"/>
          <p:nvPr/>
        </p:nvSpPr>
        <p:spPr>
          <a:xfrm>
            <a:off x="8758214" y="20553561"/>
            <a:ext cx="2786340" cy="52322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Butterworth Filter</a:t>
            </a:r>
          </a:p>
        </p:txBody>
      </p:sp>
      <p:pic>
        <p:nvPicPr>
          <p:cNvPr id="29" name="Picture 28" descr="A graph with blue lines&#10;&#10;Description automatically generated">
            <a:extLst>
              <a:ext uri="{FF2B5EF4-FFF2-40B4-BE49-F238E27FC236}">
                <a16:creationId xmlns:a16="http://schemas.microsoft.com/office/drawing/2014/main" id="{64CB7CBA-E80E-E5A8-8BF9-866F491E7723}"/>
              </a:ext>
            </a:extLst>
          </p:cNvPr>
          <p:cNvPicPr>
            <a:picLocks noChangeAspect="1"/>
          </p:cNvPicPr>
          <p:nvPr/>
        </p:nvPicPr>
        <p:blipFill>
          <a:blip r:embed="rId6"/>
          <a:stretch>
            <a:fillRect/>
          </a:stretch>
        </p:blipFill>
        <p:spPr>
          <a:xfrm>
            <a:off x="16090499" y="3614745"/>
            <a:ext cx="5148597" cy="3803883"/>
          </a:xfrm>
          <a:prstGeom prst="rect">
            <a:avLst/>
          </a:prstGeom>
          <a:effectLst/>
        </p:spPr>
      </p:pic>
      <p:pic>
        <p:nvPicPr>
          <p:cNvPr id="30" name="Picture 29" descr="A graph of a graph&#10;&#10;Description automatically generated with medium confidence">
            <a:extLst>
              <a:ext uri="{FF2B5EF4-FFF2-40B4-BE49-F238E27FC236}">
                <a16:creationId xmlns:a16="http://schemas.microsoft.com/office/drawing/2014/main" id="{FA7BB497-006A-DFF2-98EA-6890CB76577C}"/>
              </a:ext>
            </a:extLst>
          </p:cNvPr>
          <p:cNvPicPr>
            <a:picLocks noChangeAspect="1"/>
          </p:cNvPicPr>
          <p:nvPr/>
        </p:nvPicPr>
        <p:blipFill>
          <a:blip r:embed="rId7"/>
          <a:stretch>
            <a:fillRect/>
          </a:stretch>
        </p:blipFill>
        <p:spPr>
          <a:xfrm>
            <a:off x="22207019" y="3559643"/>
            <a:ext cx="5289311" cy="3914089"/>
          </a:xfrm>
          <a:prstGeom prst="rect">
            <a:avLst/>
          </a:prstGeom>
          <a:effectLst/>
        </p:spPr>
      </p:pic>
      <p:sp>
        <p:nvSpPr>
          <p:cNvPr id="31" name="TextBox 30">
            <a:extLst>
              <a:ext uri="{FF2B5EF4-FFF2-40B4-BE49-F238E27FC236}">
                <a16:creationId xmlns:a16="http://schemas.microsoft.com/office/drawing/2014/main" id="{0D9FC4CD-D149-25CE-D2B8-C52E9A574FD3}"/>
              </a:ext>
            </a:extLst>
          </p:cNvPr>
          <p:cNvSpPr txBox="1"/>
          <p:nvPr/>
        </p:nvSpPr>
        <p:spPr>
          <a:xfrm>
            <a:off x="17469043" y="7473732"/>
            <a:ext cx="2391508"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Noisy Signal</a:t>
            </a:r>
          </a:p>
        </p:txBody>
      </p:sp>
      <p:sp>
        <p:nvSpPr>
          <p:cNvPr id="32" name="TextBox 31">
            <a:extLst>
              <a:ext uri="{FF2B5EF4-FFF2-40B4-BE49-F238E27FC236}">
                <a16:creationId xmlns:a16="http://schemas.microsoft.com/office/drawing/2014/main" id="{874C4C0C-7955-B778-8A3C-507E5DDE7D25}"/>
              </a:ext>
            </a:extLst>
          </p:cNvPr>
          <p:cNvSpPr txBox="1"/>
          <p:nvPr/>
        </p:nvSpPr>
        <p:spPr>
          <a:xfrm>
            <a:off x="23995482" y="7560017"/>
            <a:ext cx="2697964"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Denoised Signal</a:t>
            </a:r>
          </a:p>
        </p:txBody>
      </p:sp>
      <p:sp>
        <p:nvSpPr>
          <p:cNvPr id="34" name="Text Placeholder 10">
            <a:extLst>
              <a:ext uri="{FF2B5EF4-FFF2-40B4-BE49-F238E27FC236}">
                <a16:creationId xmlns:a16="http://schemas.microsoft.com/office/drawing/2014/main" id="{5D0F95CF-E393-58FD-2B29-7DFBA8247352}"/>
              </a:ext>
            </a:extLst>
          </p:cNvPr>
          <p:cNvSpPr txBox="1">
            <a:spLocks/>
          </p:cNvSpPr>
          <p:nvPr/>
        </p:nvSpPr>
        <p:spPr>
          <a:xfrm>
            <a:off x="14953417" y="7996952"/>
            <a:ext cx="13984365" cy="6598730"/>
          </a:xfrm>
          <a:prstGeom prst="rect">
            <a:avLst/>
          </a:prstGeom>
        </p:spPr>
        <p:txBody>
          <a:bodyPr wrap="square" lIns="91440" tIns="91440" rIns="91440" bIns="91440">
            <a:spAutoFit/>
          </a:bodyPr>
          <a:lstStyle>
            <a:lvl1pPr marL="0" indent="0" algn="l" defTabSz="3761915" rtl="0" eaLnBrk="1" latinLnBrk="0" hangingPunct="1">
              <a:spcBef>
                <a:spcPct val="20000"/>
              </a:spcBef>
              <a:buFont typeface="Arial" pitchFamily="34" charset="0"/>
              <a:buNone/>
              <a:defRPr sz="20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273565" indent="-489833" algn="l" defTabSz="3761915" rtl="0" eaLnBrk="1" latinLnBrk="0" hangingPunct="1">
              <a:spcBef>
                <a:spcPct val="20000"/>
              </a:spcBef>
              <a:buFont typeface="Arial" pitchFamily="34" charset="0"/>
              <a:buChar char="–"/>
              <a:defRPr sz="2100" kern="1200">
                <a:solidFill>
                  <a:schemeClr val="tx1"/>
                </a:solidFill>
                <a:latin typeface="Trebuchet MS" pitchFamily="34" charset="0"/>
                <a:ea typeface="+mn-ea"/>
                <a:cs typeface="+mn-cs"/>
              </a:defRPr>
            </a:lvl2pPr>
            <a:lvl3pPr marL="1763397" indent="-489833" algn="l" defTabSz="3761915" rtl="0" eaLnBrk="1" latinLnBrk="0" hangingPunct="1">
              <a:spcBef>
                <a:spcPct val="20000"/>
              </a:spcBef>
              <a:buFont typeface="Arial" pitchFamily="34" charset="0"/>
              <a:buChar char="•"/>
              <a:defRPr sz="2100" kern="1200">
                <a:solidFill>
                  <a:schemeClr val="tx1"/>
                </a:solidFill>
                <a:latin typeface="Trebuchet MS" pitchFamily="34" charset="0"/>
                <a:ea typeface="+mn-ea"/>
                <a:cs typeface="+mn-cs"/>
              </a:defRPr>
            </a:lvl3pPr>
            <a:lvl4pPr marL="2302214" indent="-538817" algn="l" defTabSz="3761915" rtl="0" eaLnBrk="1" latinLnBrk="0" hangingPunct="1">
              <a:spcBef>
                <a:spcPct val="20000"/>
              </a:spcBef>
              <a:buFont typeface="Arial" pitchFamily="34" charset="0"/>
              <a:buChar char="–"/>
              <a:defRPr sz="2100" kern="1200">
                <a:solidFill>
                  <a:schemeClr val="tx1"/>
                </a:solidFill>
                <a:latin typeface="Trebuchet MS" pitchFamily="34" charset="0"/>
                <a:ea typeface="+mn-ea"/>
                <a:cs typeface="+mn-cs"/>
              </a:defRPr>
            </a:lvl4pPr>
            <a:lvl5pPr marL="2694080" indent="-391866" algn="l" defTabSz="3761915" rtl="0" eaLnBrk="1" latinLnBrk="0" hangingPunct="1">
              <a:spcBef>
                <a:spcPct val="20000"/>
              </a:spcBef>
              <a:buFont typeface="Arial" pitchFamily="34" charset="0"/>
              <a:buChar char="»"/>
              <a:defRPr sz="2100" kern="1200">
                <a:solidFill>
                  <a:schemeClr val="tx1"/>
                </a:solidFill>
                <a:latin typeface="Trebuchet MS" pitchFamily="34" charset="0"/>
                <a:ea typeface="+mn-ea"/>
                <a:cs typeface="+mn-cs"/>
              </a:defRPr>
            </a:lvl5pPr>
            <a:lvl6pPr marL="10345266"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26223"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07181"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5988137"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9pPr>
          </a:lstStyle>
          <a:p>
            <a:r>
              <a:rPr lang="en-US" sz="2800" b="1" dirty="0"/>
              <a:t>Model Training : </a:t>
            </a:r>
            <a:r>
              <a:rPr lang="en-US" sz="2800" dirty="0"/>
              <a:t>Experimented with multiple single input LSTM Models with and without noise removal and evaluated the model using evaluation metrics such as Pearson correlation coefficient and r2 score. Ran the models for 100 epoch with an early stopping of patience 5 and a loss function of Mean Squared Error</a:t>
            </a:r>
          </a:p>
          <a:p>
            <a:r>
              <a:rPr lang="en-US" sz="2800" dirty="0"/>
              <a:t>Shown in the image is the best performing model according to our evaluation metrics with peak correlation coefficient of 0.9 in lead 4 and 5 and an r2 score of 0.56</a:t>
            </a:r>
          </a:p>
          <a:p>
            <a:r>
              <a:rPr lang="en-US" sz="2800" b="1" dirty="0"/>
              <a:t>Metrics Used : </a:t>
            </a:r>
          </a:p>
          <a:p>
            <a:r>
              <a:rPr lang="en-US" sz="2800" b="1" dirty="0"/>
              <a:t>R² Score: </a:t>
            </a:r>
            <a:r>
              <a:rPr lang="en-US" sz="2800" dirty="0"/>
              <a:t>It measures how well a regression model predicts the actual values, with 0 indicating no predictive power and 1 indicating perfect prediction.</a:t>
            </a:r>
          </a:p>
          <a:p>
            <a:r>
              <a:rPr lang="en-US" sz="2800" b="1" dirty="0"/>
              <a:t>Pearson Correlation: </a:t>
            </a:r>
            <a:r>
              <a:rPr lang="en-US" sz="2800" dirty="0"/>
              <a:t>It quantifies the strength and direction of a linear relationship between two variables, ranging from -1 (perfect negative correlation) to +1 (perfect positive correlation).</a:t>
            </a:r>
          </a:p>
          <a:p>
            <a:endParaRPr lang="en-US" sz="3600" dirty="0"/>
          </a:p>
          <a:p>
            <a:endParaRPr lang="en-US" sz="3600" dirty="0"/>
          </a:p>
        </p:txBody>
      </p:sp>
      <p:pic>
        <p:nvPicPr>
          <p:cNvPr id="35" name="Picture 34" descr="A diagram of a process&#10;&#10;Description automatically generated">
            <a:extLst>
              <a:ext uri="{FF2B5EF4-FFF2-40B4-BE49-F238E27FC236}">
                <a16:creationId xmlns:a16="http://schemas.microsoft.com/office/drawing/2014/main" id="{0A572FEE-46D4-344D-4E7B-88026C788BE6}"/>
              </a:ext>
            </a:extLst>
          </p:cNvPr>
          <p:cNvPicPr>
            <a:picLocks noChangeAspect="1"/>
          </p:cNvPicPr>
          <p:nvPr/>
        </p:nvPicPr>
        <p:blipFill>
          <a:blip r:embed="rId8"/>
          <a:stretch>
            <a:fillRect/>
          </a:stretch>
        </p:blipFill>
        <p:spPr>
          <a:xfrm>
            <a:off x="15205899" y="13374532"/>
            <a:ext cx="6171266" cy="7787089"/>
          </a:xfrm>
          <a:prstGeom prst="rect">
            <a:avLst/>
          </a:prstGeom>
          <a:effectLst/>
        </p:spPr>
      </p:pic>
      <p:pic>
        <p:nvPicPr>
          <p:cNvPr id="36" name="Content Placeholder 4" descr="A mathematical equation with black text&#10;&#10;Description automatically generated">
            <a:extLst>
              <a:ext uri="{FF2B5EF4-FFF2-40B4-BE49-F238E27FC236}">
                <a16:creationId xmlns:a16="http://schemas.microsoft.com/office/drawing/2014/main" id="{0F163874-63AF-31FC-7300-59F1C107AC44}"/>
              </a:ext>
            </a:extLst>
          </p:cNvPr>
          <p:cNvPicPr>
            <a:picLocks noChangeAspect="1"/>
          </p:cNvPicPr>
          <p:nvPr/>
        </p:nvPicPr>
        <p:blipFill>
          <a:blip r:embed="rId9"/>
          <a:stretch>
            <a:fillRect/>
          </a:stretch>
        </p:blipFill>
        <p:spPr>
          <a:xfrm>
            <a:off x="20960271" y="14294610"/>
            <a:ext cx="7495276" cy="1499055"/>
          </a:xfrm>
          <a:prstGeom prst="rect">
            <a:avLst/>
          </a:prstGeom>
          <a:effectLst/>
        </p:spPr>
      </p:pic>
      <p:pic>
        <p:nvPicPr>
          <p:cNvPr id="37" name="Picture 36" descr="A mathematical equations with numbers&#10;&#10;Description automatically generated with medium confidence">
            <a:extLst>
              <a:ext uri="{FF2B5EF4-FFF2-40B4-BE49-F238E27FC236}">
                <a16:creationId xmlns:a16="http://schemas.microsoft.com/office/drawing/2014/main" id="{604830D0-D380-7B13-E272-8B25DDA44944}"/>
              </a:ext>
            </a:extLst>
          </p:cNvPr>
          <p:cNvPicPr>
            <a:picLocks noChangeAspect="1"/>
          </p:cNvPicPr>
          <p:nvPr/>
        </p:nvPicPr>
        <p:blipFill>
          <a:blip r:embed="rId10"/>
          <a:stretch>
            <a:fillRect/>
          </a:stretch>
        </p:blipFill>
        <p:spPr>
          <a:xfrm>
            <a:off x="20960271" y="17202382"/>
            <a:ext cx="7756266" cy="2326878"/>
          </a:xfrm>
          <a:prstGeom prst="rect">
            <a:avLst/>
          </a:prstGeom>
          <a:effectLst/>
        </p:spPr>
      </p:pic>
      <p:sp>
        <p:nvSpPr>
          <p:cNvPr id="38" name="TextBox 37">
            <a:extLst>
              <a:ext uri="{FF2B5EF4-FFF2-40B4-BE49-F238E27FC236}">
                <a16:creationId xmlns:a16="http://schemas.microsoft.com/office/drawing/2014/main" id="{8E15C666-C39B-9789-5BB5-0AD84E67737F}"/>
              </a:ext>
            </a:extLst>
          </p:cNvPr>
          <p:cNvSpPr txBox="1"/>
          <p:nvPr/>
        </p:nvSpPr>
        <p:spPr>
          <a:xfrm>
            <a:off x="24083229" y="15793665"/>
            <a:ext cx="1510350" cy="52322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R2 Score</a:t>
            </a:r>
          </a:p>
        </p:txBody>
      </p:sp>
      <p:sp>
        <p:nvSpPr>
          <p:cNvPr id="39" name="TextBox 38">
            <a:extLst>
              <a:ext uri="{FF2B5EF4-FFF2-40B4-BE49-F238E27FC236}">
                <a16:creationId xmlns:a16="http://schemas.microsoft.com/office/drawing/2014/main" id="{F6B4F748-4F03-A76A-8A8C-E06047FE4AC1}"/>
              </a:ext>
            </a:extLst>
          </p:cNvPr>
          <p:cNvSpPr txBox="1"/>
          <p:nvPr/>
        </p:nvSpPr>
        <p:spPr>
          <a:xfrm>
            <a:off x="22974295" y="19710054"/>
            <a:ext cx="4740337" cy="52322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Pearson Correlation Coefficient</a:t>
            </a:r>
          </a:p>
        </p:txBody>
      </p:sp>
      <p:pic>
        <p:nvPicPr>
          <p:cNvPr id="40" name="Picture 39" descr="A black screen with white text&#10;&#10;Description automatically generated">
            <a:extLst>
              <a:ext uri="{FF2B5EF4-FFF2-40B4-BE49-F238E27FC236}">
                <a16:creationId xmlns:a16="http://schemas.microsoft.com/office/drawing/2014/main" id="{0ADF5D37-D6B7-CEEC-250D-C99BBA02AC02}"/>
              </a:ext>
            </a:extLst>
          </p:cNvPr>
          <p:cNvPicPr>
            <a:picLocks noChangeAspect="1"/>
          </p:cNvPicPr>
          <p:nvPr/>
        </p:nvPicPr>
        <p:blipFill rotWithShape="1">
          <a:blip r:embed="rId11"/>
          <a:srcRect l="32936"/>
          <a:stretch/>
        </p:blipFill>
        <p:spPr>
          <a:xfrm>
            <a:off x="29518868" y="7147039"/>
            <a:ext cx="3530764" cy="3672160"/>
          </a:xfrm>
          <a:prstGeom prst="rect">
            <a:avLst/>
          </a:prstGeom>
          <a:effectLst/>
        </p:spPr>
      </p:pic>
      <p:pic>
        <p:nvPicPr>
          <p:cNvPr id="41" name="Content Placeholder 4" descr="A screen shot of a computer&#10;&#10;Description automatically generated">
            <a:extLst>
              <a:ext uri="{FF2B5EF4-FFF2-40B4-BE49-F238E27FC236}">
                <a16:creationId xmlns:a16="http://schemas.microsoft.com/office/drawing/2014/main" id="{0F4D11E2-606B-B972-3329-A6DFB29AF23E}"/>
              </a:ext>
            </a:extLst>
          </p:cNvPr>
          <p:cNvPicPr>
            <a:picLocks noChangeAspect="1"/>
          </p:cNvPicPr>
          <p:nvPr/>
        </p:nvPicPr>
        <p:blipFill rotWithShape="1">
          <a:blip r:embed="rId12"/>
          <a:srcRect l="53150"/>
          <a:stretch/>
        </p:blipFill>
        <p:spPr>
          <a:xfrm>
            <a:off x="33136324" y="7160890"/>
            <a:ext cx="3802030" cy="3672159"/>
          </a:xfrm>
          <a:prstGeom prst="rect">
            <a:avLst/>
          </a:prstGeom>
          <a:effectLst/>
        </p:spPr>
      </p:pic>
      <p:sp>
        <p:nvSpPr>
          <p:cNvPr id="42" name="TextBox 41">
            <a:extLst>
              <a:ext uri="{FF2B5EF4-FFF2-40B4-BE49-F238E27FC236}">
                <a16:creationId xmlns:a16="http://schemas.microsoft.com/office/drawing/2014/main" id="{8910F3B8-19BE-639F-412A-4A768FC4EE52}"/>
              </a:ext>
            </a:extLst>
          </p:cNvPr>
          <p:cNvSpPr txBox="1"/>
          <p:nvPr/>
        </p:nvSpPr>
        <p:spPr>
          <a:xfrm>
            <a:off x="30668536" y="10855775"/>
            <a:ext cx="1231427"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R2 Scores</a:t>
            </a:r>
          </a:p>
        </p:txBody>
      </p:sp>
      <p:sp>
        <p:nvSpPr>
          <p:cNvPr id="43" name="TextBox 42">
            <a:extLst>
              <a:ext uri="{FF2B5EF4-FFF2-40B4-BE49-F238E27FC236}">
                <a16:creationId xmlns:a16="http://schemas.microsoft.com/office/drawing/2014/main" id="{1FAFC81C-5DD6-A8FE-BF39-BB5C8373879A}"/>
              </a:ext>
            </a:extLst>
          </p:cNvPr>
          <p:cNvSpPr txBox="1"/>
          <p:nvPr/>
        </p:nvSpPr>
        <p:spPr>
          <a:xfrm>
            <a:off x="34648822" y="10830864"/>
            <a:ext cx="670376"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PCC</a:t>
            </a:r>
          </a:p>
        </p:txBody>
      </p:sp>
      <p:pic>
        <p:nvPicPr>
          <p:cNvPr id="44" name="Picture 43" descr="A blue line graph with numbers&#10;&#10;Description automatically generated">
            <a:extLst>
              <a:ext uri="{FF2B5EF4-FFF2-40B4-BE49-F238E27FC236}">
                <a16:creationId xmlns:a16="http://schemas.microsoft.com/office/drawing/2014/main" id="{FFCA02A7-DFA8-1516-C42D-265EB3478976}"/>
              </a:ext>
            </a:extLst>
          </p:cNvPr>
          <p:cNvPicPr>
            <a:picLocks noChangeAspect="1"/>
          </p:cNvPicPr>
          <p:nvPr/>
        </p:nvPicPr>
        <p:blipFill>
          <a:blip r:embed="rId13"/>
          <a:stretch>
            <a:fillRect/>
          </a:stretch>
        </p:blipFill>
        <p:spPr>
          <a:xfrm>
            <a:off x="38211079" y="4846247"/>
            <a:ext cx="4399074" cy="3250121"/>
          </a:xfrm>
          <a:prstGeom prst="rect">
            <a:avLst/>
          </a:prstGeom>
          <a:effectLst/>
        </p:spPr>
      </p:pic>
      <p:pic>
        <p:nvPicPr>
          <p:cNvPr id="45" name="Picture 44" descr="A graph of a graph&#10;&#10;Description automatically generated with medium confidence">
            <a:extLst>
              <a:ext uri="{FF2B5EF4-FFF2-40B4-BE49-F238E27FC236}">
                <a16:creationId xmlns:a16="http://schemas.microsoft.com/office/drawing/2014/main" id="{533D3085-858D-5DC9-F24C-3BCC5EB64C40}"/>
              </a:ext>
            </a:extLst>
          </p:cNvPr>
          <p:cNvPicPr>
            <a:picLocks noChangeAspect="1"/>
          </p:cNvPicPr>
          <p:nvPr/>
        </p:nvPicPr>
        <p:blipFill>
          <a:blip r:embed="rId14"/>
          <a:stretch>
            <a:fillRect/>
          </a:stretch>
        </p:blipFill>
        <p:spPr>
          <a:xfrm>
            <a:off x="38250320" y="8294238"/>
            <a:ext cx="4399074" cy="3250120"/>
          </a:xfrm>
          <a:prstGeom prst="rect">
            <a:avLst/>
          </a:prstGeom>
          <a:effectLst/>
        </p:spPr>
      </p:pic>
      <p:sp>
        <p:nvSpPr>
          <p:cNvPr id="46" name="TextBox 45">
            <a:extLst>
              <a:ext uri="{FF2B5EF4-FFF2-40B4-BE49-F238E27FC236}">
                <a16:creationId xmlns:a16="http://schemas.microsoft.com/office/drawing/2014/main" id="{3C757E28-6FCC-8231-0539-AD132EAF8A5C}"/>
              </a:ext>
            </a:extLst>
          </p:cNvPr>
          <p:cNvSpPr txBox="1"/>
          <p:nvPr/>
        </p:nvSpPr>
        <p:spPr>
          <a:xfrm>
            <a:off x="37979847" y="8042839"/>
            <a:ext cx="5504520" cy="338554"/>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Actual And Reconstructed Signals Top and Bottom Respectively</a:t>
            </a:r>
          </a:p>
        </p:txBody>
      </p:sp>
    </p:spTree>
    <p:extLst>
      <p:ext uri="{BB962C8B-B14F-4D97-AF65-F5344CB8AC3E}">
        <p14:creationId xmlns:p14="http://schemas.microsoft.com/office/powerpoint/2010/main" val="347350305"/>
      </p:ext>
    </p:extLst>
  </p:cSld>
  <p:clrMapOvr>
    <a:masterClrMapping/>
  </p:clrMapOvr>
</p:sld>
</file>

<file path=ppt/theme/theme1.xml><?xml version="1.0" encoding="utf-8"?>
<a:theme xmlns:a="http://schemas.openxmlformats.org/drawingml/2006/main" name="1_Classic 3 Column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PosterPresentations.com-48x96-Template</Template>
  <TotalTime>185</TotalTime>
  <Words>841</Words>
  <Application>Microsoft Macintosh PowerPoint</Application>
  <PresentationFormat>Custom</PresentationFormat>
  <Paragraphs>42</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Times New Roman</vt:lpstr>
      <vt:lpstr>Trebuchet MS</vt:lpstr>
      <vt:lpstr>1_Classic 3 Columns</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cp:lastModifiedBy>Sravanth Chowdary Potluri</cp:lastModifiedBy>
  <cp:revision>51</cp:revision>
  <dcterms:created xsi:type="dcterms:W3CDTF">2012-02-09T21:25:37Z</dcterms:created>
  <dcterms:modified xsi:type="dcterms:W3CDTF">2024-05-18T17:54:58Z</dcterms:modified>
</cp:coreProperties>
</file>