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6"/>
    <p:restoredTop sz="94686"/>
  </p:normalViewPr>
  <p:slideViewPr>
    <p:cSldViewPr snapToGrid="0">
      <p:cViewPr varScale="1">
        <p:scale>
          <a:sx n="101" d="100"/>
          <a:sy n="101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8-019-42516-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CA9A-D046-0BB0-87D5-499D5619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Lead to 12 Lead ECG using DL(RNN)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99F9F-B814-000C-D6A9-8F9F190C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74220"/>
          </a:xfrm>
        </p:spPr>
        <p:txBody>
          <a:bodyPr/>
          <a:lstStyle/>
          <a:p>
            <a:r>
              <a:rPr lang="en-US" dirty="0" err="1"/>
              <a:t>Sravanth</a:t>
            </a:r>
            <a:r>
              <a:rPr lang="en-US" dirty="0"/>
              <a:t> CS20b1006 </a:t>
            </a:r>
          </a:p>
          <a:p>
            <a:r>
              <a:rPr lang="en-US" dirty="0" err="1"/>
              <a:t>Jathin</a:t>
            </a:r>
            <a:r>
              <a:rPr lang="en-US" dirty="0"/>
              <a:t> CS20b1092</a:t>
            </a:r>
          </a:p>
          <a:p>
            <a:r>
              <a:rPr lang="en-US" dirty="0" err="1"/>
              <a:t>Chandulal</a:t>
            </a:r>
            <a:r>
              <a:rPr lang="en-US" dirty="0"/>
              <a:t> EC21B1031</a:t>
            </a:r>
          </a:p>
        </p:txBody>
      </p:sp>
    </p:spTree>
    <p:extLst>
      <p:ext uri="{BB962C8B-B14F-4D97-AF65-F5344CB8AC3E}">
        <p14:creationId xmlns:p14="http://schemas.microsoft.com/office/powerpoint/2010/main" val="271349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C292-C391-D5C1-7E43-63C08F0A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207A-3A6D-7086-11A8-DA34023D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Sravanth</a:t>
            </a:r>
            <a:r>
              <a:rPr lang="en-US" sz="2800" dirty="0"/>
              <a:t> CS20B1006 : Dataset, </a:t>
            </a:r>
            <a:r>
              <a:rPr lang="en-US" sz="2800"/>
              <a:t>Deep Learning &amp; </a:t>
            </a:r>
            <a:r>
              <a:rPr lang="en-US" sz="2800" dirty="0"/>
              <a:t>Code Implementation</a:t>
            </a:r>
          </a:p>
          <a:p>
            <a:r>
              <a:rPr lang="en-US" sz="2800" dirty="0" err="1"/>
              <a:t>Jathin</a:t>
            </a:r>
            <a:r>
              <a:rPr lang="en-US" sz="2800" dirty="0"/>
              <a:t> CS20B1092 : Dataset, Noise Removal and Code Implementation</a:t>
            </a:r>
          </a:p>
          <a:p>
            <a:r>
              <a:rPr lang="en-US" sz="2800" dirty="0" err="1"/>
              <a:t>Chandulal</a:t>
            </a:r>
            <a:r>
              <a:rPr lang="en-US" sz="2800" dirty="0"/>
              <a:t> EC21B1031 : Evaluation Metrics and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9165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A5EC-9A9B-2902-DAE0-BF8DCC06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 And Problem Statement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diagram of a human body&#10;&#10;Description automatically generated">
            <a:extLst>
              <a:ext uri="{FF2B5EF4-FFF2-40B4-BE49-F238E27FC236}">
                <a16:creationId xmlns:a16="http://schemas.microsoft.com/office/drawing/2014/main" id="{4DD1A1A6-B49E-09C6-F019-2EAC853C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2089000"/>
            <a:ext cx="3414010" cy="267999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9171-AC91-9994-00C3-EE2968A2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Background: </a:t>
            </a:r>
            <a:r>
              <a:rPr lang="en-US" sz="1700">
                <a:solidFill>
                  <a:srgbClr val="FFFFFF"/>
                </a:solidFill>
              </a:rPr>
              <a:t>Electrocardiography (ECG) is essential for diagnosing cardiovascular diseases.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Current Challenge: </a:t>
            </a:r>
            <a:r>
              <a:rPr lang="en-US" sz="1700">
                <a:solidFill>
                  <a:srgbClr val="FFFFFF"/>
                </a:solidFill>
              </a:rPr>
              <a:t>Often only limited ECG data (e.g., one lead) is available, especially in remote or emergency settings, limiting diagnostic capabilities.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Project Objective: </a:t>
            </a:r>
            <a:r>
              <a:rPr lang="en-US" sz="1700">
                <a:solidFill>
                  <a:srgbClr val="FFFFFF"/>
                </a:solidFill>
              </a:rPr>
              <a:t>Use LSTM models to generate the complete set of 12-lead ECG data from the data captured from a single lead (Lead I).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Significance: </a:t>
            </a:r>
            <a:r>
              <a:rPr lang="en-US" sz="1700">
                <a:solidFill>
                  <a:srgbClr val="FFFFFF"/>
                </a:solidFill>
              </a:rPr>
              <a:t>This approach aims to enhance ECG monitoring under constraints, enabling comprehensive cardiac analysis from minimal data, thereby improving patient care in diverse settings.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7B5C-E8B5-236E-11BE-DA0F0E5CF183}"/>
              </a:ext>
            </a:extLst>
          </p:cNvPr>
          <p:cNvSpPr txBox="1"/>
          <p:nvPr/>
        </p:nvSpPr>
        <p:spPr>
          <a:xfrm>
            <a:off x="8660111" y="5073805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Lead ECG Chart</a:t>
            </a:r>
          </a:p>
        </p:txBody>
      </p:sp>
    </p:spTree>
    <p:extLst>
      <p:ext uri="{BB962C8B-B14F-4D97-AF65-F5344CB8AC3E}">
        <p14:creationId xmlns:p14="http://schemas.microsoft.com/office/powerpoint/2010/main" val="358839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D371-D99A-0FAD-AFC3-E44D613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3CAE-13E0-7690-A27D-3F90EADF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Lee, Hong J., et al. "Reconstruction of 12-lead ECG Using a Single-patch Device." Methods of Information in Medicine 56.04 (2017): 319-327.</a:t>
            </a:r>
          </a:p>
          <a:p>
            <a:r>
              <a:rPr lang="en-US" dirty="0"/>
              <a:t>Sohn, </a:t>
            </a:r>
            <a:r>
              <a:rPr lang="en-US" dirty="0" err="1"/>
              <a:t>Jangjay</a:t>
            </a:r>
            <a:r>
              <a:rPr lang="en-US" dirty="0"/>
              <a:t>, et al. "Reconstruction of 12-lead electrocardiogram from a three-lead patch-type device using a LSTM network." Sensors 20.11 (2020): 3278.</a:t>
            </a:r>
          </a:p>
          <a:p>
            <a:r>
              <a:rPr lang="en-US" dirty="0"/>
              <a:t>I. </a:t>
            </a:r>
            <a:r>
              <a:rPr lang="en-US" dirty="0" err="1"/>
              <a:t>Tomašić</a:t>
            </a:r>
            <a:r>
              <a:rPr lang="en-US" dirty="0"/>
              <a:t> and R. </a:t>
            </a:r>
            <a:r>
              <a:rPr lang="en-US" dirty="0" err="1"/>
              <a:t>Trobec</a:t>
            </a:r>
            <a:r>
              <a:rPr lang="en-US" dirty="0"/>
              <a:t>, "Electrocardiographic Systems With Reduced Numbers of Leads—Synthesis of the 12-Lead ECG," in IEEE Reviews in Biomedical Engineering, vol. 7, pp. 126-142, 2014, </a:t>
            </a:r>
            <a:r>
              <a:rPr lang="en-US" dirty="0" err="1"/>
              <a:t>doi</a:t>
            </a:r>
            <a:r>
              <a:rPr lang="en-US" dirty="0"/>
              <a:t>: 10.1109/RBME.2013.2264282.</a:t>
            </a:r>
          </a:p>
          <a:p>
            <a:endParaRPr lang="en-US" dirty="0"/>
          </a:p>
          <a:p>
            <a:r>
              <a:rPr lang="en-US" dirty="0"/>
              <a:t>Datasets Available : PTB-XL, KURIAS-ECG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0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A9F-7033-36BA-E48C-3F7F166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ALREADY USED IN ECG’s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AF9E-698F-BC62-2E4B-E6ACEFBE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Zhu, F., Ye, F., Fu, Y. et al. Electrocardiogram generation with a bidirectional LSTM-CNN generative adversarial network. Sci Rep 9, 6734 (2019). </a:t>
            </a:r>
            <a:r>
              <a:rPr lang="en-US" dirty="0">
                <a:hlinkClick r:id="rId2"/>
              </a:rPr>
              <a:t>https://doi.org/10.1038/s41598-019-42516-z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A. </a:t>
            </a:r>
            <a:r>
              <a:rPr lang="en-US" dirty="0" err="1">
                <a:solidFill>
                  <a:srgbClr val="FF0000"/>
                </a:solidFill>
              </a:rPr>
              <a:t>Kapfo</a:t>
            </a:r>
            <a:r>
              <a:rPr lang="en-US" dirty="0">
                <a:solidFill>
                  <a:srgbClr val="FF0000"/>
                </a:solidFill>
              </a:rPr>
              <a:t>, S. Datta, S. </a:t>
            </a:r>
            <a:r>
              <a:rPr lang="en-US" dirty="0" err="1">
                <a:solidFill>
                  <a:srgbClr val="FF0000"/>
                </a:solidFill>
              </a:rPr>
              <a:t>Dandapat</a:t>
            </a:r>
            <a:r>
              <a:rPr lang="en-US" dirty="0">
                <a:solidFill>
                  <a:srgbClr val="FF0000"/>
                </a:solidFill>
              </a:rPr>
              <a:t> and P. K. Bora, "LSTM based Synthesis of 12-lead ECG Signal from a Reduced Lead Set," 2022 IEEE International Conference on Signal Processing, Informatics, Communication and Energy Systems (SPICES), THIRUVANANTHAPURAM, India, 2022, pp. 296-301, </a:t>
            </a:r>
            <a:r>
              <a:rPr lang="en-US" dirty="0" err="1">
                <a:solidFill>
                  <a:srgbClr val="FF0000"/>
                </a:solidFill>
              </a:rPr>
              <a:t>doi</a:t>
            </a:r>
            <a:r>
              <a:rPr lang="en-US" dirty="0">
                <a:solidFill>
                  <a:srgbClr val="FF0000"/>
                </a:solidFill>
              </a:rPr>
              <a:t>: 10.1109/SPICES52834.2022.9774204. </a:t>
            </a:r>
            <a:r>
              <a:rPr lang="en-US" dirty="0"/>
              <a:t>Used 3 Leads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Zacarias, Henriques, et al. "ECG Forecasting System Based on Long Short-Term Memory." Bioengineering 11.1 (2024): 89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68E1-33B1-3351-7765-8CE2DB8A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Methodology – Noise Removal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679C-8A63-C011-EC07-1C139FBA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dirty="0"/>
              <a:t>Used Butterworth filter and discrete wavelet transform to remove the low frequency(baseline wander) and high frequency noise in the signal</a:t>
            </a: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EFECA017-44A2-04E4-0E75-D9DEA6B9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82" y="571500"/>
            <a:ext cx="2962164" cy="2188504"/>
          </a:xfrm>
          <a:prstGeom prst="rect">
            <a:avLst/>
          </a:prstGeom>
          <a:effectLst/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4238878-FA8E-7510-84E3-039A41F1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426" y="4630288"/>
            <a:ext cx="4030723" cy="1813824"/>
          </a:xfrm>
          <a:prstGeom prst="rect">
            <a:avLst/>
          </a:prstGeom>
          <a:effectLst/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A0A5DF0-1150-319F-71CD-16C66FA6A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097" y="1660483"/>
            <a:ext cx="3148022" cy="2329536"/>
          </a:xfrm>
          <a:prstGeom prst="rect">
            <a:avLst/>
          </a:prstGeom>
          <a:effectLst/>
        </p:spPr>
      </p:pic>
      <p:pic>
        <p:nvPicPr>
          <p:cNvPr id="6" name="Picture 5" descr="A graph of a wave&#10;&#10;Description automatically generated">
            <a:extLst>
              <a:ext uri="{FF2B5EF4-FFF2-40B4-BE49-F238E27FC236}">
                <a16:creationId xmlns:a16="http://schemas.microsoft.com/office/drawing/2014/main" id="{C179013E-E373-BDC6-ECF5-7CAC18B2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468" y="5537200"/>
            <a:ext cx="2082800" cy="965200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FE81E487-E9A9-E84D-E4AC-56C314B05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618" y="3392984"/>
            <a:ext cx="2222500" cy="1562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2D8F5-9E07-3E4A-C2C7-DAE6052F64D2}"/>
              </a:ext>
            </a:extLst>
          </p:cNvPr>
          <p:cNvSpPr txBox="1"/>
          <p:nvPr/>
        </p:nvSpPr>
        <p:spPr>
          <a:xfrm>
            <a:off x="5490123" y="31462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Noisy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FD5D9-3793-FF61-D589-103203C2581C}"/>
              </a:ext>
            </a:extLst>
          </p:cNvPr>
          <p:cNvSpPr txBox="1"/>
          <p:nvPr/>
        </p:nvSpPr>
        <p:spPr>
          <a:xfrm>
            <a:off x="5038906" y="307224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Butterworth 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7F6E2-B78D-7AB1-6F35-774273121087}"/>
              </a:ext>
            </a:extLst>
          </p:cNvPr>
          <p:cNvSpPr txBox="1"/>
          <p:nvPr/>
        </p:nvSpPr>
        <p:spPr>
          <a:xfrm>
            <a:off x="5210426" y="525482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DB-6 Wavelet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0CA50-E6A5-8F6F-611B-C6C1D5A4654D}"/>
              </a:ext>
            </a:extLst>
          </p:cNvPr>
          <p:cNvSpPr txBox="1"/>
          <p:nvPr/>
        </p:nvSpPr>
        <p:spPr>
          <a:xfrm>
            <a:off x="9242411" y="129115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Denoised Signal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4674-F193-FD97-11C5-71D3D0D0C3C5}"/>
              </a:ext>
            </a:extLst>
          </p:cNvPr>
          <p:cNvSpPr txBox="1"/>
          <p:nvPr/>
        </p:nvSpPr>
        <p:spPr>
          <a:xfrm>
            <a:off x="8725008" y="4260955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13685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B7B9-DBF3-BA96-3E7F-8B09FFCE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64" y="420625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Methodology – Model Training And Evaluation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B352-7894-46B6-7EF3-AD13D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64" y="2061319"/>
            <a:ext cx="3760059" cy="452236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Experimented with multiple single input LSTM Models with and without noise removal and evaluated the model using evaluation metrics such as Pearson correlation coefficient and r2 score.</a:t>
            </a:r>
          </a:p>
          <a:p>
            <a:pPr>
              <a:lnSpc>
                <a:spcPct val="90000"/>
              </a:lnSpc>
            </a:pPr>
            <a:r>
              <a:rPr lang="en-US" dirty="0"/>
              <a:t>Shown is the best performing model according to our evaluation metrics with peak correlation coefficient of 0.9 in lead 4 and 5 and an r2 score of 0.56</a:t>
            </a: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AFC91DE-7ABC-1F6D-744C-70DFE1E7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06" y="1313665"/>
            <a:ext cx="3491968" cy="4406270"/>
          </a:xfrm>
          <a:prstGeom prst="rect">
            <a:avLst/>
          </a:prstGeom>
          <a:effectLst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C10BCD-C5A1-147F-CB7F-368A5D930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561" y="2132039"/>
            <a:ext cx="3658209" cy="3155204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D3445-C1BF-ED85-EBBC-E3BA8077B6B9}"/>
              </a:ext>
            </a:extLst>
          </p:cNvPr>
          <p:cNvSpPr txBox="1"/>
          <p:nvPr/>
        </p:nvSpPr>
        <p:spPr>
          <a:xfrm>
            <a:off x="6388042" y="5906950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LSTM Neural Network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452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6BC4-3F1F-3FA7-473F-5EE90D44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Results AND Metrics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B0D72CF1-F11D-7431-A5A4-1CBAAF3F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444417"/>
            <a:ext cx="5449471" cy="1089894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DDF977-8332-D583-1B3D-71D2A79D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R² Score: It measures how well a regression model predicts the actual values, with 0 indicating no predictive power and 1 indicating perfect prediction.</a:t>
            </a:r>
          </a:p>
          <a:p>
            <a:r>
              <a:rPr lang="en-US" dirty="0"/>
              <a:t>Pearson Correlation: It quantifies the strength and direction of a linear relationship between two variables, ranging from -1 (perfect negative correlation) to +1 (perfect positive correlation).</a:t>
            </a:r>
          </a:p>
          <a:p>
            <a:endParaRPr lang="en-US" dirty="0"/>
          </a:p>
        </p:txBody>
      </p:sp>
      <p:pic>
        <p:nvPicPr>
          <p:cNvPr id="7" name="Picture 6" descr="A mathematical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3A4F7EDB-E728-06B2-D13C-DCB72E656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4070264"/>
            <a:ext cx="5449471" cy="163484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AE4DE-5013-88BA-BB8A-3C78B21EF0FB}"/>
              </a:ext>
            </a:extLst>
          </p:cNvPr>
          <p:cNvSpPr txBox="1"/>
          <p:nvPr/>
        </p:nvSpPr>
        <p:spPr>
          <a:xfrm>
            <a:off x="8297317" y="283572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R2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4B2D0-C76A-B3AE-6E75-5BCB9009095F}"/>
              </a:ext>
            </a:extLst>
          </p:cNvPr>
          <p:cNvSpPr txBox="1"/>
          <p:nvPr/>
        </p:nvSpPr>
        <p:spPr>
          <a:xfrm>
            <a:off x="7140383" y="5705104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3951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B1-9984-F7A7-FCE6-86621D5A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60" y="571500"/>
            <a:ext cx="3105075" cy="5715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F916B6A-4A1E-4A48-8BC8-1E4776E03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1C5D755C-6A9E-4780-8524-22F98BAC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AC099B-3614-4184-BF57-F5447D15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8414D36-7E58-80B2-2A7A-AF301D1B1778}"/>
              </a:ext>
            </a:extLst>
          </p:cNvPr>
          <p:cNvSpPr txBox="1">
            <a:spLocks/>
          </p:cNvSpPr>
          <p:nvPr/>
        </p:nvSpPr>
        <p:spPr>
          <a:xfrm>
            <a:off x="338210" y="1447799"/>
            <a:ext cx="3823100" cy="4838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Shown in the image is the </a:t>
            </a:r>
            <a:r>
              <a:rPr lang="en-US" dirty="0" err="1"/>
              <a:t>pearson</a:t>
            </a:r>
            <a:r>
              <a:rPr lang="en-US" dirty="0"/>
              <a:t> correlation coefficient and R2 Scores for the remaining 11 leads for our best performing model</a:t>
            </a:r>
          </a:p>
          <a:p>
            <a:pPr>
              <a:lnSpc>
                <a:spcPct val="90000"/>
              </a:lnSpc>
            </a:pPr>
            <a:r>
              <a:rPr lang="en-US" dirty="0"/>
              <a:t>R2 Scores of the models:</a:t>
            </a:r>
          </a:p>
          <a:p>
            <a:pPr>
              <a:lnSpc>
                <a:spcPct val="90000"/>
              </a:lnSpc>
            </a:pPr>
            <a:r>
              <a:rPr lang="en-US" dirty="0"/>
              <a:t>Without Noise Removal : 0.42</a:t>
            </a:r>
          </a:p>
          <a:p>
            <a:pPr>
              <a:lnSpc>
                <a:spcPct val="90000"/>
              </a:lnSpc>
            </a:pPr>
            <a:r>
              <a:rPr lang="en-US" dirty="0"/>
              <a:t>Simple Model With Noise Removal : 0.53</a:t>
            </a:r>
          </a:p>
          <a:p>
            <a:pPr>
              <a:lnSpc>
                <a:spcPct val="90000"/>
              </a:lnSpc>
            </a:pPr>
            <a:r>
              <a:rPr lang="en-US" dirty="0"/>
              <a:t>Medium Sized Model With Noise Removal : 0.54</a:t>
            </a:r>
          </a:p>
          <a:p>
            <a:pPr>
              <a:lnSpc>
                <a:spcPct val="90000"/>
              </a:lnSpc>
            </a:pPr>
            <a:r>
              <a:rPr lang="en-US" dirty="0"/>
              <a:t>Large Model With Noise Removal : 0.56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2" name="Picture 11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5BA54F6F-6B77-62D8-58AD-6497B227C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81" y="1447799"/>
            <a:ext cx="2962164" cy="2188504"/>
          </a:xfrm>
          <a:prstGeom prst="rect">
            <a:avLst/>
          </a:prstGeom>
          <a:effectLst/>
        </p:spPr>
      </p:pic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0D7E16-931B-4CFC-9700-F55FF684A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020" y="1447799"/>
            <a:ext cx="2962164" cy="2188504"/>
          </a:xfrm>
          <a:prstGeom prst="rect">
            <a:avLst/>
          </a:prstGeom>
          <a:effectLst/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A950799-DEAF-D1A4-A446-E95F5D4A1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816" y="3831296"/>
            <a:ext cx="3137640" cy="2188504"/>
          </a:xfrm>
          <a:prstGeom prst="rect">
            <a:avLst/>
          </a:prstGeom>
          <a:effectLst/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AEF401B-9CC4-BEE8-C674-C408D91D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103545" y="4022302"/>
            <a:ext cx="3992250" cy="1806492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A9F9B-DC6F-D221-13B4-0F4952AA56F6}"/>
              </a:ext>
            </a:extLst>
          </p:cNvPr>
          <p:cNvSpPr txBox="1"/>
          <p:nvPr/>
        </p:nvSpPr>
        <p:spPr>
          <a:xfrm>
            <a:off x="6642642" y="110373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And Reconstructed 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05A87-0AD6-F50C-64F2-B557B79B89B0}"/>
              </a:ext>
            </a:extLst>
          </p:cNvPr>
          <p:cNvSpPr txBox="1"/>
          <p:nvPr/>
        </p:nvSpPr>
        <p:spPr>
          <a:xfrm>
            <a:off x="5413119" y="6158731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R2 Scores and Pearson Correlation Of The Leads</a:t>
            </a:r>
          </a:p>
        </p:txBody>
      </p:sp>
    </p:spTree>
    <p:extLst>
      <p:ext uri="{BB962C8B-B14F-4D97-AF65-F5344CB8AC3E}">
        <p14:creationId xmlns:p14="http://schemas.microsoft.com/office/powerpoint/2010/main" val="74626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301-4BB5-C593-8684-87FC327B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4ABE-EDE5-1F56-7D6C-5FD399D9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in training the PTB-XL dataset with models of various sizes with and without noise removal and achieved promising results for the regeneration of the ECG signal from a single lead</a:t>
            </a:r>
          </a:p>
          <a:p>
            <a:r>
              <a:rPr lang="en-US" dirty="0"/>
              <a:t>The achieved results are still a bit away from the SOTA results considering the current literature works on 3 lead ECG set for regeneration while we used single lead information for the regeneration.</a:t>
            </a:r>
          </a:p>
          <a:p>
            <a:r>
              <a:rPr lang="en-US" dirty="0"/>
              <a:t>This suggests a need for more robust models which have better temporal and spatial handling capacities such as </a:t>
            </a:r>
            <a:r>
              <a:rPr lang="en-US" dirty="0" err="1"/>
              <a:t>ConvLSTM</a:t>
            </a:r>
            <a:r>
              <a:rPr lang="en-US" dirty="0"/>
              <a:t> and LMU (Legendre Memory Unit) or models with different features such as convolution and larger number of layers with skip connections</a:t>
            </a:r>
          </a:p>
        </p:txBody>
      </p:sp>
    </p:spTree>
    <p:extLst>
      <p:ext uri="{BB962C8B-B14F-4D97-AF65-F5344CB8AC3E}">
        <p14:creationId xmlns:p14="http://schemas.microsoft.com/office/powerpoint/2010/main" val="395749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752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Single Lead to 12 Lead ECG using DL(RNN)</vt:lpstr>
      <vt:lpstr>Introduction And Problem Statement</vt:lpstr>
      <vt:lpstr>Literature Survey</vt:lpstr>
      <vt:lpstr>LSTM ALREADY USED IN ECG’s</vt:lpstr>
      <vt:lpstr>Methodology – Noise Removal</vt:lpstr>
      <vt:lpstr>Methodology – Model Training And Evaluation</vt:lpstr>
      <vt:lpstr>Results AND Metrics</vt:lpstr>
      <vt:lpstr>Results</vt:lpstr>
      <vt:lpstr>Conclusion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Lead to 12 Lead ECG using DL(RNN)</dc:title>
  <dc:creator>Sravanth Chowdary Potluri</dc:creator>
  <cp:lastModifiedBy>Sravanth Chowdary Potluri</cp:lastModifiedBy>
  <cp:revision>9</cp:revision>
  <dcterms:created xsi:type="dcterms:W3CDTF">2024-04-29T08:47:34Z</dcterms:created>
  <dcterms:modified xsi:type="dcterms:W3CDTF">2024-05-18T17:55:47Z</dcterms:modified>
</cp:coreProperties>
</file>