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Lst>
  <p:sldSz cx="12192000" cy="6858000"/>
  <p:notesSz cx="6858000" cy="9144000"/>
  <p:custDataLst>
    <p:tags r:id="rId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5719445" y="1242695"/>
            <a:ext cx="6328410" cy="5172075"/>
          </a:xfrm>
          <a:prstGeom prst="rect">
            <a:avLst/>
          </a:prstGeom>
        </p:spPr>
      </p:pic>
      <p:sp>
        <p:nvSpPr>
          <p:cNvPr id="2" name="标题 1"/>
          <p:cNvSpPr>
            <a:spLocks noGrp="1"/>
          </p:cNvSpPr>
          <p:nvPr>
            <p:ph type="title"/>
          </p:nvPr>
        </p:nvSpPr>
        <p:spPr>
          <a:xfrm>
            <a:off x="289560" y="201930"/>
            <a:ext cx="10515600" cy="1325563"/>
          </a:xfrm>
        </p:spPr>
        <p:txBody>
          <a:bodyPr/>
          <a:p>
            <a:r>
              <a:rPr lang="zh-CN" altLang="en-US"/>
              <a:t>针对技术点如何</a:t>
            </a:r>
            <a:r>
              <a:rPr lang="zh-CN" altLang="en-US"/>
              <a:t>取证</a:t>
            </a:r>
            <a:endParaRPr lang="zh-CN" altLang="en-US"/>
          </a:p>
        </p:txBody>
      </p:sp>
      <p:sp>
        <p:nvSpPr>
          <p:cNvPr id="5" name="文本框 4"/>
          <p:cNvSpPr txBox="1"/>
          <p:nvPr/>
        </p:nvSpPr>
        <p:spPr>
          <a:xfrm>
            <a:off x="414020" y="1664335"/>
            <a:ext cx="5617845" cy="5262245"/>
          </a:xfrm>
          <a:prstGeom prst="rect">
            <a:avLst/>
          </a:prstGeom>
          <a:noFill/>
        </p:spPr>
        <p:txBody>
          <a:bodyPr wrap="square" rtlCol="0">
            <a:spAutoFit/>
          </a:bodyPr>
          <a:p>
            <a:r>
              <a:rPr lang="zh-CN" altLang="en-US" sz="1400"/>
              <a:t>取证点一：核心功能特征识别，识别竞品是否实现了类似的产品功能界面与</a:t>
            </a:r>
            <a:r>
              <a:rPr lang="zh-CN" altLang="en-US" sz="1400"/>
              <a:t>技术特征</a:t>
            </a:r>
            <a:endParaRPr lang="zh-CN" altLang="en-US" sz="1400"/>
          </a:p>
          <a:p>
            <a:r>
              <a:rPr lang="zh-CN" altLang="en-US" sz="1400"/>
              <a:t>关键特征识别：</a:t>
            </a:r>
            <a:endParaRPr lang="zh-CN" altLang="en-US" sz="1400"/>
          </a:p>
          <a:p>
            <a:pPr marL="285750" indent="-285750">
              <a:buFont typeface="Arial" panose="020B0604020202020204" pitchFamily="34" charset="0"/>
              <a:buChar char="•"/>
            </a:pPr>
            <a:r>
              <a:rPr lang="zh-CN" altLang="en-US" sz="1400" b="1"/>
              <a:t>跨语言调用列表</a:t>
            </a:r>
            <a:r>
              <a:rPr lang="zh-CN" altLang="en-US" sz="1400"/>
              <a:t>：竞品是否识别出相应的跨语言调用列表，绑定信息中四个关键信息是否相同</a:t>
            </a:r>
            <a:endParaRPr lang="zh-CN" altLang="en-US" sz="1400"/>
          </a:p>
          <a:p>
            <a:pPr marL="285750" indent="-285750">
              <a:buFont typeface="Arial" panose="020B0604020202020204" pitchFamily="34" charset="0"/>
              <a:buChar char="•"/>
            </a:pPr>
            <a:r>
              <a:rPr lang="zh-CN" altLang="en-US" sz="1400" b="1"/>
              <a:t>跨语言调用点</a:t>
            </a:r>
            <a:r>
              <a:rPr lang="en-US" altLang="zh-CN" sz="1400" b="1"/>
              <a:t>-</a:t>
            </a:r>
            <a:r>
              <a:rPr lang="zh-CN" altLang="en-US" sz="1400" b="1"/>
              <a:t>被调函数详情视图</a:t>
            </a:r>
            <a:r>
              <a:rPr lang="zh-CN" altLang="en-US" sz="1400"/>
              <a:t>：竞品是否存在</a:t>
            </a:r>
            <a:r>
              <a:rPr lang="en-US" altLang="zh-CN" sz="1400"/>
              <a:t>callsite</a:t>
            </a:r>
            <a:r>
              <a:rPr lang="zh-CN" altLang="en-US" sz="1400"/>
              <a:t>代码选择功能，判断相同</a:t>
            </a:r>
            <a:r>
              <a:rPr lang="en-US" altLang="zh-CN" sz="1400"/>
              <a:t>callsite</a:t>
            </a:r>
            <a:r>
              <a:rPr lang="zh-CN" altLang="en-US" sz="1400"/>
              <a:t>对应的跨语言</a:t>
            </a:r>
            <a:r>
              <a:rPr lang="en-US" altLang="zh-CN" sz="1400"/>
              <a:t>API</a:t>
            </a:r>
            <a:r>
              <a:rPr lang="zh-CN" altLang="en-US" sz="1400"/>
              <a:t>选择列表名称是否相同</a:t>
            </a:r>
            <a:endParaRPr lang="zh-CN" altLang="en-US" sz="1400"/>
          </a:p>
          <a:p>
            <a:pPr marL="285750" indent="-285750">
              <a:buFont typeface="Arial" panose="020B0604020202020204" pitchFamily="34" charset="0"/>
              <a:buChar char="•"/>
            </a:pPr>
            <a:r>
              <a:rPr lang="zh-CN" altLang="en-US" sz="1400" b="1"/>
              <a:t>语义摘要</a:t>
            </a:r>
            <a:r>
              <a:rPr lang="en-US" altLang="zh-CN" sz="1400" b="1"/>
              <a:t>-</a:t>
            </a:r>
            <a:r>
              <a:rPr lang="zh-CN" altLang="en-US" sz="1400" b="1"/>
              <a:t>适配</a:t>
            </a:r>
            <a:r>
              <a:rPr lang="en-US" altLang="zh-CN" sz="1400" b="1"/>
              <a:t>IR</a:t>
            </a:r>
            <a:r>
              <a:rPr lang="zh-CN" altLang="en-US" sz="1400" b="1"/>
              <a:t>视图：</a:t>
            </a:r>
            <a:r>
              <a:rPr lang="zh-CN" altLang="en-US" sz="1400"/>
              <a:t>竞品是否具有类似的跨语言函数展示区域，特别关注是否同时显示语义摘要中间代码和转换生成的中间代码的双栏布局，并通过颜色或其他方式展示其转换</a:t>
            </a:r>
            <a:r>
              <a:rPr lang="zh-CN" altLang="en-US" sz="1400"/>
              <a:t>关系。</a:t>
            </a:r>
            <a:endParaRPr lang="zh-CN" altLang="en-US" sz="1400"/>
          </a:p>
          <a:p>
            <a:pPr indent="0">
              <a:buFont typeface="Arial" panose="020B0604020202020204" pitchFamily="34" charset="0"/>
              <a:buNone/>
            </a:pPr>
            <a:endParaRPr lang="zh-CN" altLang="en-US" sz="1400"/>
          </a:p>
          <a:p>
            <a:pPr indent="0">
              <a:buFont typeface="Arial" panose="020B0604020202020204" pitchFamily="34" charset="0"/>
              <a:buNone/>
            </a:pPr>
            <a:r>
              <a:rPr lang="zh-CN" altLang="en-US" sz="1400"/>
              <a:t>取证点二：中间代码表示与重构</a:t>
            </a:r>
            <a:r>
              <a:rPr lang="zh-CN" altLang="en-US" sz="1400"/>
              <a:t>技术</a:t>
            </a:r>
            <a:endParaRPr lang="zh-CN" altLang="en-US" sz="1400"/>
          </a:p>
          <a:p>
            <a:pPr indent="0">
              <a:buFont typeface="Arial" panose="020B0604020202020204" pitchFamily="34" charset="0"/>
              <a:buNone/>
            </a:pPr>
            <a:r>
              <a:rPr lang="zh-CN" altLang="en-US" sz="1400"/>
              <a:t>取证方式：提取产品展示的所有中间代码和重构后代码进行</a:t>
            </a:r>
            <a:r>
              <a:rPr lang="zh-CN" altLang="en-US" sz="1400"/>
              <a:t>对比</a:t>
            </a:r>
            <a:endParaRPr lang="zh-CN" altLang="en-US" sz="1400"/>
          </a:p>
          <a:p>
            <a:pPr indent="0">
              <a:buFont typeface="Arial" panose="020B0604020202020204" pitchFamily="34" charset="0"/>
              <a:buNone/>
            </a:pPr>
            <a:r>
              <a:rPr lang="zh-CN" altLang="en-US" sz="1400"/>
              <a:t>分析方法：代码格式对比：分析竞品生成的中间代码格式，检查指令表示方式（如 CALL、RET 指令格式）是否与我方专利相似，并判断相应中间代码生成的</a:t>
            </a:r>
            <a:r>
              <a:rPr lang="en-US" altLang="zh-CN" sz="1400"/>
              <a:t>ArkIR</a:t>
            </a:r>
            <a:r>
              <a:rPr lang="zh-CN" altLang="en-US" sz="1400"/>
              <a:t>是否与我方生成的类似。若中间代码和</a:t>
            </a:r>
            <a:r>
              <a:rPr lang="en-US" altLang="zh-CN" sz="1400"/>
              <a:t>ArkIR</a:t>
            </a:r>
            <a:r>
              <a:rPr lang="zh-CN" altLang="en-US" sz="1400"/>
              <a:t>高度类似，可据此举证</a:t>
            </a:r>
            <a:r>
              <a:rPr lang="zh-CN" altLang="en-US" sz="1400"/>
              <a:t>侵权。</a:t>
            </a:r>
            <a:endParaRPr lang="zh-CN" altLang="en-US" sz="1400"/>
          </a:p>
          <a:p>
            <a:pPr indent="0">
              <a:buFont typeface="Arial" panose="020B0604020202020204" pitchFamily="34" charset="0"/>
              <a:buNone/>
            </a:pPr>
            <a:endParaRPr lang="zh-CN" altLang="en-US" sz="1400"/>
          </a:p>
          <a:p>
            <a:pPr indent="0">
              <a:buFont typeface="Arial" panose="020B0604020202020204" pitchFamily="34" charset="0"/>
              <a:buNone/>
            </a:pPr>
            <a:r>
              <a:rPr lang="zh-CN" altLang="en-US" sz="1400"/>
              <a:t>取证点三：函数级调用栈的跨语言调用检测识别</a:t>
            </a:r>
            <a:r>
              <a:rPr lang="zh-CN" altLang="en-US" sz="1400"/>
              <a:t>方式</a:t>
            </a:r>
            <a:endParaRPr lang="zh-CN" altLang="en-US" sz="1400"/>
          </a:p>
          <a:p>
            <a:pPr indent="0">
              <a:buFont typeface="Arial" panose="020B0604020202020204" pitchFamily="34" charset="0"/>
              <a:buNone/>
            </a:pPr>
            <a:r>
              <a:rPr lang="zh-CN" altLang="en-US" sz="1400"/>
              <a:t>取证方式：使用反编译工具（如</a:t>
            </a:r>
            <a:r>
              <a:rPr lang="en-US" altLang="zh-CN" sz="1400"/>
              <a:t>IDA Pro</a:t>
            </a:r>
            <a:r>
              <a:rPr lang="zh-CN" altLang="en-US" sz="1400"/>
              <a:t>）分析竞品的</a:t>
            </a:r>
            <a:r>
              <a:rPr lang="zh-CN" altLang="en-US" sz="1400"/>
              <a:t>调用链</a:t>
            </a:r>
            <a:endParaRPr lang="zh-CN" altLang="en-US" sz="1400"/>
          </a:p>
          <a:p>
            <a:pPr indent="0">
              <a:buFont typeface="Arial" panose="020B0604020202020204" pitchFamily="34" charset="0"/>
              <a:buNone/>
            </a:pPr>
            <a:r>
              <a:rPr lang="zh-CN" altLang="en-US" sz="1400"/>
              <a:t>分析方法：检查是否存在与我方产品类似的绑定关系解析技术函数路径和逻辑链条，重点检查竞品的代码重构算法，验证其是否采用了相同的从 SumIR 到 ArkIR 的转换逻辑。若使用相同函数路径和逻辑链条，说明已实现本专利</a:t>
            </a:r>
            <a:r>
              <a:rPr lang="zh-CN" altLang="en-US" sz="1400"/>
              <a:t>方法。</a:t>
            </a:r>
            <a:endParaRPr lang="zh-CN" altLang="en-US" sz="1400"/>
          </a:p>
        </p:txBody>
      </p:sp>
      <p:cxnSp>
        <p:nvCxnSpPr>
          <p:cNvPr id="9" name="直接箭头连接符 8"/>
          <p:cNvCxnSpPr/>
          <p:nvPr/>
        </p:nvCxnSpPr>
        <p:spPr>
          <a:xfrm>
            <a:off x="8195945" y="3510915"/>
            <a:ext cx="197485" cy="422275"/>
          </a:xfrm>
          <a:prstGeom prst="straightConnector1">
            <a:avLst/>
          </a:prstGeom>
          <a:ln w="6350">
            <a:solidFill>
              <a:srgbClr val="FF0000"/>
            </a:solidFill>
            <a:tailEnd type="triangle" w="sm" len="sm"/>
          </a:ln>
        </p:spPr>
        <p:style>
          <a:lnRef idx="2">
            <a:schemeClr val="accent1"/>
          </a:lnRef>
          <a:fillRef idx="0">
            <a:srgbClr val="FFFFFF"/>
          </a:fillRef>
          <a:effectRef idx="0">
            <a:srgbClr val="FFFFFF"/>
          </a:effectRef>
          <a:fontRef idx="minor">
            <a:schemeClr val="tx1"/>
          </a:fontRef>
        </p:style>
      </p:cxnSp>
      <p:sp>
        <p:nvSpPr>
          <p:cNvPr id="10" name="矩形 9"/>
          <p:cNvSpPr/>
          <p:nvPr/>
        </p:nvSpPr>
        <p:spPr>
          <a:xfrm>
            <a:off x="5921375" y="3465830"/>
            <a:ext cx="1666875" cy="2787650"/>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7679055" y="1978660"/>
            <a:ext cx="3660775" cy="32829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8098155" y="4243070"/>
            <a:ext cx="3145155" cy="145732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commondata" val="eyJoZGlkIjoiMjgxNTY0ZjBjYjgxYWIwMWJhZDlkZGM4YTFmMDQwZWQ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565</Words>
  <Application>WPS 演示</Application>
  <PresentationFormat>宽屏</PresentationFormat>
  <Paragraphs>16</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宋体</vt:lpstr>
      <vt:lpstr>Wingdings</vt:lpstr>
      <vt:lpstr>Cascadia Mono</vt:lpstr>
      <vt:lpstr>微软雅黑</vt:lpstr>
      <vt:lpstr>Calibri</vt:lpstr>
      <vt:lpstr>Arial Unicode MS</vt:lpstr>
      <vt:lpstr>WPS</vt:lpstr>
      <vt:lpstr>针对技术点如何取证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伍家乐</cp:lastModifiedBy>
  <cp:revision>85</cp:revision>
  <dcterms:created xsi:type="dcterms:W3CDTF">2023-08-09T12:44:00Z</dcterms:created>
  <dcterms:modified xsi:type="dcterms:W3CDTF">2025-09-09T01:46:49Z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2052-12.1.0.16929</vt:lpwstr>
  </property>
</Properties>
</file>