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9"/>
        <p:guide pos="385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63.xml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7819390" y="564515"/>
            <a:ext cx="3607435" cy="3731260"/>
          </a:xfrm>
          <a:prstGeom prst="roundRect">
            <a:avLst>
              <a:gd name="adj" fmla="val 6801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340995" y="575310"/>
            <a:ext cx="7353300" cy="3731260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368935" y="2555240"/>
            <a:ext cx="7316470" cy="15875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6235" y="1998345"/>
            <a:ext cx="897255" cy="19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+mn-ea"/>
                <a:sym typeface="+mn-ea"/>
              </a:rPr>
              <a:t>鸿蒙应用</a:t>
            </a:r>
            <a:br>
              <a:rPr lang="zh-CN" altLang="en-US" sz="1000" b="1">
                <a:latin typeface="+mn-ea"/>
                <a:sym typeface="+mn-ea"/>
              </a:rPr>
            </a:br>
            <a:r>
              <a:rPr lang="zh-CN" altLang="en-US" sz="1000" b="1">
                <a:latin typeface="+mn-ea"/>
                <a:sym typeface="+mn-ea"/>
              </a:rPr>
              <a:t>（已</a:t>
            </a:r>
            <a:r>
              <a:rPr lang="zh-CN" altLang="en-US" sz="1000" b="1">
                <a:latin typeface="+mn-ea"/>
                <a:sym typeface="+mn-ea"/>
              </a:rPr>
              <a:t>打包）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40995" y="3658235"/>
            <a:ext cx="1071880" cy="19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+mn-ea"/>
              </a:rPr>
              <a:t>鸿蒙应用项目</a:t>
            </a:r>
            <a:br>
              <a:rPr lang="zh-CN" altLang="en-US" sz="1000" b="1">
                <a:latin typeface="+mn-ea"/>
              </a:rPr>
            </a:br>
            <a:r>
              <a:rPr lang="zh-CN" altLang="en-US" sz="1000" b="1">
                <a:latin typeface="+mn-ea"/>
              </a:rPr>
              <a:t>（</a:t>
            </a:r>
            <a:r>
              <a:rPr lang="zh-CN" altLang="en-US" sz="1000" b="1">
                <a:latin typeface="+mn-ea"/>
              </a:rPr>
              <a:t>源代码）</a:t>
            </a:r>
            <a:endParaRPr lang="zh-CN" altLang="en-US" sz="1000" b="1"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83335" y="1574165"/>
            <a:ext cx="11144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 b="1">
                <a:latin typeface="+mn-ea"/>
                <a:sym typeface="+mn-ea"/>
              </a:rPr>
              <a:t>二进制</a:t>
            </a:r>
            <a:r>
              <a:rPr lang="zh-CN" altLang="en-US" sz="1000" b="1">
                <a:latin typeface="+mn-ea"/>
                <a:sym typeface="+mn-ea"/>
              </a:rPr>
              <a:t>库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253490" y="2293620"/>
            <a:ext cx="11309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sym typeface="+mn-ea"/>
              </a:rPr>
              <a:t>Ark </a:t>
            </a:r>
            <a:r>
              <a:rPr lang="zh-CN" altLang="en-US" sz="1000" b="1">
                <a:latin typeface="+mn-ea"/>
                <a:sym typeface="+mn-ea"/>
              </a:rPr>
              <a:t>字节码</a:t>
            </a:r>
            <a:r>
              <a:rPr lang="zh-CN" altLang="en-US" sz="1000" b="1">
                <a:latin typeface="+mn-ea"/>
                <a:sym typeface="+mn-ea"/>
              </a:rPr>
              <a:t>文件</a:t>
            </a:r>
            <a:endParaRPr lang="zh-CN" altLang="en-US" sz="1000" b="1">
              <a:latin typeface="+mn-ea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349375" y="3950970"/>
            <a:ext cx="94678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cs typeface="+mn-ea"/>
                <a:sym typeface="+mn-ea"/>
              </a:rPr>
              <a:t>ArkTS </a:t>
            </a:r>
            <a:r>
              <a:rPr lang="zh-CN" altLang="en-US" sz="1000" b="1">
                <a:latin typeface="+mn-ea"/>
                <a:cs typeface="+mn-ea"/>
                <a:sym typeface="+mn-ea"/>
              </a:rPr>
              <a:t>源码</a:t>
            </a:r>
            <a:endParaRPr lang="zh-CN" altLang="en-US" sz="1000" b="1">
              <a:latin typeface="+mn-ea"/>
              <a:cs typeface="+mn-ea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468120"/>
            <a:ext cx="496570" cy="49657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0" y="1062355"/>
            <a:ext cx="500380" cy="500380"/>
          </a:xfrm>
          <a:prstGeom prst="rect">
            <a:avLst/>
          </a:prstGeom>
        </p:spPr>
      </p:pic>
      <p:pic>
        <p:nvPicPr>
          <p:cNvPr id="49" name="图片 48" descr="6432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10" y="1880870"/>
            <a:ext cx="429260" cy="429260"/>
          </a:xfrm>
          <a:prstGeom prst="rect">
            <a:avLst/>
          </a:prstGeom>
        </p:spPr>
      </p:pic>
      <p:pic>
        <p:nvPicPr>
          <p:cNvPr id="50" name="图片 49" descr="5538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" y="3154045"/>
            <a:ext cx="460375" cy="460375"/>
          </a:xfrm>
          <a:prstGeom prst="rect">
            <a:avLst/>
          </a:prstGeom>
        </p:spPr>
      </p:pic>
      <p:pic>
        <p:nvPicPr>
          <p:cNvPr id="51" name="图片 50" descr="11637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040" y="3491865"/>
            <a:ext cx="418465" cy="418465"/>
          </a:xfrm>
          <a:prstGeom prst="rect">
            <a:avLst/>
          </a:prstGeom>
        </p:spPr>
      </p:pic>
      <p:pic>
        <p:nvPicPr>
          <p:cNvPr id="52" name="图片 51" descr="41798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135" y="2809240"/>
            <a:ext cx="419735" cy="419735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2622550" y="1023620"/>
            <a:ext cx="4973320" cy="929640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4" name="图片 53" descr="44537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7475" y="1312545"/>
            <a:ext cx="370840" cy="37084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328930" y="912495"/>
            <a:ext cx="19215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latin typeface="+mn-ea"/>
                <a:sym typeface="+mn-ea"/>
              </a:rPr>
              <a:t>二进制</a:t>
            </a:r>
            <a:r>
              <a:rPr lang="zh-CN" altLang="en-US" sz="1200" b="1">
                <a:latin typeface="+mn-ea"/>
                <a:sym typeface="+mn-ea"/>
              </a:rPr>
              <a:t>级别分析</a:t>
            </a:r>
            <a:endParaRPr lang="zh-CN" altLang="en-US" sz="1200" b="1">
              <a:latin typeface="+mn-ea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9565" y="2577465"/>
            <a:ext cx="227838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200" b="1">
                <a:latin typeface="+mn-ea"/>
                <a:sym typeface="+mn-ea"/>
              </a:rPr>
              <a:t>源代码</a:t>
            </a:r>
            <a:r>
              <a:rPr lang="zh-CN" altLang="en-US" sz="1200" b="1">
                <a:latin typeface="+mn-ea"/>
                <a:sym typeface="+mn-ea"/>
              </a:rPr>
              <a:t>级别分析</a:t>
            </a:r>
            <a:endParaRPr lang="zh-CN" altLang="en-US" sz="1200" b="1">
              <a:latin typeface="+mn-ea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280160" y="3256915"/>
            <a:ext cx="112712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000" b="1">
                <a:latin typeface="+mn-ea"/>
                <a:cs typeface="+mn-ea"/>
                <a:sym typeface="+mn-ea"/>
              </a:rPr>
              <a:t>C/C++ </a:t>
            </a:r>
            <a:r>
              <a:rPr lang="zh-CN" altLang="en-US" sz="1000" b="1">
                <a:latin typeface="+mn-ea"/>
                <a:cs typeface="+mn-ea"/>
                <a:sym typeface="+mn-ea"/>
              </a:rPr>
              <a:t>源码</a:t>
            </a:r>
            <a:endParaRPr lang="zh-CN" altLang="en-US" sz="1000" b="1">
              <a:latin typeface="+mn-ea"/>
              <a:cs typeface="+mn-ea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56235" y="564515"/>
            <a:ext cx="73450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latin typeface="+mn-ea"/>
                <a:sym typeface="+mn-ea"/>
              </a:rPr>
              <a:t>原生层（</a:t>
            </a:r>
            <a:r>
              <a:rPr lang="en-US" altLang="zh-CN" sz="1400" b="1">
                <a:latin typeface="+mn-ea"/>
                <a:sym typeface="+mn-ea"/>
              </a:rPr>
              <a:t>Native</a:t>
            </a:r>
            <a:r>
              <a:rPr lang="zh-CN" altLang="en-US" sz="1400" b="1">
                <a:latin typeface="+mn-ea"/>
                <a:sym typeface="+mn-ea"/>
              </a:rPr>
              <a:t>）分析</a:t>
            </a:r>
            <a:r>
              <a:rPr lang="en-US" altLang="zh-CN" sz="1400" b="1">
                <a:latin typeface="+mn-ea"/>
                <a:sym typeface="+mn-ea"/>
              </a:rPr>
              <a:t> -&gt; </a:t>
            </a:r>
            <a:r>
              <a:rPr lang="zh-CN" altLang="en-US" sz="1400" b="1">
                <a:latin typeface="+mn-ea"/>
                <a:sym typeface="+mn-ea"/>
              </a:rPr>
              <a:t>生成</a:t>
            </a:r>
            <a:r>
              <a:rPr lang="zh-CN" altLang="en-US" sz="1400" b="1">
                <a:solidFill>
                  <a:srgbClr val="0070C0"/>
                </a:solidFill>
                <a:latin typeface="+mn-ea"/>
                <a:sym typeface="+mn-ea"/>
              </a:rPr>
              <a:t>摘要中间表示</a:t>
            </a:r>
            <a:r>
              <a:rPr lang="en-US" altLang="zh-CN" sz="1400" b="1">
                <a:solidFill>
                  <a:srgbClr val="0070C0"/>
                </a:solidFill>
                <a:latin typeface="+mn-ea"/>
                <a:sym typeface="+mn-ea"/>
              </a:rPr>
              <a:t>SumIR</a:t>
            </a:r>
            <a:endParaRPr lang="en-US" altLang="zh-CN" sz="1400" b="1">
              <a:solidFill>
                <a:srgbClr val="0070C0"/>
              </a:solidFill>
              <a:latin typeface="+mn-ea"/>
              <a:sym typeface="+mn-ea"/>
            </a:endParaRPr>
          </a:p>
        </p:txBody>
      </p:sp>
      <p:cxnSp>
        <p:nvCxnSpPr>
          <p:cNvPr id="95" name="直接连接符 94"/>
          <p:cNvCxnSpPr/>
          <p:nvPr/>
        </p:nvCxnSpPr>
        <p:spPr>
          <a:xfrm>
            <a:off x="356235" y="897890"/>
            <a:ext cx="7335520" cy="9525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47" idx="3"/>
            <a:endCxn id="49" idx="1"/>
          </p:cNvCxnSpPr>
          <p:nvPr/>
        </p:nvCxnSpPr>
        <p:spPr>
          <a:xfrm>
            <a:off x="1094105" y="1716405"/>
            <a:ext cx="509905" cy="37909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7" name="圆角矩形 96"/>
          <p:cNvSpPr/>
          <p:nvPr/>
        </p:nvSpPr>
        <p:spPr>
          <a:xfrm>
            <a:off x="2608580" y="2712720"/>
            <a:ext cx="4955540" cy="977265"/>
          </a:xfrm>
          <a:prstGeom prst="roundRect">
            <a:avLst>
              <a:gd name="adj" fmla="val 6801"/>
            </a:avLst>
          </a:prstGeom>
          <a:solidFill>
            <a:srgbClr val="EEF7FB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 sz="1400" b="1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98" name="直接箭头连接符 97"/>
          <p:cNvCxnSpPr>
            <a:stCxn id="47" idx="3"/>
            <a:endCxn id="48" idx="1"/>
          </p:cNvCxnSpPr>
          <p:nvPr/>
        </p:nvCxnSpPr>
        <p:spPr>
          <a:xfrm flipV="1">
            <a:off x="1094105" y="1312545"/>
            <a:ext cx="495935" cy="40386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50" idx="3"/>
            <a:endCxn id="52" idx="1"/>
          </p:cNvCxnSpPr>
          <p:nvPr/>
        </p:nvCxnSpPr>
        <p:spPr>
          <a:xfrm flipV="1">
            <a:off x="1094105" y="3019425"/>
            <a:ext cx="494030" cy="36512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50" idx="3"/>
            <a:endCxn id="51" idx="1"/>
          </p:cNvCxnSpPr>
          <p:nvPr/>
        </p:nvCxnSpPr>
        <p:spPr>
          <a:xfrm>
            <a:off x="1094105" y="3384550"/>
            <a:ext cx="495935" cy="31686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1" name="图片 100" descr="55389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2080" y="3046730"/>
            <a:ext cx="356235" cy="356235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7819390" y="575310"/>
            <a:ext cx="35375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 b="1">
                <a:latin typeface="+mn-ea"/>
                <a:sym typeface="+mn-ea"/>
              </a:rPr>
              <a:t>中间表示（</a:t>
            </a:r>
            <a:r>
              <a:rPr lang="en-US" altLang="zh-CN" sz="1400" b="1">
                <a:latin typeface="+mn-ea"/>
                <a:sym typeface="+mn-ea"/>
              </a:rPr>
              <a:t>IR</a:t>
            </a:r>
            <a:r>
              <a:rPr lang="zh-CN" altLang="en-US" sz="1400" b="1">
                <a:latin typeface="+mn-ea"/>
                <a:sym typeface="+mn-ea"/>
              </a:rPr>
              <a:t>）翻译</a:t>
            </a:r>
            <a:r>
              <a:rPr lang="en-US" altLang="zh-CN" sz="1400" b="1">
                <a:latin typeface="+mn-ea"/>
                <a:sym typeface="+mn-ea"/>
              </a:rPr>
              <a:t> </a:t>
            </a:r>
            <a:r>
              <a:rPr lang="zh-CN" altLang="en-US" sz="1400" b="1">
                <a:latin typeface="+mn-ea"/>
                <a:sym typeface="+mn-ea"/>
              </a:rPr>
              <a:t>及</a:t>
            </a:r>
            <a:r>
              <a:rPr lang="en-US" altLang="zh-CN" sz="1400" b="1">
                <a:latin typeface="+mn-ea"/>
                <a:sym typeface="+mn-ea"/>
              </a:rPr>
              <a:t> </a:t>
            </a:r>
            <a:r>
              <a:rPr lang="zh-CN" altLang="en-US" sz="1400" b="1">
                <a:latin typeface="+mn-ea"/>
                <a:sym typeface="+mn-ea"/>
              </a:rPr>
              <a:t>完整调用图构建</a:t>
            </a:r>
            <a:endParaRPr lang="zh-CN" altLang="en-US" sz="1400" b="1">
              <a:latin typeface="+mn-ea"/>
              <a:sym typeface="+mn-ea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7837170" y="903605"/>
            <a:ext cx="3581400" cy="6985"/>
          </a:xfrm>
          <a:prstGeom prst="line">
            <a:avLst/>
          </a:prstGeom>
          <a:ln w="31750" cap="rnd"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45" idx="3"/>
            <a:endCxn id="129" idx="0"/>
          </p:cNvCxnSpPr>
          <p:nvPr/>
        </p:nvCxnSpPr>
        <p:spPr>
          <a:xfrm flipV="1">
            <a:off x="2384425" y="2412365"/>
            <a:ext cx="5180330" cy="381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6" idx="3"/>
            <a:endCxn id="130" idx="0"/>
          </p:cNvCxnSpPr>
          <p:nvPr/>
        </p:nvCxnSpPr>
        <p:spPr>
          <a:xfrm>
            <a:off x="2296160" y="4073525"/>
            <a:ext cx="5241290" cy="4762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6" name="图片 105" descr="33291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3765" y="3491865"/>
            <a:ext cx="404495" cy="40005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129915" y="1035685"/>
            <a:ext cx="1624330" cy="930275"/>
            <a:chOff x="6494" y="1631"/>
            <a:chExt cx="2558" cy="1465"/>
          </a:xfrm>
        </p:grpSpPr>
        <p:sp>
          <p:nvSpPr>
            <p:cNvPr id="114" name="文本框 113"/>
            <p:cNvSpPr txBox="1"/>
            <p:nvPr/>
          </p:nvSpPr>
          <p:spPr>
            <a:xfrm>
              <a:off x="7025" y="1631"/>
              <a:ext cx="2027" cy="14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①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跨语言绑定解析</a:t>
              </a:r>
              <a:endParaRPr lang="en-US" altLang="zh-CN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②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二进制数据流分析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4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③</a:t>
              </a: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摘要生成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</p:txBody>
        </p:sp>
        <p:pic>
          <p:nvPicPr>
            <p:cNvPr id="115" name="图片 114" descr="115499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4" y="1787"/>
              <a:ext cx="544" cy="544"/>
            </a:xfrm>
            <a:prstGeom prst="rect">
              <a:avLst/>
            </a:prstGeom>
          </p:spPr>
        </p:pic>
        <p:pic>
          <p:nvPicPr>
            <p:cNvPr id="116" name="图片 115" descr="447162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14" y="2420"/>
              <a:ext cx="511" cy="511"/>
            </a:xfrm>
            <a:prstGeom prst="rect">
              <a:avLst/>
            </a:prstGeom>
          </p:spPr>
        </p:pic>
      </p:grpSp>
      <p:grpSp>
        <p:nvGrpSpPr>
          <p:cNvPr id="117" name="组合 116"/>
          <p:cNvGrpSpPr/>
          <p:nvPr/>
        </p:nvGrpSpPr>
        <p:grpSpPr>
          <a:xfrm rot="0">
            <a:off x="8063230" y="1240155"/>
            <a:ext cx="1591310" cy="532130"/>
            <a:chOff x="12790" y="8616"/>
            <a:chExt cx="2506" cy="838"/>
          </a:xfrm>
        </p:grpSpPr>
        <p:sp>
          <p:nvSpPr>
            <p:cNvPr id="118" name="圆角矩形 117"/>
            <p:cNvSpPr/>
            <p:nvPr/>
          </p:nvSpPr>
          <p:spPr>
            <a:xfrm>
              <a:off x="12790" y="8616"/>
              <a:ext cx="2506" cy="792"/>
            </a:xfrm>
            <a:prstGeom prst="roundRect">
              <a:avLst>
                <a:gd name="adj" fmla="val 680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en-US" altLang="zh-CN" sz="1400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19" name="图片 118" descr="350115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970" y="8743"/>
              <a:ext cx="556" cy="556"/>
            </a:xfrm>
            <a:prstGeom prst="rect">
              <a:avLst/>
            </a:prstGeom>
          </p:spPr>
        </p:pic>
        <p:sp>
          <p:nvSpPr>
            <p:cNvPr id="120" name="文本框 119"/>
            <p:cNvSpPr txBox="1"/>
            <p:nvPr/>
          </p:nvSpPr>
          <p:spPr>
            <a:xfrm>
              <a:off x="13485" y="8669"/>
              <a:ext cx="1751" cy="78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摘要中间表示</a:t>
              </a:r>
              <a:b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</a:b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Su</a:t>
              </a: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mIR</a:t>
              </a:r>
              <a:endParaRPr lang="en-US" altLang="zh-CN" sz="10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cxnSp>
        <p:nvCxnSpPr>
          <p:cNvPr id="121" name="直接箭头连接符 120"/>
          <p:cNvCxnSpPr>
            <a:stCxn id="48" idx="3"/>
          </p:cNvCxnSpPr>
          <p:nvPr/>
        </p:nvCxnSpPr>
        <p:spPr>
          <a:xfrm flipV="1">
            <a:off x="2090420" y="1309370"/>
            <a:ext cx="524510" cy="3175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52" idx="3"/>
          </p:cNvCxnSpPr>
          <p:nvPr/>
        </p:nvCxnSpPr>
        <p:spPr>
          <a:xfrm flipV="1">
            <a:off x="2007870" y="3018155"/>
            <a:ext cx="614680" cy="127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 rot="0">
            <a:off x="8121015" y="2578100"/>
            <a:ext cx="1388745" cy="1493520"/>
            <a:chOff x="12253" y="5420"/>
            <a:chExt cx="2187" cy="2141"/>
          </a:xfrm>
        </p:grpSpPr>
        <p:sp>
          <p:nvSpPr>
            <p:cNvPr id="124" name="圆角矩形 123"/>
            <p:cNvSpPr/>
            <p:nvPr/>
          </p:nvSpPr>
          <p:spPr>
            <a:xfrm>
              <a:off x="12253" y="5420"/>
              <a:ext cx="2187" cy="2141"/>
            </a:xfrm>
            <a:prstGeom prst="roundRect">
              <a:avLst>
                <a:gd name="adj" fmla="val 6801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 anchorCtr="0"/>
            <a:p>
              <a:pPr algn="ctr"/>
              <a:endParaRPr lang="en-US" altLang="zh-CN" sz="1400" b="1">
                <a:latin typeface="Calibri" panose="020F0502020204030204" charset="0"/>
                <a:cs typeface="Calibri" panose="020F0502020204030204" charset="0"/>
              </a:endParaRPr>
            </a:p>
          </p:txBody>
        </p:sp>
        <p:pic>
          <p:nvPicPr>
            <p:cNvPr id="125" name="图片 124" descr="807917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712" y="6053"/>
              <a:ext cx="1298" cy="1346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12253" y="5421"/>
              <a:ext cx="2186" cy="63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过程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间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控制流图（</a:t>
              </a:r>
              <a:r>
                <a:rPr lang="en-US" altLang="zh-CN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ICFG</a:t>
              </a:r>
              <a:r>
                <a: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rPr>
                <a:t>）</a:t>
              </a:r>
              <a:endParaRPr lang="zh-CN" altLang="en-US" sz="1000" b="1">
                <a:latin typeface="Calibri" panose="020F0502020204030204" charset="0"/>
                <a:cs typeface="Calibri" panose="020F0502020204030204" charset="0"/>
                <a:sym typeface="+mn-ea"/>
              </a:endParaRPr>
            </a:p>
          </p:txBody>
        </p:sp>
      </p:grpSp>
      <p:cxnSp>
        <p:nvCxnSpPr>
          <p:cNvPr id="127" name="曲线连接符 126"/>
          <p:cNvCxnSpPr>
            <a:stCxn id="53" idx="3"/>
            <a:endCxn id="118" idx="1"/>
          </p:cNvCxnSpPr>
          <p:nvPr/>
        </p:nvCxnSpPr>
        <p:spPr>
          <a:xfrm>
            <a:off x="7595870" y="1488440"/>
            <a:ext cx="467360" cy="317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曲线连接符 127"/>
          <p:cNvCxnSpPr>
            <a:stCxn id="97" idx="3"/>
            <a:endCxn id="118" idx="1"/>
          </p:cNvCxnSpPr>
          <p:nvPr/>
        </p:nvCxnSpPr>
        <p:spPr>
          <a:xfrm flipV="1">
            <a:off x="7564120" y="1491615"/>
            <a:ext cx="499110" cy="171005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9" name="任意多边形 128"/>
          <p:cNvSpPr/>
          <p:nvPr/>
        </p:nvSpPr>
        <p:spPr>
          <a:xfrm>
            <a:off x="7564755" y="2412365"/>
            <a:ext cx="549910" cy="990600"/>
          </a:xfrm>
          <a:custGeom>
            <a:avLst/>
            <a:gdLst>
              <a:gd name="connsiteX0" fmla="*/ 0 w 901"/>
              <a:gd name="connsiteY0" fmla="*/ 0 h 1546"/>
              <a:gd name="connsiteX1" fmla="*/ 488 w 901"/>
              <a:gd name="connsiteY1" fmla="*/ 743 h 1546"/>
              <a:gd name="connsiteX2" fmla="*/ 901 w 901"/>
              <a:gd name="connsiteY2" fmla="*/ 1546 h 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" h="1546">
                <a:moveTo>
                  <a:pt x="0" y="0"/>
                </a:moveTo>
                <a:cubicBezTo>
                  <a:pt x="402" y="-1"/>
                  <a:pt x="435" y="398"/>
                  <a:pt x="488" y="743"/>
                </a:cubicBezTo>
                <a:cubicBezTo>
                  <a:pt x="541" y="1088"/>
                  <a:pt x="499" y="1278"/>
                  <a:pt x="901" y="1546"/>
                </a:cubicBezTo>
              </a:path>
            </a:pathLst>
          </a:custGeom>
          <a:noFill/>
          <a:ln w="25400">
            <a:tailEnd type="triangle" w="sm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任意多边形 129"/>
          <p:cNvSpPr/>
          <p:nvPr/>
        </p:nvSpPr>
        <p:spPr>
          <a:xfrm>
            <a:off x="7537450" y="3405505"/>
            <a:ext cx="576580" cy="715645"/>
          </a:xfrm>
          <a:custGeom>
            <a:avLst/>
            <a:gdLst>
              <a:gd name="connsiteX0" fmla="*/ 0 w 908"/>
              <a:gd name="connsiteY0" fmla="*/ 1106 h 1106"/>
              <a:gd name="connsiteX1" fmla="*/ 499 w 908"/>
              <a:gd name="connsiteY1" fmla="*/ 603 h 1106"/>
              <a:gd name="connsiteX2" fmla="*/ 908 w 908"/>
              <a:gd name="connsiteY2" fmla="*/ 0 h 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8" h="1106">
                <a:moveTo>
                  <a:pt x="0" y="1106"/>
                </a:moveTo>
                <a:cubicBezTo>
                  <a:pt x="281" y="1098"/>
                  <a:pt x="413" y="903"/>
                  <a:pt x="499" y="603"/>
                </a:cubicBezTo>
                <a:cubicBezTo>
                  <a:pt x="585" y="303"/>
                  <a:pt x="619" y="26"/>
                  <a:pt x="908" y="0"/>
                </a:cubicBezTo>
              </a:path>
            </a:pathLst>
          </a:custGeom>
          <a:noFill/>
          <a:ln w="25400">
            <a:tailEnd type="triangle" w="sm" len="me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 rot="0">
            <a:off x="3825875" y="3750310"/>
            <a:ext cx="2144395" cy="313055"/>
            <a:chOff x="6668" y="9409"/>
            <a:chExt cx="3377" cy="493"/>
          </a:xfrm>
        </p:grpSpPr>
        <p:pic>
          <p:nvPicPr>
            <p:cNvPr id="132" name="图片 131" descr="ArkTS-icon-gaoqi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68" y="9409"/>
              <a:ext cx="493" cy="493"/>
            </a:xfrm>
            <a:prstGeom prst="rect">
              <a:avLst/>
            </a:prstGeom>
          </p:spPr>
        </p:pic>
        <p:sp>
          <p:nvSpPr>
            <p:cNvPr id="133" name="文本框 132"/>
            <p:cNvSpPr txBox="1"/>
            <p:nvPr/>
          </p:nvSpPr>
          <p:spPr>
            <a:xfrm>
              <a:off x="7195" y="9464"/>
              <a:ext cx="2850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ArkTS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语言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源代码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分析工具</a:t>
              </a:r>
              <a:endParaRPr lang="zh-CN" altLang="en-US" sz="1000" b="1"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 rot="0">
            <a:off x="3926205" y="2057400"/>
            <a:ext cx="1981200" cy="313055"/>
            <a:chOff x="6668" y="9409"/>
            <a:chExt cx="3120" cy="493"/>
          </a:xfrm>
        </p:grpSpPr>
        <p:pic>
          <p:nvPicPr>
            <p:cNvPr id="135" name="图片 134" descr="ArkTS-icon-gaoqi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68" y="9409"/>
              <a:ext cx="493" cy="493"/>
            </a:xfrm>
            <a:prstGeom prst="rect">
              <a:avLst/>
            </a:prstGeom>
          </p:spPr>
        </p:pic>
        <p:sp>
          <p:nvSpPr>
            <p:cNvPr id="136" name="文本框 135"/>
            <p:cNvSpPr txBox="1"/>
            <p:nvPr/>
          </p:nvSpPr>
          <p:spPr>
            <a:xfrm>
              <a:off x="7195" y="9464"/>
              <a:ext cx="25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Ark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字节码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分析工具</a:t>
              </a:r>
              <a:endParaRPr lang="zh-CN" altLang="en-US" sz="1000" b="1">
                <a:latin typeface="+mn-ea"/>
                <a:cs typeface="+mn-ea"/>
                <a:sym typeface="+mn-ea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 rot="0">
            <a:off x="7950200" y="1915795"/>
            <a:ext cx="1703705" cy="461645"/>
            <a:chOff x="12471" y="6350"/>
            <a:chExt cx="2683" cy="727"/>
          </a:xfrm>
        </p:grpSpPr>
        <p:pic>
          <p:nvPicPr>
            <p:cNvPr id="138" name="图片 137" descr="163451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2471" y="6493"/>
              <a:ext cx="476" cy="476"/>
            </a:xfrm>
            <a:prstGeom prst="rect">
              <a:avLst/>
            </a:prstGeom>
          </p:spPr>
        </p:pic>
        <p:sp>
          <p:nvSpPr>
            <p:cNvPr id="139" name="文本框 138"/>
            <p:cNvSpPr txBox="1"/>
            <p:nvPr/>
          </p:nvSpPr>
          <p:spPr>
            <a:xfrm>
              <a:off x="12828" y="6350"/>
              <a:ext cx="2326" cy="7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/>
              <a:r>
                <a:rPr lang="en-US" altLang="zh-CN" sz="1000" b="1">
                  <a:latin typeface="+mn-ea"/>
                  <a:cs typeface="+mn-ea"/>
                  <a:sym typeface="+mn-ea"/>
                </a:rPr>
                <a:t> IR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翻译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1000" b="1">
                  <a:latin typeface="+mn-ea"/>
                  <a:cs typeface="+mn-ea"/>
                  <a:sym typeface="+mn-ea"/>
                </a:rPr>
                <a:t>并构建跨语言调用函数体</a:t>
              </a:r>
              <a:r>
                <a:rPr lang="en-US" altLang="zh-CN" sz="1000" b="1">
                  <a:latin typeface="+mn-ea"/>
                  <a:cs typeface="+mn-ea"/>
                  <a:sym typeface="+mn-ea"/>
                </a:rPr>
                <a:t> </a:t>
              </a:r>
              <a:endParaRPr lang="en-US" altLang="zh-CN" sz="1000" b="1">
                <a:latin typeface="+mn-ea"/>
                <a:cs typeface="+mn-ea"/>
                <a:sym typeface="+mn-ea"/>
              </a:endParaRPr>
            </a:p>
          </p:txBody>
        </p:sp>
      </p:grpSp>
      <p:cxnSp>
        <p:nvCxnSpPr>
          <p:cNvPr id="140" name="直接箭头连接符 139"/>
          <p:cNvCxnSpPr>
            <a:stCxn id="118" idx="3"/>
          </p:cNvCxnSpPr>
          <p:nvPr/>
        </p:nvCxnSpPr>
        <p:spPr>
          <a:xfrm flipV="1">
            <a:off x="9654540" y="1486535"/>
            <a:ext cx="97790" cy="508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41" name="组合 140"/>
          <p:cNvGrpSpPr/>
          <p:nvPr/>
        </p:nvGrpSpPr>
        <p:grpSpPr>
          <a:xfrm rot="0">
            <a:off x="9751695" y="1240155"/>
            <a:ext cx="1534160" cy="1604010"/>
            <a:chOff x="15142" y="5300"/>
            <a:chExt cx="2416" cy="2526"/>
          </a:xfrm>
        </p:grpSpPr>
        <p:grpSp>
          <p:nvGrpSpPr>
            <p:cNvPr id="142" name="组合 141"/>
            <p:cNvGrpSpPr/>
            <p:nvPr/>
          </p:nvGrpSpPr>
          <p:grpSpPr>
            <a:xfrm>
              <a:off x="15142" y="5300"/>
              <a:ext cx="2417" cy="2527"/>
              <a:chOff x="15153" y="5421"/>
              <a:chExt cx="2417" cy="2527"/>
            </a:xfrm>
          </p:grpSpPr>
          <p:sp>
            <p:nvSpPr>
              <p:cNvPr id="143" name="圆角矩形 142"/>
              <p:cNvSpPr/>
              <p:nvPr/>
            </p:nvSpPr>
            <p:spPr>
              <a:xfrm>
                <a:off x="15153" y="5421"/>
                <a:ext cx="2417" cy="2527"/>
              </a:xfrm>
              <a:prstGeom prst="roundRect">
                <a:avLst>
                  <a:gd name="adj" fmla="val 680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/>
                <a:endParaRPr lang="en-US" altLang="zh-CN" sz="1400" b="1"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  <p:sp>
            <p:nvSpPr>
              <p:cNvPr id="144" name="圆角矩形 143"/>
              <p:cNvSpPr/>
              <p:nvPr/>
            </p:nvSpPr>
            <p:spPr>
              <a:xfrm>
                <a:off x="15267" y="6100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func example(p1, p2):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5" name="圆角矩形 144"/>
              <p:cNvSpPr/>
              <p:nvPr/>
            </p:nvSpPr>
            <p:spPr>
              <a:xfrm>
                <a:off x="15267" y="6526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Stmt 1: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xxx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6" name="圆角矩形 145"/>
              <p:cNvSpPr/>
              <p:nvPr/>
            </p:nvSpPr>
            <p:spPr>
              <a:xfrm>
                <a:off x="15267" y="6958"/>
                <a:ext cx="2176" cy="35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2225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Stmt 2: </a:t>
                </a:r>
                <a:r>
                  <a:rPr lang="en-US" altLang="zh-CN" sz="70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xxx</a:t>
                </a:r>
                <a:endPara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5568" y="5561"/>
                <a:ext cx="2001" cy="3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1000" b="1">
                    <a:latin typeface="Calibri" panose="020F0502020204030204" charset="0"/>
                    <a:cs typeface="Calibri" panose="020F0502020204030204" charset="0"/>
                    <a:sym typeface="+mn-ea"/>
                  </a:rPr>
                  <a:t>重建函数体</a:t>
                </a:r>
                <a:endParaRPr lang="zh-CN" altLang="en-US" sz="1000" b="1">
                  <a:latin typeface="Calibri" panose="020F0502020204030204" charset="0"/>
                  <a:cs typeface="Calibri" panose="020F0502020204030204" charset="0"/>
                  <a:sym typeface="+mn-ea"/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5920" y="7103"/>
                <a:ext cx="84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dirty="0"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</a:rPr>
                  <a:t>...</a:t>
                </a:r>
                <a:endParaRPr lang="en-US" altLang="zh-CN" sz="1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pic>
            <p:nvPicPr>
              <p:cNvPr id="149" name="图片 148" descr="1603002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344" y="5523"/>
                <a:ext cx="465" cy="465"/>
              </a:xfrm>
              <a:prstGeom prst="rect">
                <a:avLst/>
              </a:prstGeom>
            </p:spPr>
          </p:pic>
        </p:grpSp>
        <p:sp>
          <p:nvSpPr>
            <p:cNvPr id="150" name="圆角矩形 149"/>
            <p:cNvSpPr/>
            <p:nvPr/>
          </p:nvSpPr>
          <p:spPr>
            <a:xfrm>
              <a:off x="15256" y="7389"/>
              <a:ext cx="2176" cy="3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222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70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Stmt x: Return</a:t>
              </a:r>
              <a:endParaRPr lang="en-US" altLang="zh-CN" sz="700" dirty="0">
                <a:solidFill>
                  <a:schemeClr val="tx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cxnSp>
        <p:nvCxnSpPr>
          <p:cNvPr id="151" name="曲线连接符 150"/>
          <p:cNvCxnSpPr>
            <a:stCxn id="125" idx="3"/>
            <a:endCxn id="144" idx="1"/>
          </p:cNvCxnSpPr>
          <p:nvPr/>
        </p:nvCxnSpPr>
        <p:spPr>
          <a:xfrm flipV="1">
            <a:off x="9236710" y="1783080"/>
            <a:ext cx="587375" cy="1706245"/>
          </a:xfrm>
          <a:prstGeom prst="curvedConnector3">
            <a:avLst>
              <a:gd name="adj1" fmla="val 50054"/>
            </a:avLst>
          </a:prstGeom>
          <a:ln w="19050">
            <a:solidFill>
              <a:schemeClr val="accent4"/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2" name="曲线连接符 151"/>
          <p:cNvCxnSpPr>
            <a:stCxn id="150" idx="2"/>
            <a:endCxn id="125" idx="3"/>
          </p:cNvCxnSpPr>
          <p:nvPr/>
        </p:nvCxnSpPr>
        <p:spPr>
          <a:xfrm rot="5400000">
            <a:off x="9526270" y="2500630"/>
            <a:ext cx="699770" cy="1278255"/>
          </a:xfrm>
          <a:prstGeom prst="curvedConnector2">
            <a:avLst/>
          </a:prstGeom>
          <a:ln w="19050">
            <a:solidFill>
              <a:schemeClr val="accent4"/>
            </a:solidFill>
            <a:prstDash val="dash"/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endCxn id="106" idx="1"/>
          </p:cNvCxnSpPr>
          <p:nvPr/>
        </p:nvCxnSpPr>
        <p:spPr>
          <a:xfrm>
            <a:off x="9514205" y="3690620"/>
            <a:ext cx="289560" cy="1270"/>
          </a:xfrm>
          <a:prstGeom prst="straightConnector1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4" name="文本框 153"/>
          <p:cNvSpPr txBox="1"/>
          <p:nvPr/>
        </p:nvSpPr>
        <p:spPr>
          <a:xfrm>
            <a:off x="10168890" y="3491865"/>
            <a:ext cx="1257935" cy="5384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 b="1">
                <a:latin typeface="+mn-ea"/>
                <a:cs typeface="+mn-ea"/>
                <a:sym typeface="+mn-ea"/>
              </a:rPr>
              <a:t>下游分析</a:t>
            </a:r>
            <a:r>
              <a:rPr lang="zh-CN" altLang="en-US" sz="1200" b="1">
                <a:latin typeface="+mn-ea"/>
                <a:cs typeface="+mn-ea"/>
                <a:sym typeface="+mn-ea"/>
              </a:rPr>
              <a:t>任务</a:t>
            </a:r>
            <a:endParaRPr lang="zh-CN" altLang="en-US" sz="1200" b="1">
              <a:latin typeface="+mn-ea"/>
              <a:cs typeface="+mn-ea"/>
              <a:sym typeface="+mn-ea"/>
            </a:endParaRPr>
          </a:p>
          <a:p>
            <a:pPr algn="ctr"/>
            <a:r>
              <a:rPr lang="zh-CN" altLang="en-US" sz="1000">
                <a:latin typeface="+mn-ea"/>
                <a:cs typeface="+mn-ea"/>
                <a:sym typeface="+mn-ea"/>
              </a:rPr>
              <a:t>（如</a:t>
            </a:r>
            <a:r>
              <a:rPr lang="en-US" altLang="zh-CN" sz="1000">
                <a:latin typeface="+mn-ea"/>
                <a:cs typeface="+mn-ea"/>
                <a:sym typeface="+mn-ea"/>
              </a:rPr>
              <a:t> </a:t>
            </a:r>
            <a:r>
              <a:rPr lang="zh-CN" altLang="en-US" sz="1000">
                <a:latin typeface="+mn-ea"/>
                <a:cs typeface="+mn-ea"/>
                <a:sym typeface="+mn-ea"/>
              </a:rPr>
              <a:t>污点分析）</a:t>
            </a:r>
            <a:endParaRPr lang="zh-CN" altLang="en-US" sz="1000">
              <a:latin typeface="+mn-ea"/>
              <a:cs typeface="+mn-ea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133725" y="2785745"/>
            <a:ext cx="1621155" cy="817245"/>
            <a:chOff x="6538" y="4448"/>
            <a:chExt cx="2553" cy="1287"/>
          </a:xfrm>
        </p:grpSpPr>
        <p:sp>
          <p:nvSpPr>
            <p:cNvPr id="156" name="文本框 155"/>
            <p:cNvSpPr txBox="1"/>
            <p:nvPr/>
          </p:nvSpPr>
          <p:spPr>
            <a:xfrm>
              <a:off x="7063" y="4448"/>
              <a:ext cx="2028" cy="1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①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跨语言绑定解析</a:t>
              </a:r>
              <a:endParaRPr lang="en-US" altLang="zh-CN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②</a:t>
              </a:r>
              <a:r>
                <a:rPr lang="en-US" altLang="zh-CN" sz="900" b="1"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数据流追踪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000" b="1">
                  <a:solidFill>
                    <a:srgbClr val="FF0000"/>
                  </a:solidFill>
                  <a:latin typeface="+mn-ea"/>
                  <a:cs typeface="+mn-ea"/>
                  <a:sym typeface="+mn-ea"/>
                </a:rPr>
                <a:t>③</a:t>
              </a:r>
              <a:r>
                <a:rPr lang="en-US" altLang="zh-CN" sz="1000" b="1">
                  <a:solidFill>
                    <a:srgbClr val="FFC000"/>
                  </a:solidFill>
                  <a:latin typeface="+mn-ea"/>
                  <a:cs typeface="+mn-ea"/>
                  <a:sym typeface="+mn-ea"/>
                </a:rPr>
                <a:t> </a:t>
              </a:r>
              <a:r>
                <a:rPr lang="zh-CN" altLang="en-US" sz="900" b="1">
                  <a:latin typeface="+mn-ea"/>
                  <a:cs typeface="+mn-ea"/>
                  <a:sym typeface="+mn-ea"/>
                </a:rPr>
                <a:t>摘要生成</a:t>
              </a:r>
              <a:endParaRPr lang="zh-CN" altLang="en-US" sz="900" b="1">
                <a:latin typeface="+mn-ea"/>
                <a:cs typeface="+mn-ea"/>
                <a:sym typeface="+mn-ea"/>
              </a:endParaRPr>
            </a:p>
          </p:txBody>
        </p:sp>
        <p:pic>
          <p:nvPicPr>
            <p:cNvPr id="158" name="图片 157" descr="115499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38" y="4536"/>
              <a:ext cx="502" cy="502"/>
            </a:xfrm>
            <a:prstGeom prst="rect">
              <a:avLst/>
            </a:prstGeom>
          </p:spPr>
        </p:pic>
        <p:pic>
          <p:nvPicPr>
            <p:cNvPr id="159" name="图片 158" descr="dataflow-0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558" y="5206"/>
              <a:ext cx="468" cy="468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4754880" y="1078230"/>
            <a:ext cx="2739390" cy="906780"/>
            <a:chOff x="7938" y="4380"/>
            <a:chExt cx="3864" cy="1428"/>
          </a:xfrm>
        </p:grpSpPr>
        <p:grpSp>
          <p:nvGrpSpPr>
            <p:cNvPr id="21" name="组合 20"/>
            <p:cNvGrpSpPr/>
            <p:nvPr/>
          </p:nvGrpSpPr>
          <p:grpSpPr>
            <a:xfrm>
              <a:off x="7938" y="4380"/>
              <a:ext cx="3864" cy="1205"/>
              <a:chOff x="7938" y="4424"/>
              <a:chExt cx="3864" cy="1205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7938" y="4424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#i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%4 &lt;- napi_get_cb_info %1,%2, ...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7938" y="4856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#j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PHI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%6 &lt;- %4, %5 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7938" y="5279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#k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RET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%6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450" y="5434"/>
              <a:ext cx="840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50" b="1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...</a:t>
              </a:r>
              <a:endParaRPr lang="en-US" altLang="zh-CN" sz="95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54880" y="2784475"/>
            <a:ext cx="2739390" cy="920750"/>
            <a:chOff x="7938" y="4380"/>
            <a:chExt cx="3864" cy="1450"/>
          </a:xfrm>
        </p:grpSpPr>
        <p:grpSp>
          <p:nvGrpSpPr>
            <p:cNvPr id="29" name="组合 28"/>
            <p:cNvGrpSpPr/>
            <p:nvPr/>
          </p:nvGrpSpPr>
          <p:grpSpPr>
            <a:xfrm>
              <a:off x="7938" y="4380"/>
              <a:ext cx="3864" cy="1205"/>
              <a:chOff x="7938" y="4424"/>
              <a:chExt cx="3864" cy="1205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7938" y="4424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#i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%4 &lt;- napi_get_cb_info %1, %2, ...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7938" y="4856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#j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CALL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OH_LOG_PRINT top, top, %4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38" y="5279"/>
                <a:ext cx="3864" cy="3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#k : </a:t>
                </a:r>
                <a:r>
                  <a:rPr lang="en-US" altLang="zh-CN" sz="750" dirty="0">
                    <a:solidFill>
                      <a:srgbClr val="FF0000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RET</a:t>
                </a:r>
                <a:r>
                  <a:rPr lang="en-US" altLang="zh-CN" sz="750" dirty="0">
                    <a:solidFill>
                      <a:schemeClr val="tx1"/>
                    </a:solidFill>
                    <a:latin typeface="Cascadia Mono" panose="020B0609020000020004" pitchFamily="49" charset="0"/>
                    <a:ea typeface="Cascadia Mono" panose="020B0609020000020004" pitchFamily="49" charset="0"/>
                    <a:cs typeface="Cascadia Mono" panose="020B0609020000020004" pitchFamily="49" charset="0"/>
                    <a:sym typeface="+mn-ea"/>
                  </a:rPr>
                  <a:t> void</a:t>
                </a:r>
                <a:endParaRPr lang="en-US" altLang="zh-CN" sz="750" dirty="0">
                  <a:solidFill>
                    <a:schemeClr val="tx1"/>
                  </a:solidFill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  <a:sym typeface="+mn-ea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9450" y="5456"/>
              <a:ext cx="840" cy="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50" b="1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...</a:t>
              </a:r>
              <a:endParaRPr lang="en-US" altLang="zh-CN" sz="950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jgxNTY0ZjBjYjgxYWIwMWJhZDlkZGM4YTFmMDQwZ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69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Calibri</vt:lpstr>
      <vt:lpstr>Cascadia Mono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伍家乐</cp:lastModifiedBy>
  <cp:revision>172</cp:revision>
  <dcterms:created xsi:type="dcterms:W3CDTF">2019-06-19T02:08:00Z</dcterms:created>
  <dcterms:modified xsi:type="dcterms:W3CDTF">2025-09-01T08:56:29Z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893040F46133429CB908216E75BD09A9_11</vt:lpwstr>
  </property>
</Properties>
</file>