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8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3.xml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4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819390" y="564515"/>
            <a:ext cx="3607435" cy="3731260"/>
          </a:xfrm>
          <a:prstGeom prst="roundRect">
            <a:avLst>
              <a:gd name="adj" fmla="val 680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1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0995" y="575310"/>
            <a:ext cx="7353300" cy="3731260"/>
          </a:xfrm>
          <a:prstGeom prst="roundRect">
            <a:avLst>
              <a:gd name="adj" fmla="val 6801"/>
            </a:avLst>
          </a:prstGeom>
          <a:solidFill>
            <a:srgbClr val="EEF7FB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1400" b="1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935" y="2555240"/>
            <a:ext cx="7316470" cy="15875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6235" y="1998345"/>
            <a:ext cx="897255" cy="192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+mn-ea"/>
                <a:sym typeface="+mn-ea"/>
              </a:rPr>
              <a:t>鸿蒙应用</a:t>
            </a:r>
            <a:br>
              <a:rPr lang="zh-CN" altLang="en-US" sz="1000" b="1">
                <a:latin typeface="+mn-ea"/>
                <a:sym typeface="+mn-ea"/>
              </a:rPr>
            </a:br>
            <a:r>
              <a:rPr lang="zh-CN" altLang="en-US" sz="1000" b="1">
                <a:latin typeface="+mn-ea"/>
                <a:sym typeface="+mn-ea"/>
              </a:rPr>
              <a:t>（已</a:t>
            </a:r>
            <a:r>
              <a:rPr lang="zh-CN" altLang="en-US" sz="1000" b="1">
                <a:latin typeface="+mn-ea"/>
                <a:sym typeface="+mn-ea"/>
              </a:rPr>
              <a:t>打包）</a:t>
            </a:r>
            <a:endParaRPr lang="zh-CN" altLang="en-US" sz="1000" b="1">
              <a:latin typeface="+mn-ea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0995" y="3658235"/>
            <a:ext cx="1071880" cy="192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+mn-ea"/>
              </a:rPr>
              <a:t>鸿蒙应用项目</a:t>
            </a:r>
            <a:br>
              <a:rPr lang="zh-CN" altLang="en-US" sz="1000" b="1">
                <a:latin typeface="+mn-ea"/>
              </a:rPr>
            </a:br>
            <a:r>
              <a:rPr lang="zh-CN" altLang="en-US" sz="1000" b="1">
                <a:latin typeface="+mn-ea"/>
              </a:rPr>
              <a:t>（</a:t>
            </a:r>
            <a:r>
              <a:rPr lang="zh-CN" altLang="en-US" sz="1000" b="1">
                <a:latin typeface="+mn-ea"/>
              </a:rPr>
              <a:t>源代码）</a:t>
            </a:r>
            <a:endParaRPr lang="zh-CN" altLang="en-US" sz="1000" b="1">
              <a:latin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83335" y="1574165"/>
            <a:ext cx="11144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+mn-ea"/>
                <a:sym typeface="+mn-ea"/>
              </a:rPr>
              <a:t>二进制</a:t>
            </a:r>
            <a:r>
              <a:rPr lang="zh-CN" altLang="en-US" sz="1000" b="1">
                <a:latin typeface="+mn-ea"/>
                <a:sym typeface="+mn-ea"/>
              </a:rPr>
              <a:t>库</a:t>
            </a:r>
            <a:endParaRPr lang="zh-CN" altLang="en-US" sz="1000" b="1">
              <a:latin typeface="+mn-ea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53490" y="2293620"/>
            <a:ext cx="11309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000" b="1">
                <a:latin typeface="+mn-ea"/>
                <a:sym typeface="+mn-ea"/>
              </a:rPr>
              <a:t>Ark </a:t>
            </a:r>
            <a:r>
              <a:rPr lang="zh-CN" altLang="en-US" sz="1000" b="1">
                <a:latin typeface="+mn-ea"/>
                <a:sym typeface="+mn-ea"/>
              </a:rPr>
              <a:t>字节码</a:t>
            </a:r>
            <a:r>
              <a:rPr lang="zh-CN" altLang="en-US" sz="1000" b="1">
                <a:latin typeface="+mn-ea"/>
                <a:sym typeface="+mn-ea"/>
              </a:rPr>
              <a:t>文件</a:t>
            </a:r>
            <a:endParaRPr lang="zh-CN" altLang="en-US" sz="1000" b="1">
              <a:latin typeface="+mn-ea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49375" y="3950970"/>
            <a:ext cx="94678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000" b="1">
                <a:latin typeface="+mn-ea"/>
                <a:cs typeface="+mn-ea"/>
                <a:sym typeface="+mn-ea"/>
              </a:rPr>
              <a:t>ArkTS </a:t>
            </a:r>
            <a:r>
              <a:rPr lang="zh-CN" altLang="en-US" sz="1000" b="1">
                <a:latin typeface="+mn-ea"/>
                <a:cs typeface="+mn-ea"/>
                <a:sym typeface="+mn-ea"/>
              </a:rPr>
              <a:t>源码</a:t>
            </a:r>
            <a:endParaRPr lang="zh-CN" altLang="en-US" sz="1000" b="1">
              <a:latin typeface="+mn-ea"/>
              <a:cs typeface="+mn-ea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1468120"/>
            <a:ext cx="496570" cy="49657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1062355"/>
            <a:ext cx="500380" cy="500380"/>
          </a:xfrm>
          <a:prstGeom prst="rect">
            <a:avLst/>
          </a:prstGeom>
        </p:spPr>
      </p:pic>
      <p:pic>
        <p:nvPicPr>
          <p:cNvPr id="49" name="图片 48" descr="6432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10" y="1880870"/>
            <a:ext cx="429260" cy="429260"/>
          </a:xfrm>
          <a:prstGeom prst="rect">
            <a:avLst/>
          </a:prstGeom>
        </p:spPr>
      </p:pic>
      <p:pic>
        <p:nvPicPr>
          <p:cNvPr id="50" name="图片 49" descr="55381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" y="3154045"/>
            <a:ext cx="460375" cy="460375"/>
          </a:xfrm>
          <a:prstGeom prst="rect">
            <a:avLst/>
          </a:prstGeom>
        </p:spPr>
      </p:pic>
      <p:pic>
        <p:nvPicPr>
          <p:cNvPr id="51" name="图片 50" descr="11637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040" y="3491865"/>
            <a:ext cx="418465" cy="418465"/>
          </a:xfrm>
          <a:prstGeom prst="rect">
            <a:avLst/>
          </a:prstGeom>
        </p:spPr>
      </p:pic>
      <p:pic>
        <p:nvPicPr>
          <p:cNvPr id="52" name="图片 51" descr="41798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135" y="2809240"/>
            <a:ext cx="419735" cy="419735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2622550" y="1023620"/>
            <a:ext cx="4973320" cy="929640"/>
          </a:xfrm>
          <a:prstGeom prst="roundRect">
            <a:avLst>
              <a:gd name="adj" fmla="val 6801"/>
            </a:avLst>
          </a:prstGeom>
          <a:solidFill>
            <a:srgbClr val="EEF7FB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14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4" name="图片 53" descr="44537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475" y="1312545"/>
            <a:ext cx="370840" cy="370840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328930" y="912495"/>
            <a:ext cx="19215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+mn-ea"/>
                <a:sym typeface="+mn-ea"/>
              </a:rPr>
              <a:t>二进制</a:t>
            </a:r>
            <a:r>
              <a:rPr lang="zh-CN" altLang="en-US" sz="1200" b="1">
                <a:latin typeface="+mn-ea"/>
                <a:sym typeface="+mn-ea"/>
              </a:rPr>
              <a:t>级别分析</a:t>
            </a:r>
            <a:endParaRPr lang="zh-CN" altLang="en-US" sz="1200" b="1">
              <a:latin typeface="+mn-ea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9565" y="2577465"/>
            <a:ext cx="22783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 b="1">
                <a:latin typeface="+mn-ea"/>
                <a:sym typeface="+mn-ea"/>
              </a:rPr>
              <a:t>源代码</a:t>
            </a:r>
            <a:r>
              <a:rPr lang="zh-CN" altLang="en-US" sz="1200" b="1">
                <a:latin typeface="+mn-ea"/>
                <a:sym typeface="+mn-ea"/>
              </a:rPr>
              <a:t>级别分析</a:t>
            </a:r>
            <a:endParaRPr lang="zh-CN" altLang="en-US" sz="1200" b="1">
              <a:latin typeface="+mn-ea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280160" y="3256915"/>
            <a:ext cx="11271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000" b="1">
                <a:latin typeface="+mn-ea"/>
                <a:cs typeface="+mn-ea"/>
                <a:sym typeface="+mn-ea"/>
              </a:rPr>
              <a:t>C/C++ </a:t>
            </a:r>
            <a:r>
              <a:rPr lang="zh-CN" altLang="en-US" sz="1000" b="1">
                <a:latin typeface="+mn-ea"/>
                <a:cs typeface="+mn-ea"/>
                <a:sym typeface="+mn-ea"/>
              </a:rPr>
              <a:t>源码</a:t>
            </a:r>
            <a:endParaRPr lang="zh-CN" altLang="en-US" sz="1000" b="1">
              <a:latin typeface="+mn-ea"/>
              <a:cs typeface="+mn-ea"/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56235" y="564515"/>
            <a:ext cx="7345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latin typeface="+mn-ea"/>
                <a:sym typeface="+mn-ea"/>
              </a:rPr>
              <a:t>原生层（</a:t>
            </a:r>
            <a:r>
              <a:rPr lang="en-US" altLang="zh-CN" sz="1400" b="1">
                <a:latin typeface="+mn-ea"/>
                <a:sym typeface="+mn-ea"/>
              </a:rPr>
              <a:t>Native</a:t>
            </a:r>
            <a:r>
              <a:rPr lang="zh-CN" altLang="en-US" sz="1400" b="1">
                <a:latin typeface="+mn-ea"/>
                <a:sym typeface="+mn-ea"/>
              </a:rPr>
              <a:t>）分析</a:t>
            </a:r>
            <a:r>
              <a:rPr lang="en-US" altLang="zh-CN" sz="1400" b="1">
                <a:latin typeface="+mn-ea"/>
                <a:sym typeface="+mn-ea"/>
              </a:rPr>
              <a:t> -&gt; </a:t>
            </a:r>
            <a:r>
              <a:rPr lang="zh-CN" altLang="en-US" sz="1400" b="1">
                <a:latin typeface="+mn-ea"/>
                <a:sym typeface="+mn-ea"/>
              </a:rPr>
              <a:t>生成</a:t>
            </a:r>
            <a:r>
              <a:rPr lang="zh-CN" altLang="en-US" sz="1400" b="1">
                <a:solidFill>
                  <a:srgbClr val="0070C0"/>
                </a:solidFill>
                <a:latin typeface="+mn-ea"/>
                <a:sym typeface="+mn-ea"/>
              </a:rPr>
              <a:t>摘要中间表示</a:t>
            </a:r>
            <a:r>
              <a:rPr lang="en-US" altLang="zh-CN" sz="1400" b="1">
                <a:solidFill>
                  <a:srgbClr val="0070C0"/>
                </a:solidFill>
                <a:latin typeface="+mn-ea"/>
                <a:sym typeface="+mn-ea"/>
              </a:rPr>
              <a:t>SumIR</a:t>
            </a:r>
            <a:endParaRPr lang="en-US" altLang="zh-CN" sz="1400" b="1">
              <a:solidFill>
                <a:srgbClr val="0070C0"/>
              </a:solidFill>
              <a:latin typeface="+mn-ea"/>
              <a:sym typeface="+mn-ea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356235" y="897890"/>
            <a:ext cx="7335520" cy="9525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7" idx="3"/>
            <a:endCxn id="49" idx="1"/>
          </p:cNvCxnSpPr>
          <p:nvPr/>
        </p:nvCxnSpPr>
        <p:spPr>
          <a:xfrm>
            <a:off x="1094105" y="1716405"/>
            <a:ext cx="509905" cy="379095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608580" y="2712720"/>
            <a:ext cx="4955540" cy="977265"/>
          </a:xfrm>
          <a:prstGeom prst="roundRect">
            <a:avLst>
              <a:gd name="adj" fmla="val 6801"/>
            </a:avLst>
          </a:prstGeom>
          <a:solidFill>
            <a:srgbClr val="EEF7FB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1400" b="1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8" name="直接箭头连接符 97"/>
          <p:cNvCxnSpPr>
            <a:stCxn id="47" idx="3"/>
            <a:endCxn id="48" idx="1"/>
          </p:cNvCxnSpPr>
          <p:nvPr/>
        </p:nvCxnSpPr>
        <p:spPr>
          <a:xfrm flipV="1">
            <a:off x="1094105" y="1312545"/>
            <a:ext cx="495935" cy="403860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0" idx="3"/>
            <a:endCxn id="52" idx="1"/>
          </p:cNvCxnSpPr>
          <p:nvPr/>
        </p:nvCxnSpPr>
        <p:spPr>
          <a:xfrm flipV="1">
            <a:off x="1094105" y="3019425"/>
            <a:ext cx="494030" cy="365125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0" idx="3"/>
            <a:endCxn id="51" idx="1"/>
          </p:cNvCxnSpPr>
          <p:nvPr/>
        </p:nvCxnSpPr>
        <p:spPr>
          <a:xfrm>
            <a:off x="1094105" y="3384550"/>
            <a:ext cx="495935" cy="316865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1" name="图片 100" descr="55389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2080" y="3046730"/>
            <a:ext cx="356235" cy="356235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7819390" y="575310"/>
            <a:ext cx="35375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latin typeface="+mn-ea"/>
                <a:sym typeface="+mn-ea"/>
              </a:rPr>
              <a:t>中间表示（</a:t>
            </a:r>
            <a:r>
              <a:rPr lang="en-US" altLang="zh-CN" sz="1400" b="1">
                <a:latin typeface="+mn-ea"/>
                <a:sym typeface="+mn-ea"/>
              </a:rPr>
              <a:t>IR</a:t>
            </a:r>
            <a:r>
              <a:rPr lang="zh-CN" altLang="en-US" sz="1400" b="1">
                <a:latin typeface="+mn-ea"/>
                <a:sym typeface="+mn-ea"/>
              </a:rPr>
              <a:t>）翻译</a:t>
            </a:r>
            <a:r>
              <a:rPr lang="en-US" altLang="zh-CN" sz="1400" b="1">
                <a:latin typeface="+mn-ea"/>
                <a:sym typeface="+mn-ea"/>
              </a:rPr>
              <a:t> </a:t>
            </a:r>
            <a:r>
              <a:rPr lang="zh-CN" altLang="en-US" sz="1400" b="1">
                <a:latin typeface="+mn-ea"/>
                <a:sym typeface="+mn-ea"/>
              </a:rPr>
              <a:t>及</a:t>
            </a:r>
            <a:r>
              <a:rPr lang="en-US" altLang="zh-CN" sz="1400" b="1">
                <a:latin typeface="+mn-ea"/>
                <a:sym typeface="+mn-ea"/>
              </a:rPr>
              <a:t> </a:t>
            </a:r>
            <a:r>
              <a:rPr lang="zh-CN" altLang="en-US" sz="1400" b="1">
                <a:latin typeface="+mn-ea"/>
                <a:sym typeface="+mn-ea"/>
              </a:rPr>
              <a:t>完整调用图构建</a:t>
            </a:r>
            <a:endParaRPr lang="zh-CN" altLang="en-US" sz="1400" b="1">
              <a:latin typeface="+mn-ea"/>
              <a:sym typeface="+mn-ea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7837170" y="903605"/>
            <a:ext cx="3581400" cy="6985"/>
          </a:xfrm>
          <a:prstGeom prst="line">
            <a:avLst/>
          </a:prstGeom>
          <a:ln w="31750" cap="rnd"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45" idx="3"/>
            <a:endCxn id="129" idx="0"/>
          </p:cNvCxnSpPr>
          <p:nvPr/>
        </p:nvCxnSpPr>
        <p:spPr>
          <a:xfrm flipV="1">
            <a:off x="2384425" y="2412365"/>
            <a:ext cx="5180330" cy="3810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46" idx="3"/>
            <a:endCxn id="130" idx="0"/>
          </p:cNvCxnSpPr>
          <p:nvPr/>
        </p:nvCxnSpPr>
        <p:spPr>
          <a:xfrm>
            <a:off x="2296160" y="4073525"/>
            <a:ext cx="5241290" cy="47625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6" name="图片 105" descr="33291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3765" y="3491865"/>
            <a:ext cx="404495" cy="4000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129915" y="1035685"/>
            <a:ext cx="1624330" cy="930275"/>
            <a:chOff x="6494" y="1631"/>
            <a:chExt cx="2558" cy="1465"/>
          </a:xfrm>
        </p:grpSpPr>
        <p:sp>
          <p:nvSpPr>
            <p:cNvPr id="114" name="文本框 113"/>
            <p:cNvSpPr txBox="1"/>
            <p:nvPr/>
          </p:nvSpPr>
          <p:spPr>
            <a:xfrm>
              <a:off x="7025" y="1631"/>
              <a:ext cx="2027" cy="14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>
                <a:lnSpc>
                  <a:spcPct val="14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①</a:t>
              </a:r>
              <a:r>
                <a:rPr lang="en-US" altLang="zh-CN" sz="9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跨语言绑定解析</a:t>
              </a:r>
              <a:endParaRPr lang="en-US" altLang="zh-CN" sz="900" b="1">
                <a:latin typeface="+mn-ea"/>
                <a:cs typeface="+mn-ea"/>
                <a:sym typeface="+mn-ea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②</a:t>
              </a:r>
              <a:r>
                <a:rPr lang="en-US" altLang="zh-CN" sz="9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二进制数据流分析</a:t>
              </a:r>
              <a:endParaRPr lang="zh-CN" altLang="en-US" sz="900" b="1">
                <a:latin typeface="+mn-ea"/>
                <a:cs typeface="+mn-ea"/>
                <a:sym typeface="+mn-ea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③</a:t>
              </a: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摘要生成</a:t>
              </a:r>
              <a:endParaRPr lang="zh-CN" altLang="en-US" sz="900" b="1">
                <a:latin typeface="+mn-ea"/>
                <a:cs typeface="+mn-ea"/>
                <a:sym typeface="+mn-ea"/>
              </a:endParaRPr>
            </a:p>
          </p:txBody>
        </p:sp>
        <p:pic>
          <p:nvPicPr>
            <p:cNvPr id="115" name="图片 114" descr="115499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4" y="1787"/>
              <a:ext cx="544" cy="544"/>
            </a:xfrm>
            <a:prstGeom prst="rect">
              <a:avLst/>
            </a:prstGeom>
          </p:spPr>
        </p:pic>
        <p:pic>
          <p:nvPicPr>
            <p:cNvPr id="116" name="图片 115" descr="44716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14" y="2420"/>
              <a:ext cx="511" cy="511"/>
            </a:xfrm>
            <a:prstGeom prst="rect">
              <a:avLst/>
            </a:prstGeom>
          </p:spPr>
        </p:pic>
      </p:grpSp>
      <p:grpSp>
        <p:nvGrpSpPr>
          <p:cNvPr id="117" name="组合 116"/>
          <p:cNvGrpSpPr/>
          <p:nvPr/>
        </p:nvGrpSpPr>
        <p:grpSpPr>
          <a:xfrm rot="0">
            <a:off x="8063230" y="1240155"/>
            <a:ext cx="1591310" cy="532130"/>
            <a:chOff x="12790" y="8616"/>
            <a:chExt cx="2506" cy="838"/>
          </a:xfrm>
        </p:grpSpPr>
        <p:sp>
          <p:nvSpPr>
            <p:cNvPr id="118" name="圆角矩形 117"/>
            <p:cNvSpPr/>
            <p:nvPr/>
          </p:nvSpPr>
          <p:spPr>
            <a:xfrm>
              <a:off x="12790" y="8616"/>
              <a:ext cx="2506" cy="792"/>
            </a:xfrm>
            <a:prstGeom prst="roundRect">
              <a:avLst>
                <a:gd name="adj" fmla="val 6801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en-US" altLang="zh-CN" sz="1400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19" name="图片 118" descr="350115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970" y="8743"/>
              <a:ext cx="556" cy="556"/>
            </a:xfrm>
            <a:prstGeom prst="rect">
              <a:avLst/>
            </a:prstGeom>
          </p:spPr>
        </p:pic>
        <p:sp>
          <p:nvSpPr>
            <p:cNvPr id="120" name="文本框 119"/>
            <p:cNvSpPr txBox="1"/>
            <p:nvPr/>
          </p:nvSpPr>
          <p:spPr>
            <a:xfrm>
              <a:off x="13485" y="8669"/>
              <a:ext cx="1751" cy="78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/>
              <a: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摘要中间表示</a:t>
              </a:r>
              <a:b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</a:br>
              <a:r>
                <a:rPr lang="en-US" altLang="zh-CN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Su</a:t>
              </a:r>
              <a:r>
                <a:rPr lang="en-US" altLang="zh-CN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mIR</a:t>
              </a:r>
              <a:endParaRPr lang="en-US" altLang="zh-CN" sz="10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cxnSp>
        <p:nvCxnSpPr>
          <p:cNvPr id="121" name="直接箭头连接符 120"/>
          <p:cNvCxnSpPr>
            <a:stCxn id="48" idx="3"/>
          </p:cNvCxnSpPr>
          <p:nvPr/>
        </p:nvCxnSpPr>
        <p:spPr>
          <a:xfrm flipV="1">
            <a:off x="2090420" y="1309370"/>
            <a:ext cx="524510" cy="3175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52" idx="3"/>
          </p:cNvCxnSpPr>
          <p:nvPr/>
        </p:nvCxnSpPr>
        <p:spPr>
          <a:xfrm flipV="1">
            <a:off x="2007870" y="3018155"/>
            <a:ext cx="614680" cy="1270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 rot="0">
            <a:off x="8121015" y="2578100"/>
            <a:ext cx="1388745" cy="1493520"/>
            <a:chOff x="12253" y="5420"/>
            <a:chExt cx="2187" cy="2141"/>
          </a:xfrm>
        </p:grpSpPr>
        <p:sp>
          <p:nvSpPr>
            <p:cNvPr id="124" name="圆角矩形 123"/>
            <p:cNvSpPr/>
            <p:nvPr/>
          </p:nvSpPr>
          <p:spPr>
            <a:xfrm>
              <a:off x="12253" y="5420"/>
              <a:ext cx="2187" cy="2141"/>
            </a:xfrm>
            <a:prstGeom prst="roundRect">
              <a:avLst>
                <a:gd name="adj" fmla="val 6801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en-US" altLang="zh-CN" sz="1400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25" name="图片 124" descr="807917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712" y="6053"/>
              <a:ext cx="1298" cy="1346"/>
            </a:xfrm>
            <a:prstGeom prst="rect">
              <a:avLst/>
            </a:prstGeom>
          </p:spPr>
        </p:pic>
        <p:sp>
          <p:nvSpPr>
            <p:cNvPr id="126" name="文本框 125"/>
            <p:cNvSpPr txBox="1"/>
            <p:nvPr/>
          </p:nvSpPr>
          <p:spPr>
            <a:xfrm>
              <a:off x="12253" y="5421"/>
              <a:ext cx="2186" cy="63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/>
              <a: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过程</a:t>
              </a:r>
              <a: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间</a:t>
              </a:r>
              <a: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控制流图（</a:t>
              </a:r>
              <a:r>
                <a:rPr lang="en-US" altLang="zh-CN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ICFG</a:t>
              </a:r>
              <a: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）</a:t>
              </a:r>
              <a:endParaRPr lang="zh-CN" altLang="en-US" sz="10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cxnSp>
        <p:nvCxnSpPr>
          <p:cNvPr id="127" name="曲线连接符 126"/>
          <p:cNvCxnSpPr>
            <a:stCxn id="53" idx="3"/>
            <a:endCxn id="118" idx="1"/>
          </p:cNvCxnSpPr>
          <p:nvPr/>
        </p:nvCxnSpPr>
        <p:spPr>
          <a:xfrm>
            <a:off x="7595870" y="1488440"/>
            <a:ext cx="467360" cy="317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97" idx="3"/>
            <a:endCxn id="118" idx="1"/>
          </p:cNvCxnSpPr>
          <p:nvPr/>
        </p:nvCxnSpPr>
        <p:spPr>
          <a:xfrm flipV="1">
            <a:off x="7564120" y="1491615"/>
            <a:ext cx="499110" cy="171005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9" name="任意多边形 128"/>
          <p:cNvSpPr/>
          <p:nvPr/>
        </p:nvSpPr>
        <p:spPr>
          <a:xfrm>
            <a:off x="7564755" y="2412365"/>
            <a:ext cx="549910" cy="990600"/>
          </a:xfrm>
          <a:custGeom>
            <a:avLst/>
            <a:gdLst>
              <a:gd name="connsiteX0" fmla="*/ 0 w 901"/>
              <a:gd name="connsiteY0" fmla="*/ 0 h 1546"/>
              <a:gd name="connsiteX1" fmla="*/ 488 w 901"/>
              <a:gd name="connsiteY1" fmla="*/ 743 h 1546"/>
              <a:gd name="connsiteX2" fmla="*/ 901 w 901"/>
              <a:gd name="connsiteY2" fmla="*/ 1546 h 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" h="1546">
                <a:moveTo>
                  <a:pt x="0" y="0"/>
                </a:moveTo>
                <a:cubicBezTo>
                  <a:pt x="402" y="-1"/>
                  <a:pt x="435" y="398"/>
                  <a:pt x="488" y="743"/>
                </a:cubicBezTo>
                <a:cubicBezTo>
                  <a:pt x="541" y="1088"/>
                  <a:pt x="499" y="1278"/>
                  <a:pt x="901" y="1546"/>
                </a:cubicBezTo>
              </a:path>
            </a:pathLst>
          </a:custGeom>
          <a:noFill/>
          <a:ln w="25400">
            <a:tailEnd type="triangle" w="sm" len="me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任意多边形 129"/>
          <p:cNvSpPr/>
          <p:nvPr/>
        </p:nvSpPr>
        <p:spPr>
          <a:xfrm>
            <a:off x="7537450" y="3405505"/>
            <a:ext cx="576580" cy="715645"/>
          </a:xfrm>
          <a:custGeom>
            <a:avLst/>
            <a:gdLst>
              <a:gd name="connsiteX0" fmla="*/ 0 w 908"/>
              <a:gd name="connsiteY0" fmla="*/ 1106 h 1106"/>
              <a:gd name="connsiteX1" fmla="*/ 499 w 908"/>
              <a:gd name="connsiteY1" fmla="*/ 603 h 1106"/>
              <a:gd name="connsiteX2" fmla="*/ 908 w 908"/>
              <a:gd name="connsiteY2" fmla="*/ 0 h 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" h="1106">
                <a:moveTo>
                  <a:pt x="0" y="1106"/>
                </a:moveTo>
                <a:cubicBezTo>
                  <a:pt x="281" y="1098"/>
                  <a:pt x="413" y="903"/>
                  <a:pt x="499" y="603"/>
                </a:cubicBezTo>
                <a:cubicBezTo>
                  <a:pt x="585" y="303"/>
                  <a:pt x="619" y="26"/>
                  <a:pt x="908" y="0"/>
                </a:cubicBezTo>
              </a:path>
            </a:pathLst>
          </a:custGeom>
          <a:noFill/>
          <a:ln w="25400">
            <a:tailEnd type="triangle" w="sm" len="me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 rot="0">
            <a:off x="3825875" y="3750310"/>
            <a:ext cx="2144395" cy="313055"/>
            <a:chOff x="6668" y="9409"/>
            <a:chExt cx="3377" cy="493"/>
          </a:xfrm>
        </p:grpSpPr>
        <p:pic>
          <p:nvPicPr>
            <p:cNvPr id="132" name="图片 131" descr="ArkTS-icon-gaoqi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68" y="9409"/>
              <a:ext cx="493" cy="493"/>
            </a:xfrm>
            <a:prstGeom prst="rect">
              <a:avLst/>
            </a:prstGeom>
          </p:spPr>
        </p:pic>
        <p:sp>
          <p:nvSpPr>
            <p:cNvPr id="133" name="文本框 132"/>
            <p:cNvSpPr txBox="1"/>
            <p:nvPr/>
          </p:nvSpPr>
          <p:spPr>
            <a:xfrm>
              <a:off x="7195" y="9464"/>
              <a:ext cx="285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 b="1">
                  <a:latin typeface="+mn-ea"/>
                  <a:cs typeface="+mn-ea"/>
                  <a:sym typeface="+mn-ea"/>
                </a:rPr>
                <a:t>ArkTS 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语言</a:t>
              </a:r>
              <a:r>
                <a:rPr lang="en-US" altLang="zh-CN" sz="10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源代码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分析工具</a:t>
              </a:r>
              <a:endParaRPr lang="zh-CN" altLang="en-US" sz="1000" b="1">
                <a:latin typeface="+mn-ea"/>
                <a:cs typeface="+mn-ea"/>
                <a:sym typeface="+mn-ea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3926205" y="2057400"/>
            <a:ext cx="1981200" cy="313055"/>
            <a:chOff x="6668" y="9409"/>
            <a:chExt cx="3120" cy="493"/>
          </a:xfrm>
        </p:grpSpPr>
        <p:pic>
          <p:nvPicPr>
            <p:cNvPr id="135" name="图片 134" descr="ArkTS-icon-gaoqi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68" y="9409"/>
              <a:ext cx="493" cy="493"/>
            </a:xfrm>
            <a:prstGeom prst="rect">
              <a:avLst/>
            </a:prstGeom>
          </p:spPr>
        </p:pic>
        <p:sp>
          <p:nvSpPr>
            <p:cNvPr id="136" name="文本框 135"/>
            <p:cNvSpPr txBox="1"/>
            <p:nvPr/>
          </p:nvSpPr>
          <p:spPr>
            <a:xfrm>
              <a:off x="7195" y="9464"/>
              <a:ext cx="25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 b="1">
                  <a:latin typeface="+mn-ea"/>
                  <a:cs typeface="+mn-ea"/>
                  <a:sym typeface="+mn-ea"/>
                </a:rPr>
                <a:t>Ark 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字节码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分析工具</a:t>
              </a:r>
              <a:endParaRPr lang="zh-CN" altLang="en-US" sz="1000" b="1">
                <a:latin typeface="+mn-ea"/>
                <a:cs typeface="+mn-ea"/>
                <a:sym typeface="+mn-ea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 rot="0">
            <a:off x="7950200" y="1915795"/>
            <a:ext cx="1703705" cy="461645"/>
            <a:chOff x="12471" y="6350"/>
            <a:chExt cx="2683" cy="727"/>
          </a:xfrm>
        </p:grpSpPr>
        <p:pic>
          <p:nvPicPr>
            <p:cNvPr id="138" name="图片 137" descr="163451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471" y="6493"/>
              <a:ext cx="476" cy="476"/>
            </a:xfrm>
            <a:prstGeom prst="rect">
              <a:avLst/>
            </a:prstGeom>
          </p:spPr>
        </p:pic>
        <p:sp>
          <p:nvSpPr>
            <p:cNvPr id="139" name="文本框 138"/>
            <p:cNvSpPr txBox="1"/>
            <p:nvPr/>
          </p:nvSpPr>
          <p:spPr>
            <a:xfrm>
              <a:off x="12828" y="6350"/>
              <a:ext cx="2326" cy="72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/>
              <a:r>
                <a:rPr lang="en-US" altLang="zh-CN" sz="1000" b="1">
                  <a:latin typeface="+mn-ea"/>
                  <a:cs typeface="+mn-ea"/>
                  <a:sym typeface="+mn-ea"/>
                </a:rPr>
                <a:t> IR 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翻译</a:t>
              </a:r>
              <a:r>
                <a:rPr lang="en-US" altLang="zh-CN" sz="10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并构建跨语言调用函数体</a:t>
              </a:r>
              <a:r>
                <a:rPr lang="en-US" altLang="zh-CN" sz="1000" b="1">
                  <a:latin typeface="+mn-ea"/>
                  <a:cs typeface="+mn-ea"/>
                  <a:sym typeface="+mn-ea"/>
                </a:rPr>
                <a:t> </a:t>
              </a:r>
              <a:endParaRPr lang="en-US" altLang="zh-CN" sz="1000" b="1">
                <a:latin typeface="+mn-ea"/>
                <a:cs typeface="+mn-ea"/>
                <a:sym typeface="+mn-ea"/>
              </a:endParaRPr>
            </a:p>
          </p:txBody>
        </p:sp>
      </p:grpSp>
      <p:cxnSp>
        <p:nvCxnSpPr>
          <p:cNvPr id="140" name="直接箭头连接符 139"/>
          <p:cNvCxnSpPr>
            <a:stCxn id="118" idx="3"/>
          </p:cNvCxnSpPr>
          <p:nvPr/>
        </p:nvCxnSpPr>
        <p:spPr>
          <a:xfrm flipV="1">
            <a:off x="9654540" y="1486535"/>
            <a:ext cx="97790" cy="508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 rot="0">
            <a:off x="9751695" y="1240155"/>
            <a:ext cx="1534160" cy="1604010"/>
            <a:chOff x="15142" y="5300"/>
            <a:chExt cx="2416" cy="2526"/>
          </a:xfrm>
        </p:grpSpPr>
        <p:grpSp>
          <p:nvGrpSpPr>
            <p:cNvPr id="142" name="组合 141"/>
            <p:cNvGrpSpPr/>
            <p:nvPr/>
          </p:nvGrpSpPr>
          <p:grpSpPr>
            <a:xfrm>
              <a:off x="15142" y="5300"/>
              <a:ext cx="2417" cy="2527"/>
              <a:chOff x="15153" y="5421"/>
              <a:chExt cx="2417" cy="2527"/>
            </a:xfrm>
          </p:grpSpPr>
          <p:sp>
            <p:nvSpPr>
              <p:cNvPr id="143" name="圆角矩形 142"/>
              <p:cNvSpPr/>
              <p:nvPr/>
            </p:nvSpPr>
            <p:spPr>
              <a:xfrm>
                <a:off x="15153" y="5421"/>
                <a:ext cx="2417" cy="2527"/>
              </a:xfrm>
              <a:prstGeom prst="roundRect">
                <a:avLst>
                  <a:gd name="adj" fmla="val 68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en-US" altLang="zh-CN" sz="1400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15267" y="6100"/>
                <a:ext cx="2176" cy="35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222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func example(p1, p2):</a:t>
                </a:r>
                <a:endParaRPr lang="en-US" altLang="zh-CN" sz="70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>
                <a:off x="15267" y="6526"/>
                <a:ext cx="2176" cy="35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222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Stmt 1: 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xxx</a:t>
                </a:r>
                <a:endParaRPr lang="en-US" altLang="zh-CN" sz="70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>
                <a:off x="15267" y="6958"/>
                <a:ext cx="2176" cy="35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222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Stmt 2: 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xxx</a:t>
                </a:r>
                <a:endParaRPr lang="en-US" altLang="zh-CN" sz="70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15568" y="5561"/>
                <a:ext cx="2001" cy="3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000" b="1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重建函数体</a:t>
                </a:r>
                <a:endPara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15920" y="7103"/>
                <a:ext cx="84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...</a:t>
                </a:r>
                <a:endParaRPr lang="en-US" altLang="zh-CN" sz="1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pic>
            <p:nvPicPr>
              <p:cNvPr id="149" name="图片 148" descr="1603002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344" y="5523"/>
                <a:ext cx="465" cy="465"/>
              </a:xfrm>
              <a:prstGeom prst="rect">
                <a:avLst/>
              </a:prstGeom>
            </p:spPr>
          </p:pic>
        </p:grpSp>
        <p:sp>
          <p:nvSpPr>
            <p:cNvPr id="150" name="圆角矩形 149"/>
            <p:cNvSpPr/>
            <p:nvPr/>
          </p:nvSpPr>
          <p:spPr>
            <a:xfrm>
              <a:off x="15256" y="7389"/>
              <a:ext cx="2176" cy="3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70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Stmt x: Return</a:t>
              </a:r>
              <a:endParaRPr lang="en-US" altLang="zh-CN" sz="7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cxnSp>
        <p:nvCxnSpPr>
          <p:cNvPr id="151" name="曲线连接符 150"/>
          <p:cNvCxnSpPr>
            <a:stCxn id="125" idx="3"/>
            <a:endCxn id="144" idx="1"/>
          </p:cNvCxnSpPr>
          <p:nvPr/>
        </p:nvCxnSpPr>
        <p:spPr>
          <a:xfrm flipV="1">
            <a:off x="9236710" y="1783080"/>
            <a:ext cx="587375" cy="1706245"/>
          </a:xfrm>
          <a:prstGeom prst="curvedConnector3">
            <a:avLst>
              <a:gd name="adj1" fmla="val 50054"/>
            </a:avLst>
          </a:prstGeom>
          <a:ln w="19050">
            <a:solidFill>
              <a:schemeClr val="accent4"/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150" idx="2"/>
            <a:endCxn id="125" idx="3"/>
          </p:cNvCxnSpPr>
          <p:nvPr/>
        </p:nvCxnSpPr>
        <p:spPr>
          <a:xfrm rot="5400000">
            <a:off x="9526270" y="2500630"/>
            <a:ext cx="699770" cy="1278255"/>
          </a:xfrm>
          <a:prstGeom prst="curvedConnector2">
            <a:avLst/>
          </a:prstGeom>
          <a:ln w="19050">
            <a:solidFill>
              <a:schemeClr val="accent4"/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106" idx="1"/>
          </p:cNvCxnSpPr>
          <p:nvPr/>
        </p:nvCxnSpPr>
        <p:spPr>
          <a:xfrm>
            <a:off x="9514205" y="3690620"/>
            <a:ext cx="289560" cy="1270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10168890" y="3491865"/>
            <a:ext cx="1257935" cy="5384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200" b="1">
                <a:latin typeface="+mn-ea"/>
                <a:cs typeface="+mn-ea"/>
                <a:sym typeface="+mn-ea"/>
              </a:rPr>
              <a:t>下游分析</a:t>
            </a:r>
            <a:r>
              <a:rPr lang="zh-CN" altLang="en-US" sz="1200" b="1">
                <a:latin typeface="+mn-ea"/>
                <a:cs typeface="+mn-ea"/>
                <a:sym typeface="+mn-ea"/>
              </a:rPr>
              <a:t>任务</a:t>
            </a:r>
            <a:endParaRPr lang="zh-CN" altLang="en-US" sz="1200" b="1">
              <a:latin typeface="+mn-ea"/>
              <a:cs typeface="+mn-ea"/>
              <a:sym typeface="+mn-ea"/>
            </a:endParaRPr>
          </a:p>
          <a:p>
            <a:pPr algn="ctr"/>
            <a:r>
              <a:rPr lang="zh-CN" altLang="en-US" sz="1000">
                <a:latin typeface="+mn-ea"/>
                <a:cs typeface="+mn-ea"/>
                <a:sym typeface="+mn-ea"/>
              </a:rPr>
              <a:t>（如</a:t>
            </a:r>
            <a:r>
              <a:rPr lang="en-US" altLang="zh-CN" sz="1000">
                <a:latin typeface="+mn-ea"/>
                <a:cs typeface="+mn-ea"/>
                <a:sym typeface="+mn-ea"/>
              </a:rPr>
              <a:t> </a:t>
            </a:r>
            <a:r>
              <a:rPr lang="zh-CN" altLang="en-US" sz="1000">
                <a:latin typeface="+mn-ea"/>
                <a:cs typeface="+mn-ea"/>
                <a:sym typeface="+mn-ea"/>
              </a:rPr>
              <a:t>污点分析）</a:t>
            </a:r>
            <a:endParaRPr lang="zh-CN" altLang="en-US" sz="1000">
              <a:latin typeface="+mn-ea"/>
              <a:cs typeface="+mn-ea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33725" y="2785745"/>
            <a:ext cx="1621155" cy="817245"/>
            <a:chOff x="6538" y="4448"/>
            <a:chExt cx="2553" cy="1287"/>
          </a:xfrm>
        </p:grpSpPr>
        <p:sp>
          <p:nvSpPr>
            <p:cNvPr id="156" name="文本框 155"/>
            <p:cNvSpPr txBox="1"/>
            <p:nvPr/>
          </p:nvSpPr>
          <p:spPr>
            <a:xfrm>
              <a:off x="7063" y="4448"/>
              <a:ext cx="2028" cy="128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①</a:t>
              </a:r>
              <a:r>
                <a:rPr lang="en-US" altLang="zh-CN" sz="9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跨语言绑定解析</a:t>
              </a:r>
              <a:endParaRPr lang="en-US" altLang="zh-CN" sz="900" b="1">
                <a:latin typeface="+mn-ea"/>
                <a:cs typeface="+mn-ea"/>
                <a:sym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②</a:t>
              </a:r>
              <a:r>
                <a:rPr lang="en-US" altLang="zh-CN" sz="9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数据流追踪</a:t>
              </a:r>
              <a:endParaRPr lang="zh-CN" altLang="en-US" sz="900" b="1">
                <a:latin typeface="+mn-ea"/>
                <a:cs typeface="+mn-ea"/>
                <a:sym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③</a:t>
              </a:r>
              <a:r>
                <a:rPr lang="en-US" altLang="zh-CN" sz="1000" b="1">
                  <a:solidFill>
                    <a:srgbClr val="FFC000"/>
                  </a:solidFill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摘要生成</a:t>
              </a:r>
              <a:endParaRPr lang="zh-CN" altLang="en-US" sz="900" b="1">
                <a:latin typeface="+mn-ea"/>
                <a:cs typeface="+mn-ea"/>
                <a:sym typeface="+mn-ea"/>
              </a:endParaRPr>
            </a:p>
          </p:txBody>
        </p:sp>
        <p:pic>
          <p:nvPicPr>
            <p:cNvPr id="158" name="图片 157" descr="115499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38" y="4536"/>
              <a:ext cx="502" cy="502"/>
            </a:xfrm>
            <a:prstGeom prst="rect">
              <a:avLst/>
            </a:prstGeom>
          </p:spPr>
        </p:pic>
        <p:pic>
          <p:nvPicPr>
            <p:cNvPr id="159" name="图片 158" descr="dataflow-0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58" y="5206"/>
              <a:ext cx="468" cy="468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4754880" y="1078230"/>
            <a:ext cx="2739390" cy="906780"/>
            <a:chOff x="7938" y="4380"/>
            <a:chExt cx="3864" cy="1428"/>
          </a:xfrm>
        </p:grpSpPr>
        <p:grpSp>
          <p:nvGrpSpPr>
            <p:cNvPr id="21" name="组合 20"/>
            <p:cNvGrpSpPr/>
            <p:nvPr/>
          </p:nvGrpSpPr>
          <p:grpSpPr>
            <a:xfrm>
              <a:off x="7938" y="4380"/>
              <a:ext cx="3864" cy="1205"/>
              <a:chOff x="7938" y="4424"/>
              <a:chExt cx="3864" cy="120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7938" y="4424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#i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CALL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%4 &lt;- napi_get_cb_info %1,%2, ...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  <a:sym typeface="+mn-ea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7938" y="4856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#j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PHI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%6 &lt;- %4, %5 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7938" y="5279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#k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RET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%6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450" y="5434"/>
              <a:ext cx="840" cy="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50" b="1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...</a:t>
              </a:r>
              <a:endParaRPr lang="en-US" altLang="zh-CN" sz="95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54880" y="2784475"/>
            <a:ext cx="2739390" cy="920750"/>
            <a:chOff x="7938" y="4380"/>
            <a:chExt cx="3864" cy="1450"/>
          </a:xfrm>
        </p:grpSpPr>
        <p:grpSp>
          <p:nvGrpSpPr>
            <p:cNvPr id="29" name="组合 28"/>
            <p:cNvGrpSpPr/>
            <p:nvPr/>
          </p:nvGrpSpPr>
          <p:grpSpPr>
            <a:xfrm>
              <a:off x="7938" y="4380"/>
              <a:ext cx="3864" cy="1205"/>
              <a:chOff x="7938" y="4424"/>
              <a:chExt cx="3864" cy="1205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7938" y="4424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#i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CALL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%4 &lt;- napi_get_cb_info %1, %2, ...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  <a:sym typeface="+mn-ea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7938" y="4856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#j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CALL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OH_LOG_PRINT top, top, %4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  <a:sym typeface="+mn-ea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938" y="5279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#k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RET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void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  <a:sym typeface="+mn-ea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9450" y="5456"/>
              <a:ext cx="840" cy="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50" b="1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...</a:t>
              </a:r>
              <a:endParaRPr lang="en-US" altLang="zh-CN" sz="95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</p:spTree>
    <p:custDataLst>
      <p:tags r:id="rId1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14985" y="2170430"/>
            <a:ext cx="10059670" cy="2720340"/>
            <a:chOff x="811" y="3418"/>
            <a:chExt cx="15842" cy="4284"/>
          </a:xfrm>
        </p:grpSpPr>
        <p:grpSp>
          <p:nvGrpSpPr>
            <p:cNvPr id="16" name="组合 15"/>
            <p:cNvGrpSpPr/>
            <p:nvPr/>
          </p:nvGrpSpPr>
          <p:grpSpPr>
            <a:xfrm>
              <a:off x="811" y="3418"/>
              <a:ext cx="15843" cy="4285"/>
              <a:chOff x="811" y="3418"/>
              <a:chExt cx="15843" cy="4285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811" y="3418"/>
                <a:ext cx="15842" cy="4285"/>
              </a:xfrm>
              <a:prstGeom prst="roundRect">
                <a:avLst>
                  <a:gd name="adj" fmla="val 68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zh-CN" altLang="en-US" sz="1400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811" y="3488"/>
                <a:ext cx="15842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400" b="1">
                    <a:latin typeface="+mn-ea"/>
                    <a:sym typeface="+mn-ea"/>
                  </a:rPr>
                  <a:t>中间表示（</a:t>
                </a:r>
                <a:r>
                  <a:rPr lang="en-US" altLang="zh-CN" sz="1400" b="1">
                    <a:latin typeface="+mn-ea"/>
                    <a:sym typeface="+mn-ea"/>
                  </a:rPr>
                  <a:t>IR</a:t>
                </a:r>
                <a:r>
                  <a:rPr lang="zh-CN" altLang="en-US" sz="1400" b="1">
                    <a:latin typeface="+mn-ea"/>
                    <a:sym typeface="+mn-ea"/>
                  </a:rPr>
                  <a:t>）翻译</a:t>
                </a:r>
                <a:r>
                  <a:rPr lang="en-US" altLang="zh-CN" sz="1400" b="1">
                    <a:latin typeface="+mn-ea"/>
                    <a:sym typeface="+mn-ea"/>
                  </a:rPr>
                  <a:t> </a:t>
                </a:r>
                <a:r>
                  <a:rPr lang="zh-CN" altLang="en-US" sz="1400" b="1">
                    <a:latin typeface="+mn-ea"/>
                    <a:sym typeface="+mn-ea"/>
                  </a:rPr>
                  <a:t>及</a:t>
                </a:r>
                <a:r>
                  <a:rPr lang="en-US" altLang="zh-CN" sz="1400" b="1">
                    <a:latin typeface="+mn-ea"/>
                    <a:sym typeface="+mn-ea"/>
                  </a:rPr>
                  <a:t> </a:t>
                </a:r>
                <a:r>
                  <a:rPr lang="zh-CN" altLang="en-US" sz="1400" b="1">
                    <a:latin typeface="+mn-ea"/>
                    <a:sym typeface="+mn-ea"/>
                  </a:rPr>
                  <a:t>完整调用图构建</a:t>
                </a:r>
                <a:endParaRPr lang="zh-CN" altLang="en-US" sz="1400" b="1">
                  <a:latin typeface="+mn-ea"/>
                  <a:sym typeface="+mn-ea"/>
                </a:endParaRPr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>
                <a:off x="811" y="3981"/>
                <a:ext cx="15843" cy="18"/>
              </a:xfrm>
              <a:prstGeom prst="line">
                <a:avLst/>
              </a:prstGeom>
              <a:ln w="31750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23" name="组合 122"/>
              <p:cNvGrpSpPr/>
              <p:nvPr/>
            </p:nvGrpSpPr>
            <p:grpSpPr>
              <a:xfrm rot="0">
                <a:off x="11374" y="4179"/>
                <a:ext cx="2580" cy="2700"/>
                <a:chOff x="12172" y="5420"/>
                <a:chExt cx="2580" cy="2141"/>
              </a:xfrm>
            </p:grpSpPr>
            <p:sp>
              <p:nvSpPr>
                <p:cNvPr id="124" name="圆角矩形 123"/>
                <p:cNvSpPr/>
                <p:nvPr/>
              </p:nvSpPr>
              <p:spPr>
                <a:xfrm>
                  <a:off x="12253" y="5420"/>
                  <a:ext cx="2403" cy="2141"/>
                </a:xfrm>
                <a:prstGeom prst="roundRect">
                  <a:avLst>
                    <a:gd name="adj" fmla="val 680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p>
                  <a:pPr algn="ctr"/>
                  <a:endParaRPr lang="en-US" altLang="zh-CN" sz="1400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pic>
              <p:nvPicPr>
                <p:cNvPr id="125" name="图片 124" descr="807917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712" y="6053"/>
                  <a:ext cx="1556" cy="1346"/>
                </a:xfrm>
                <a:prstGeom prst="rect">
                  <a:avLst/>
                </a:prstGeom>
              </p:spPr>
            </p:pic>
            <p:sp>
              <p:nvSpPr>
                <p:cNvPr id="126" name="文本框 125"/>
                <p:cNvSpPr txBox="1"/>
                <p:nvPr/>
              </p:nvSpPr>
              <p:spPr>
                <a:xfrm>
                  <a:off x="12172" y="5421"/>
                  <a:ext cx="2580" cy="631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zh-CN" altLang="en-US" sz="1350" b="1">
                      <a:latin typeface="Calibri" panose="020F0502020204030204" charset="0"/>
                      <a:cs typeface="Calibri" panose="020F0502020204030204" charset="0"/>
                      <a:sym typeface="+mn-ea"/>
                    </a:rPr>
                    <a:t>鸿蒙程序分析场景</a:t>
                  </a:r>
                  <a:endParaRPr lang="zh-CN" altLang="en-US" sz="1350" b="1">
                    <a:latin typeface="Calibri" panose="020F0502020204030204" charset="0"/>
                    <a:cs typeface="Calibri" panose="020F0502020204030204" charset="0"/>
                    <a:sym typeface="+mn-ea"/>
                  </a:endParaRP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 rot="0">
                <a:off x="3185" y="6877"/>
                <a:ext cx="4505" cy="727"/>
                <a:chOff x="11013" y="6311"/>
                <a:chExt cx="4505" cy="727"/>
              </a:xfrm>
            </p:grpSpPr>
            <p:pic>
              <p:nvPicPr>
                <p:cNvPr id="138" name="图片 137" descr="16345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013" y="6445"/>
                  <a:ext cx="476" cy="476"/>
                </a:xfrm>
                <a:prstGeom prst="rect">
                  <a:avLst/>
                </a:prstGeom>
              </p:spPr>
            </p:pic>
            <p:sp>
              <p:nvSpPr>
                <p:cNvPr id="139" name="文本框 138"/>
                <p:cNvSpPr txBox="1"/>
                <p:nvPr/>
              </p:nvSpPr>
              <p:spPr>
                <a:xfrm>
                  <a:off x="11411" y="6311"/>
                  <a:ext cx="4107" cy="72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en-US" altLang="zh-CN" sz="1200" b="1">
                      <a:latin typeface="+mn-ea"/>
                      <a:cs typeface="+mn-ea"/>
                      <a:sym typeface="+mn-ea"/>
                    </a:rPr>
                    <a:t> IR </a:t>
                  </a:r>
                  <a:r>
                    <a:rPr lang="zh-CN" altLang="en-US" sz="1200" b="1">
                      <a:latin typeface="+mn-ea"/>
                      <a:cs typeface="+mn-ea"/>
                      <a:sym typeface="+mn-ea"/>
                    </a:rPr>
                    <a:t>翻译并构建跨语言调用函数体</a:t>
                  </a:r>
                  <a:r>
                    <a:rPr lang="en-US" altLang="zh-CN" sz="1200" b="1">
                      <a:latin typeface="+mn-ea"/>
                      <a:cs typeface="+mn-ea"/>
                      <a:sym typeface="+mn-ea"/>
                    </a:rPr>
                    <a:t> </a:t>
                  </a:r>
                  <a:endParaRPr lang="en-US" altLang="zh-CN" sz="1200" b="1">
                    <a:latin typeface="+mn-ea"/>
                    <a:cs typeface="+mn-ea"/>
                    <a:sym typeface="+mn-ea"/>
                  </a:endParaRPr>
                </a:p>
              </p:txBody>
            </p:sp>
          </p:grpSp>
          <p:cxnSp>
            <p:nvCxnSpPr>
              <p:cNvPr id="151" name="曲线连接符 150"/>
              <p:cNvCxnSpPr>
                <a:endCxn id="6" idx="3"/>
              </p:cNvCxnSpPr>
              <p:nvPr/>
            </p:nvCxnSpPr>
            <p:spPr>
              <a:xfrm rot="10800000">
                <a:off x="10738" y="4741"/>
                <a:ext cx="1426" cy="932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accent4"/>
                </a:solidFill>
                <a:prstDash val="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2" name="曲线连接符 151"/>
              <p:cNvCxnSpPr>
                <a:stCxn id="9" idx="3"/>
              </p:cNvCxnSpPr>
              <p:nvPr/>
            </p:nvCxnSpPr>
            <p:spPr>
              <a:xfrm flipV="1">
                <a:off x="10738" y="5968"/>
                <a:ext cx="1426" cy="530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accent4"/>
                </a:solidFill>
                <a:prstDash val="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5" name="组合 14"/>
              <p:cNvGrpSpPr/>
              <p:nvPr/>
            </p:nvGrpSpPr>
            <p:grpSpPr>
              <a:xfrm>
                <a:off x="13641" y="5233"/>
                <a:ext cx="3012" cy="848"/>
                <a:chOff x="11774" y="7053"/>
                <a:chExt cx="3012" cy="848"/>
              </a:xfrm>
            </p:grpSpPr>
            <p:pic>
              <p:nvPicPr>
                <p:cNvPr id="106" name="图片 105" descr="332914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30" y="7089"/>
                  <a:ext cx="637" cy="630"/>
                </a:xfrm>
                <a:prstGeom prst="rect">
                  <a:avLst/>
                </a:prstGeom>
              </p:spPr>
            </p:pic>
            <p:cxnSp>
              <p:nvCxnSpPr>
                <p:cNvPr id="153" name="直接箭头连接符 152"/>
                <p:cNvCxnSpPr>
                  <a:endCxn id="106" idx="1"/>
                </p:cNvCxnSpPr>
                <p:nvPr/>
              </p:nvCxnSpPr>
              <p:spPr>
                <a:xfrm>
                  <a:off x="11774" y="7402"/>
                  <a:ext cx="456" cy="2"/>
                </a:xfrm>
                <a:prstGeom prst="straightConnector1">
                  <a:avLst/>
                </a:prstGeom>
                <a:ln w="25400" cmpd="sng">
                  <a:solidFill>
                    <a:schemeClr val="accent1">
                      <a:lumMod val="75000"/>
                    </a:schemeClr>
                  </a:solidFill>
                  <a:prstDash val="solid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54" name="文本框 153"/>
                <p:cNvSpPr txBox="1"/>
                <p:nvPr/>
              </p:nvSpPr>
              <p:spPr>
                <a:xfrm>
                  <a:off x="12805" y="7053"/>
                  <a:ext cx="1981" cy="848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zh-CN" altLang="en-US" sz="1200" b="1">
                      <a:latin typeface="+mn-ea"/>
                      <a:cs typeface="+mn-ea"/>
                      <a:sym typeface="+mn-ea"/>
                    </a:rPr>
                    <a:t>下游分析</a:t>
                  </a:r>
                  <a:r>
                    <a:rPr lang="zh-CN" altLang="en-US" sz="1200" b="1">
                      <a:latin typeface="+mn-ea"/>
                      <a:cs typeface="+mn-ea"/>
                      <a:sym typeface="+mn-ea"/>
                    </a:rPr>
                    <a:t>任务</a:t>
                  </a:r>
                  <a:endParaRPr lang="zh-CN" altLang="en-US" sz="1200" b="1">
                    <a:latin typeface="+mn-ea"/>
                    <a:cs typeface="+mn-ea"/>
                    <a:sym typeface="+mn-ea"/>
                  </a:endParaRPr>
                </a:p>
                <a:p>
                  <a:pPr algn="ctr"/>
                  <a:r>
                    <a:rPr lang="zh-CN" altLang="en-US" sz="1000">
                      <a:latin typeface="+mn-ea"/>
                      <a:cs typeface="+mn-ea"/>
                      <a:sym typeface="+mn-ea"/>
                    </a:rPr>
                    <a:t>（如</a:t>
                  </a:r>
                  <a:r>
                    <a:rPr lang="en-US" altLang="zh-CN" sz="1000">
                      <a:latin typeface="+mn-ea"/>
                      <a:cs typeface="+mn-ea"/>
                      <a:sym typeface="+mn-ea"/>
                    </a:rPr>
                    <a:t> </a:t>
                  </a:r>
                  <a:r>
                    <a:rPr lang="zh-CN" altLang="en-US" sz="1000">
                      <a:latin typeface="+mn-ea"/>
                      <a:cs typeface="+mn-ea"/>
                      <a:sym typeface="+mn-ea"/>
                    </a:rPr>
                    <a:t>污点分析）</a:t>
                  </a:r>
                  <a:endParaRPr lang="zh-CN" altLang="en-US" sz="1000">
                    <a:latin typeface="+mn-ea"/>
                    <a:cs typeface="+mn-ea"/>
                    <a:sym typeface="+mn-ea"/>
                  </a:endParaRP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1018" y="4185"/>
                <a:ext cx="4810" cy="2640"/>
                <a:chOff x="3760" y="3430"/>
                <a:chExt cx="4810" cy="2640"/>
              </a:xfrm>
            </p:grpSpPr>
            <p:sp>
              <p:nvSpPr>
                <p:cNvPr id="118" name="圆角矩形 117"/>
                <p:cNvSpPr/>
                <p:nvPr/>
              </p:nvSpPr>
              <p:spPr>
                <a:xfrm>
                  <a:off x="3760" y="3430"/>
                  <a:ext cx="4810" cy="2640"/>
                </a:xfrm>
                <a:prstGeom prst="roundRect">
                  <a:avLst>
                    <a:gd name="adj" fmla="val 680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p>
                  <a:pPr algn="ctr"/>
                  <a:endParaRPr lang="en-US" altLang="zh-CN" sz="1400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pic>
              <p:nvPicPr>
                <p:cNvPr id="119" name="图片 118" descr="350115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0" y="3557"/>
                  <a:ext cx="556" cy="556"/>
                </a:xfrm>
                <a:prstGeom prst="rect">
                  <a:avLst/>
                </a:prstGeom>
              </p:spPr>
            </p:pic>
            <p:sp>
              <p:nvSpPr>
                <p:cNvPr id="120" name="文本框 119"/>
                <p:cNvSpPr txBox="1"/>
                <p:nvPr/>
              </p:nvSpPr>
              <p:spPr>
                <a:xfrm>
                  <a:off x="4455" y="3483"/>
                  <a:ext cx="4115" cy="785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zh-CN" altLang="en-US" sz="1600" b="1">
                      <a:latin typeface="Calibri" panose="020F0502020204030204" charset="0"/>
                      <a:cs typeface="Calibri" panose="020F0502020204030204" charset="0"/>
                      <a:sym typeface="+mn-ea"/>
                    </a:rPr>
                    <a:t>摘要中间表示</a:t>
                  </a:r>
                  <a:r>
                    <a:rPr lang="en-US" altLang="zh-CN" sz="1600" b="1">
                      <a:latin typeface="Calibri" panose="020F0502020204030204" charset="0"/>
                      <a:cs typeface="Calibri" panose="020F0502020204030204" charset="0"/>
                      <a:sym typeface="+mn-ea"/>
                    </a:rPr>
                    <a:t> SumIR</a:t>
                  </a:r>
                  <a:endParaRPr lang="en-US" altLang="zh-CN" sz="1600" b="1">
                    <a:latin typeface="Calibri" panose="020F0502020204030204" charset="0"/>
                    <a:cs typeface="Calibri" panose="020F0502020204030204" charset="0"/>
                    <a:sym typeface="+mn-ea"/>
                  </a:endParaRPr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3980" y="4514"/>
                  <a:ext cx="4314" cy="35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#i : </a:t>
                  </a:r>
                  <a:r>
                    <a:rPr lang="en-US" altLang="zh-CN" sz="950" dirty="0">
                      <a:solidFill>
                        <a:srgbClr val="FF0000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CALL</a:t>
                  </a:r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 OH_LOG_PRINT %1,%2, ...</a:t>
                  </a:r>
                  <a:endParaRPr lang="en-US" altLang="zh-CN" sz="9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endParaRPr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3980" y="5039"/>
                  <a:ext cx="4314" cy="35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#j : </a:t>
                  </a:r>
                  <a:r>
                    <a:rPr lang="en-US" altLang="zh-CN" sz="950" dirty="0">
                      <a:solidFill>
                        <a:srgbClr val="FF0000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PHI</a:t>
                  </a:r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 %6 &lt;- %4, %5 </a:t>
                  </a:r>
                  <a:endParaRPr lang="en-US" altLang="zh-CN" sz="9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3980" y="5564"/>
                  <a:ext cx="4314" cy="35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#k : </a:t>
                  </a:r>
                  <a:r>
                    <a:rPr lang="en-US" altLang="zh-CN" sz="950" dirty="0">
                      <a:solidFill>
                        <a:srgbClr val="FF0000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RET</a:t>
                  </a:r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 %6</a:t>
                  </a:r>
                  <a:endParaRPr lang="en-US" altLang="zh-CN" sz="9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6071" y="4185"/>
                <a:ext cx="4784" cy="2641"/>
                <a:chOff x="6071" y="4185"/>
                <a:chExt cx="4784" cy="2641"/>
              </a:xfrm>
            </p:grpSpPr>
            <p:sp>
              <p:nvSpPr>
                <p:cNvPr id="143" name="圆角矩形 142"/>
                <p:cNvSpPr/>
                <p:nvPr/>
              </p:nvSpPr>
              <p:spPr>
                <a:xfrm>
                  <a:off x="6071" y="4185"/>
                  <a:ext cx="4784" cy="2641"/>
                </a:xfrm>
                <a:prstGeom prst="roundRect">
                  <a:avLst>
                    <a:gd name="adj" fmla="val 680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p>
                  <a:pPr algn="ctr"/>
                  <a:endParaRPr lang="en-US" altLang="zh-CN" sz="1400" b="1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6486" y="4479"/>
                  <a:ext cx="2001" cy="4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zh-CN" sz="1200" b="1">
                      <a:latin typeface="Calibri" panose="020F0502020204030204" charset="0"/>
                      <a:cs typeface="Calibri" panose="020F0502020204030204" charset="0"/>
                      <a:sym typeface="+mn-ea"/>
                    </a:rPr>
                    <a:t>ArkIR</a:t>
                  </a:r>
                  <a:r>
                    <a:rPr lang="zh-CN" altLang="en-US" sz="1200" b="1">
                      <a:latin typeface="Calibri" panose="020F0502020204030204" charset="0"/>
                      <a:cs typeface="Calibri" panose="020F0502020204030204" charset="0"/>
                      <a:sym typeface="+mn-ea"/>
                    </a:rPr>
                    <a:t>函数体</a:t>
                  </a:r>
                  <a:endParaRPr lang="zh-CN" altLang="en-US" sz="1200" b="1">
                    <a:latin typeface="Calibri" panose="020F0502020204030204" charset="0"/>
                    <a:cs typeface="Calibri" panose="020F0502020204030204" charset="0"/>
                    <a:sym typeface="+mn-ea"/>
                  </a:endParaRPr>
                </a:p>
              </p:txBody>
            </p:sp>
            <p:pic>
              <p:nvPicPr>
                <p:cNvPr id="149" name="图片 148" descr="160300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70" y="4421"/>
                  <a:ext cx="515" cy="550"/>
                </a:xfrm>
                <a:prstGeom prst="rect">
                  <a:avLst/>
                </a:prstGeom>
              </p:spPr>
            </p:pic>
            <p:sp>
              <p:nvSpPr>
                <p:cNvPr id="6" name="圆角矩形 5"/>
                <p:cNvSpPr/>
                <p:nvPr/>
              </p:nvSpPr>
              <p:spPr>
                <a:xfrm>
                  <a:off x="8160" y="4553"/>
                  <a:ext cx="2578" cy="37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90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</a:rPr>
                    <a:t>func example(p1, p2):</a:t>
                  </a:r>
                  <a:endParaRPr lang="en-US" altLang="zh-CN" sz="9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6197" y="5258"/>
                  <a:ext cx="4541" cy="37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</a:rPr>
                    <a:t>Stmt #i: </a:t>
                  </a:r>
                  <a:r>
                    <a:rPr lang="en-US" altLang="zh-CN" sz="950" dirty="0">
                      <a:solidFill>
                        <a:srgbClr val="FF0000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</a:rPr>
                    <a:t>ArkInvokeExpr </a:t>
                  </a:r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</a:rPr>
                    <a:t>hilog.log(%1..)</a:t>
                  </a:r>
                  <a:endParaRPr lang="en-US" altLang="zh-CN" sz="9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6197" y="6310"/>
                  <a:ext cx="4541" cy="37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</a:rPr>
                    <a:t>Stmt #k: </a:t>
                  </a:r>
                  <a:r>
                    <a:rPr lang="en-US" altLang="zh-CN" sz="950" dirty="0">
                      <a:solidFill>
                        <a:srgbClr val="FF0000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</a:rPr>
                    <a:t>ArkRetExpr </a:t>
                  </a:r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%6</a:t>
                  </a:r>
                  <a:endParaRPr lang="en-US" altLang="zh-CN" sz="9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  <p:sp>
              <p:nvSpPr>
                <p:cNvPr id="146" name="圆角矩形 145"/>
                <p:cNvSpPr/>
                <p:nvPr/>
              </p:nvSpPr>
              <p:spPr>
                <a:xfrm>
                  <a:off x="6197" y="5776"/>
                  <a:ext cx="4541" cy="37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</a:rPr>
                    <a:t>Stmt #j: </a:t>
                  </a:r>
                  <a:r>
                    <a:rPr lang="en-US" altLang="zh-CN" sz="950" dirty="0">
                      <a:solidFill>
                        <a:srgbClr val="FF0000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</a:rPr>
                    <a:t>ArkPhiExpr </a:t>
                  </a:r>
                  <a:r>
                    <a:rPr lang="en-US" altLang="zh-CN" sz="950" dirty="0">
                      <a:solidFill>
                        <a:schemeClr val="tx1"/>
                      </a:solidFill>
                      <a:latin typeface="Cascadia Mono" panose="020B0609020000020004" pitchFamily="49" charset="0"/>
                      <a:ea typeface="Cascadia Mono" panose="020B0609020000020004" pitchFamily="49" charset="0"/>
                      <a:cs typeface="Cascadia Mono" panose="020B0609020000020004" pitchFamily="49" charset="0"/>
                      <a:sym typeface="+mn-ea"/>
                    </a:rPr>
                    <a:t>%6 &lt;- %4, %5 </a:t>
                  </a:r>
                  <a:endParaRPr lang="en-US" altLang="zh-CN" sz="9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  <p:cxnSp>
            <p:nvCxnSpPr>
              <p:cNvPr id="11" name="直接箭头连接符 10"/>
              <p:cNvCxnSpPr>
                <a:stCxn id="22" idx="3"/>
                <a:endCxn id="7" idx="1"/>
              </p:cNvCxnSpPr>
              <p:nvPr/>
            </p:nvCxnSpPr>
            <p:spPr>
              <a:xfrm>
                <a:off x="5552" y="5445"/>
                <a:ext cx="645" cy="1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>
                <a:stCxn id="23" idx="3"/>
                <a:endCxn id="146" idx="1"/>
              </p:cNvCxnSpPr>
              <p:nvPr/>
            </p:nvCxnSpPr>
            <p:spPr>
              <a:xfrm flipV="1">
                <a:off x="5552" y="5964"/>
                <a:ext cx="645" cy="6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24" idx="3"/>
                <a:endCxn id="9" idx="1"/>
              </p:cNvCxnSpPr>
              <p:nvPr/>
            </p:nvCxnSpPr>
            <p:spPr>
              <a:xfrm>
                <a:off x="5552" y="6495"/>
                <a:ext cx="645" cy="3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 w="med" len="sm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pic>
          <p:nvPicPr>
            <p:cNvPr id="17" name="图片 16" descr="115499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6" y="6976"/>
              <a:ext cx="502" cy="50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8662" y="6870"/>
              <a:ext cx="4095" cy="72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/>
              <a:r>
                <a:rPr lang="en-US" altLang="zh-CN" sz="12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1200" b="1">
                  <a:latin typeface="+mn-ea"/>
                  <a:cs typeface="+mn-ea"/>
                  <a:sym typeface="+mn-ea"/>
                </a:rPr>
                <a:t>连接跨语言调用边，跨语言函数语义添加至分析场景中</a:t>
              </a:r>
              <a:r>
                <a:rPr lang="en-US" altLang="zh-CN" sz="1200" b="1">
                  <a:latin typeface="+mn-ea"/>
                  <a:cs typeface="+mn-ea"/>
                  <a:sym typeface="+mn-ea"/>
                </a:rPr>
                <a:t>=</a:t>
              </a:r>
              <a:endParaRPr lang="en-US" altLang="zh-CN" sz="1200" b="1">
                <a:latin typeface="+mn-ea"/>
                <a:cs typeface="+mn-ea"/>
                <a:sym typeface="+mn-ea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MjgxNTY0ZjBjYjgxYWIwMWJhZDlkZGM4YTFmMDQwZ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演示</Application>
  <PresentationFormat>宽屏</PresentationFormat>
  <Paragraphs>98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Calibri</vt:lpstr>
      <vt:lpstr>Cascadia Mono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伍家乐</cp:lastModifiedBy>
  <cp:revision>174</cp:revision>
  <dcterms:created xsi:type="dcterms:W3CDTF">2019-06-19T02:08:00Z</dcterms:created>
  <dcterms:modified xsi:type="dcterms:W3CDTF">2025-09-02T09:59:01Z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893040F46133429CB908216E75BD09A9_11</vt:lpwstr>
  </property>
</Properties>
</file>