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7560000" cx="532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81">
          <p15:clr>
            <a:srgbClr val="A4A3A4"/>
          </p15:clr>
        </p15:guide>
        <p15:guide id="2" pos="1678">
          <p15:clr>
            <a:srgbClr val="A4A3A4"/>
          </p15:clr>
        </p15:guide>
        <p15:guide id="3" orient="horz" pos="252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81" orient="horz"/>
        <p:guide pos="1678"/>
        <p:guide pos="252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21008" y="685800"/>
            <a:ext cx="2416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21008" y="685800"/>
            <a:ext cx="2416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0432009e7_0_38:notes"/>
          <p:cNvSpPr/>
          <p:nvPr>
            <p:ph idx="2" type="sldImg"/>
          </p:nvPr>
        </p:nvSpPr>
        <p:spPr>
          <a:xfrm>
            <a:off x="2221008" y="685800"/>
            <a:ext cx="2416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0432009e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81625" y="1094388"/>
            <a:ext cx="4964700" cy="3016800"/>
          </a:xfrm>
          <a:prstGeom prst="rect">
            <a:avLst/>
          </a:prstGeom>
        </p:spPr>
        <p:txBody>
          <a:bodyPr anchorCtr="0" anchor="b" bIns="80250" lIns="80250" spcFirstLastPara="1" rIns="80250" wrap="square" tIns="802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81620" y="4165643"/>
            <a:ext cx="4964700" cy="1164900"/>
          </a:xfrm>
          <a:prstGeom prst="rect">
            <a:avLst/>
          </a:prstGeom>
        </p:spPr>
        <p:txBody>
          <a:bodyPr anchorCtr="0" anchor="t" bIns="80250" lIns="80250" spcFirstLastPara="1" rIns="80250" wrap="square" tIns="802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4936708" y="6854072"/>
            <a:ext cx="319800" cy="578400"/>
          </a:xfrm>
          <a:prstGeom prst="rect">
            <a:avLst/>
          </a:prstGeom>
        </p:spPr>
        <p:txBody>
          <a:bodyPr anchorCtr="0" anchor="ctr" bIns="80250" lIns="80250" spcFirstLastPara="1" rIns="80250" wrap="square" tIns="80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81620" y="1625801"/>
            <a:ext cx="4964700" cy="2886000"/>
          </a:xfrm>
          <a:prstGeom prst="rect">
            <a:avLst/>
          </a:prstGeom>
        </p:spPr>
        <p:txBody>
          <a:bodyPr anchorCtr="0" anchor="b" bIns="80250" lIns="80250" spcFirstLastPara="1" rIns="80250" wrap="square" tIns="802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81620" y="4633192"/>
            <a:ext cx="4964700" cy="1911900"/>
          </a:xfrm>
          <a:prstGeom prst="rect">
            <a:avLst/>
          </a:prstGeom>
        </p:spPr>
        <p:txBody>
          <a:bodyPr anchorCtr="0" anchor="t" bIns="80250" lIns="80250" spcFirstLastPara="1" rIns="80250" wrap="square" tIns="80250">
            <a:norm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4936708" y="6854072"/>
            <a:ext cx="319800" cy="578400"/>
          </a:xfrm>
          <a:prstGeom prst="rect">
            <a:avLst/>
          </a:prstGeom>
        </p:spPr>
        <p:txBody>
          <a:bodyPr anchorCtr="0" anchor="ctr" bIns="80250" lIns="80250" spcFirstLastPara="1" rIns="80250" wrap="square" tIns="80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4936708" y="6854072"/>
            <a:ext cx="319800" cy="578400"/>
          </a:xfrm>
          <a:prstGeom prst="rect">
            <a:avLst/>
          </a:prstGeom>
        </p:spPr>
        <p:txBody>
          <a:bodyPr anchorCtr="0" anchor="ctr" bIns="80250" lIns="80250" spcFirstLastPara="1" rIns="80250" wrap="square" tIns="80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81620" y="3161354"/>
            <a:ext cx="4964700" cy="1237200"/>
          </a:xfrm>
          <a:prstGeom prst="rect">
            <a:avLst/>
          </a:prstGeom>
        </p:spPr>
        <p:txBody>
          <a:bodyPr anchorCtr="0" anchor="ctr" bIns="80250" lIns="80250" spcFirstLastPara="1" rIns="80250" wrap="square" tIns="802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4936708" y="6854072"/>
            <a:ext cx="319800" cy="578400"/>
          </a:xfrm>
          <a:prstGeom prst="rect">
            <a:avLst/>
          </a:prstGeom>
        </p:spPr>
        <p:txBody>
          <a:bodyPr anchorCtr="0" anchor="ctr" bIns="80250" lIns="80250" spcFirstLastPara="1" rIns="80250" wrap="square" tIns="80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81620" y="654105"/>
            <a:ext cx="4964700" cy="841800"/>
          </a:xfrm>
          <a:prstGeom prst="rect">
            <a:avLst/>
          </a:prstGeom>
        </p:spPr>
        <p:txBody>
          <a:bodyPr anchorCtr="0" anchor="t" bIns="80250" lIns="80250" spcFirstLastPara="1" rIns="80250" wrap="square" tIns="80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81620" y="1693927"/>
            <a:ext cx="4964700" cy="5021400"/>
          </a:xfrm>
          <a:prstGeom prst="rect">
            <a:avLst/>
          </a:prstGeom>
        </p:spPr>
        <p:txBody>
          <a:bodyPr anchorCtr="0" anchor="t" bIns="80250" lIns="80250" spcFirstLastPara="1" rIns="80250" wrap="square" tIns="8025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936708" y="6854072"/>
            <a:ext cx="319800" cy="578400"/>
          </a:xfrm>
          <a:prstGeom prst="rect">
            <a:avLst/>
          </a:prstGeom>
        </p:spPr>
        <p:txBody>
          <a:bodyPr anchorCtr="0" anchor="ctr" bIns="80250" lIns="80250" spcFirstLastPara="1" rIns="80250" wrap="square" tIns="80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81620" y="654105"/>
            <a:ext cx="4964700" cy="841800"/>
          </a:xfrm>
          <a:prstGeom prst="rect">
            <a:avLst/>
          </a:prstGeom>
        </p:spPr>
        <p:txBody>
          <a:bodyPr anchorCtr="0" anchor="t" bIns="80250" lIns="80250" spcFirstLastPara="1" rIns="80250" wrap="square" tIns="80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81620" y="1693927"/>
            <a:ext cx="2330700" cy="5021400"/>
          </a:xfrm>
          <a:prstGeom prst="rect">
            <a:avLst/>
          </a:prstGeom>
        </p:spPr>
        <p:txBody>
          <a:bodyPr anchorCtr="0" anchor="t" bIns="80250" lIns="80250" spcFirstLastPara="1" rIns="80250" wrap="square" tIns="8025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815729" y="1693927"/>
            <a:ext cx="2330700" cy="5021400"/>
          </a:xfrm>
          <a:prstGeom prst="rect">
            <a:avLst/>
          </a:prstGeom>
        </p:spPr>
        <p:txBody>
          <a:bodyPr anchorCtr="0" anchor="t" bIns="80250" lIns="80250" spcFirstLastPara="1" rIns="80250" wrap="square" tIns="8025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4936708" y="6854072"/>
            <a:ext cx="319800" cy="578400"/>
          </a:xfrm>
          <a:prstGeom prst="rect">
            <a:avLst/>
          </a:prstGeom>
        </p:spPr>
        <p:txBody>
          <a:bodyPr anchorCtr="0" anchor="ctr" bIns="80250" lIns="80250" spcFirstLastPara="1" rIns="80250" wrap="square" tIns="80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81620" y="654105"/>
            <a:ext cx="4964700" cy="841800"/>
          </a:xfrm>
          <a:prstGeom prst="rect">
            <a:avLst/>
          </a:prstGeom>
        </p:spPr>
        <p:txBody>
          <a:bodyPr anchorCtr="0" anchor="t" bIns="80250" lIns="80250" spcFirstLastPara="1" rIns="80250" wrap="square" tIns="80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4936708" y="6854072"/>
            <a:ext cx="319800" cy="578400"/>
          </a:xfrm>
          <a:prstGeom prst="rect">
            <a:avLst/>
          </a:prstGeom>
        </p:spPr>
        <p:txBody>
          <a:bodyPr anchorCtr="0" anchor="ctr" bIns="80250" lIns="80250" spcFirstLastPara="1" rIns="80250" wrap="square" tIns="80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81620" y="816630"/>
            <a:ext cx="1636200" cy="1110600"/>
          </a:xfrm>
          <a:prstGeom prst="rect">
            <a:avLst/>
          </a:prstGeom>
        </p:spPr>
        <p:txBody>
          <a:bodyPr anchorCtr="0" anchor="b" bIns="80250" lIns="80250" spcFirstLastPara="1" rIns="80250" wrap="square" tIns="80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81620" y="2042457"/>
            <a:ext cx="1636200" cy="4673100"/>
          </a:xfrm>
          <a:prstGeom prst="rect">
            <a:avLst/>
          </a:prstGeom>
        </p:spPr>
        <p:txBody>
          <a:bodyPr anchorCtr="0" anchor="t" bIns="80250" lIns="80250" spcFirstLastPara="1" rIns="80250" wrap="square" tIns="80250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4936708" y="6854072"/>
            <a:ext cx="319800" cy="578400"/>
          </a:xfrm>
          <a:prstGeom prst="rect">
            <a:avLst/>
          </a:prstGeom>
        </p:spPr>
        <p:txBody>
          <a:bodyPr anchorCtr="0" anchor="ctr" bIns="80250" lIns="80250" spcFirstLastPara="1" rIns="80250" wrap="square" tIns="80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85657" y="661638"/>
            <a:ext cx="3710400" cy="6012600"/>
          </a:xfrm>
          <a:prstGeom prst="rect">
            <a:avLst/>
          </a:prstGeom>
        </p:spPr>
        <p:txBody>
          <a:bodyPr anchorCtr="0" anchor="ctr" bIns="80250" lIns="80250" spcFirstLastPara="1" rIns="80250" wrap="square" tIns="80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4936708" y="6854072"/>
            <a:ext cx="319800" cy="578400"/>
          </a:xfrm>
          <a:prstGeom prst="rect">
            <a:avLst/>
          </a:prstGeom>
        </p:spPr>
        <p:txBody>
          <a:bodyPr anchorCtr="0" anchor="ctr" bIns="80250" lIns="80250" spcFirstLastPara="1" rIns="80250" wrap="square" tIns="80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664000" y="-184"/>
            <a:ext cx="2664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80250" lIns="80250" spcFirstLastPara="1" rIns="80250" wrap="square" tIns="80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54701" y="1812541"/>
            <a:ext cx="2357100" cy="2178600"/>
          </a:xfrm>
          <a:prstGeom prst="rect">
            <a:avLst/>
          </a:prstGeom>
        </p:spPr>
        <p:txBody>
          <a:bodyPr anchorCtr="0" anchor="b" bIns="80250" lIns="80250" spcFirstLastPara="1" rIns="80250" wrap="square" tIns="802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54701" y="4120005"/>
            <a:ext cx="2357100" cy="1815300"/>
          </a:xfrm>
          <a:prstGeom prst="rect">
            <a:avLst/>
          </a:prstGeom>
        </p:spPr>
        <p:txBody>
          <a:bodyPr anchorCtr="0" anchor="t" bIns="80250" lIns="80250" spcFirstLastPara="1" rIns="80250" wrap="square" tIns="802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878134" y="1064257"/>
            <a:ext cx="2235600" cy="5431200"/>
          </a:xfrm>
          <a:prstGeom prst="rect">
            <a:avLst/>
          </a:prstGeom>
        </p:spPr>
        <p:txBody>
          <a:bodyPr anchorCtr="0" anchor="ctr" bIns="80250" lIns="80250" spcFirstLastPara="1" rIns="80250" wrap="square" tIns="8025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936708" y="6854072"/>
            <a:ext cx="319800" cy="578400"/>
          </a:xfrm>
          <a:prstGeom prst="rect">
            <a:avLst/>
          </a:prstGeom>
        </p:spPr>
        <p:txBody>
          <a:bodyPr anchorCtr="0" anchor="ctr" bIns="80250" lIns="80250" spcFirstLastPara="1" rIns="80250" wrap="square" tIns="80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81620" y="6218168"/>
            <a:ext cx="3495300" cy="889500"/>
          </a:xfrm>
          <a:prstGeom prst="rect">
            <a:avLst/>
          </a:prstGeom>
        </p:spPr>
        <p:txBody>
          <a:bodyPr anchorCtr="0" anchor="ctr" bIns="80250" lIns="80250" spcFirstLastPara="1" rIns="80250" wrap="square" tIns="802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4936708" y="6854072"/>
            <a:ext cx="319800" cy="578400"/>
          </a:xfrm>
          <a:prstGeom prst="rect">
            <a:avLst/>
          </a:prstGeom>
        </p:spPr>
        <p:txBody>
          <a:bodyPr anchorCtr="0" anchor="ctr" bIns="80250" lIns="80250" spcFirstLastPara="1" rIns="80250" wrap="square" tIns="80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81620" y="654105"/>
            <a:ext cx="4964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80250" lIns="80250" spcFirstLastPara="1" rIns="80250" wrap="square" tIns="80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81620" y="1693927"/>
            <a:ext cx="49647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80250" lIns="80250" spcFirstLastPara="1" rIns="80250" wrap="square" tIns="80250">
            <a:norm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936708" y="6854072"/>
            <a:ext cx="319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250" lIns="80250" spcFirstLastPara="1" rIns="80250" wrap="square" tIns="8025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</a:defRPr>
            </a:lvl1pPr>
            <a:lvl2pPr lvl="1" algn="r">
              <a:buNone/>
              <a:defRPr sz="900">
                <a:solidFill>
                  <a:schemeClr val="dk2"/>
                </a:solidFill>
              </a:defRPr>
            </a:lvl2pPr>
            <a:lvl3pPr lvl="2" algn="r">
              <a:buNone/>
              <a:defRPr sz="900">
                <a:solidFill>
                  <a:schemeClr val="dk2"/>
                </a:solidFill>
              </a:defRPr>
            </a:lvl3pPr>
            <a:lvl4pPr lvl="3" algn="r">
              <a:buNone/>
              <a:defRPr sz="900">
                <a:solidFill>
                  <a:schemeClr val="dk2"/>
                </a:solidFill>
              </a:defRPr>
            </a:lvl4pPr>
            <a:lvl5pPr lvl="4" algn="r">
              <a:buNone/>
              <a:defRPr sz="900">
                <a:solidFill>
                  <a:schemeClr val="dk2"/>
                </a:solidFill>
              </a:defRPr>
            </a:lvl5pPr>
            <a:lvl6pPr lvl="5" algn="r">
              <a:buNone/>
              <a:defRPr sz="900">
                <a:solidFill>
                  <a:schemeClr val="dk2"/>
                </a:solidFill>
              </a:defRPr>
            </a:lvl6pPr>
            <a:lvl7pPr lvl="6" algn="r">
              <a:buNone/>
              <a:defRPr sz="900">
                <a:solidFill>
                  <a:schemeClr val="dk2"/>
                </a:solidFill>
              </a:defRPr>
            </a:lvl7pPr>
            <a:lvl8pPr lvl="7" algn="r">
              <a:buNone/>
              <a:defRPr sz="900">
                <a:solidFill>
                  <a:schemeClr val="dk2"/>
                </a:solidFill>
              </a:defRPr>
            </a:lvl8pPr>
            <a:lvl9pPr lvl="8" algn="r">
              <a:buNone/>
              <a:defRPr sz="9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6125" y="98175"/>
            <a:ext cx="1971300" cy="285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0250" lIns="80250" spcFirstLastPara="1" rIns="80250" wrap="square" tIns="80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</a:rPr>
              <a:t>InvestFOMO</a:t>
            </a:r>
            <a:endParaRPr b="1" sz="1200">
              <a:solidFill>
                <a:schemeClr val="accent6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08438" y="725292"/>
            <a:ext cx="1316700" cy="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450" lIns="6450" spcFirstLastPara="1" rIns="6450" wrap="square" tIns="64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56" name="Google Shape;56;p13"/>
          <p:cNvSpPr/>
          <p:nvPr/>
        </p:nvSpPr>
        <p:spPr>
          <a:xfrm>
            <a:off x="108450" y="762000"/>
            <a:ext cx="14001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ETF1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flipH="1" rot="10800000">
            <a:off x="1181100" y="795450"/>
            <a:ext cx="285900" cy="2190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632450" y="762000"/>
            <a:ext cx="14001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ETF2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 flipH="1" rot="10800000">
            <a:off x="2705100" y="795450"/>
            <a:ext cx="285900" cy="2190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3156450" y="762000"/>
            <a:ext cx="14001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ETF3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 flipH="1" rot="10800000">
            <a:off x="4229100" y="795450"/>
            <a:ext cx="285900" cy="2190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108450" y="1524000"/>
            <a:ext cx="14001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1632450" y="1524000"/>
            <a:ext cx="14001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3156450" y="1524000"/>
            <a:ext cx="14001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76200" y="1219200"/>
            <a:ext cx="9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Amount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600200" y="1219200"/>
            <a:ext cx="9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Amount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124200" y="1219200"/>
            <a:ext cx="9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Amount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1171575" y="142875"/>
            <a:ext cx="180900" cy="143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400175" y="219075"/>
            <a:ext cx="180900" cy="143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628775" y="142875"/>
            <a:ext cx="180900" cy="143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1857375" y="219075"/>
            <a:ext cx="180900" cy="143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108450" y="2133600"/>
            <a:ext cx="14001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76200" y="1828800"/>
            <a:ext cx="9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From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108450" y="2743200"/>
            <a:ext cx="14001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76200" y="2438400"/>
            <a:ext cx="9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1632450" y="2133600"/>
            <a:ext cx="14001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1600200" y="1828800"/>
            <a:ext cx="9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From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1632450" y="2743200"/>
            <a:ext cx="14001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 txBox="1"/>
          <p:nvPr/>
        </p:nvSpPr>
        <p:spPr>
          <a:xfrm>
            <a:off x="1600200" y="2438400"/>
            <a:ext cx="9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3156450" y="2133600"/>
            <a:ext cx="14001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3124200" y="1828800"/>
            <a:ext cx="9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From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3156450" y="2743200"/>
            <a:ext cx="14001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/>
        </p:nvSpPr>
        <p:spPr>
          <a:xfrm>
            <a:off x="3124200" y="2438400"/>
            <a:ext cx="9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3238500" y="3286125"/>
            <a:ext cx="1316700" cy="493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me the InvestFOMO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86125" y="98175"/>
            <a:ext cx="1971300" cy="285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0250" lIns="80250" spcFirstLastPara="1" rIns="80250" wrap="square" tIns="80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</a:rPr>
              <a:t>InvestFOMO</a:t>
            </a:r>
            <a:endParaRPr b="1" sz="1200">
              <a:solidFill>
                <a:schemeClr val="accent6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1171575" y="142875"/>
            <a:ext cx="180900" cy="143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1400175" y="219075"/>
            <a:ext cx="180900" cy="143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1628775" y="142875"/>
            <a:ext cx="180900" cy="143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1857375" y="219075"/>
            <a:ext cx="180900" cy="143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86125" y="533400"/>
            <a:ext cx="3742800" cy="25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Amount/Time</a:t>
            </a:r>
            <a:endParaRPr/>
          </a:p>
        </p:txBody>
      </p:sp>
      <p:cxnSp>
        <p:nvCxnSpPr>
          <p:cNvPr id="95" name="Google Shape;95;p14"/>
          <p:cNvCxnSpPr/>
          <p:nvPr/>
        </p:nvCxnSpPr>
        <p:spPr>
          <a:xfrm flipH="1">
            <a:off x="240357" y="672489"/>
            <a:ext cx="16500" cy="2268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4"/>
          <p:cNvCxnSpPr/>
          <p:nvPr/>
        </p:nvCxnSpPr>
        <p:spPr>
          <a:xfrm rot="10800000">
            <a:off x="151335" y="2880533"/>
            <a:ext cx="35283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4"/>
          <p:cNvSpPr/>
          <p:nvPr/>
        </p:nvSpPr>
        <p:spPr>
          <a:xfrm>
            <a:off x="86125" y="3173291"/>
            <a:ext cx="3742800" cy="25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Tot invested, Tot current value</a:t>
            </a:r>
            <a:endParaRPr/>
          </a:p>
        </p:txBody>
      </p:sp>
      <p:cxnSp>
        <p:nvCxnSpPr>
          <p:cNvPr id="98" name="Google Shape;98;p14"/>
          <p:cNvCxnSpPr/>
          <p:nvPr/>
        </p:nvCxnSpPr>
        <p:spPr>
          <a:xfrm flipH="1">
            <a:off x="240357" y="3290614"/>
            <a:ext cx="16500" cy="2268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4"/>
          <p:cNvCxnSpPr/>
          <p:nvPr/>
        </p:nvCxnSpPr>
        <p:spPr>
          <a:xfrm rot="10800000">
            <a:off x="151335" y="5427607"/>
            <a:ext cx="35283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4"/>
          <p:cNvSpPr/>
          <p:nvPr/>
        </p:nvSpPr>
        <p:spPr>
          <a:xfrm>
            <a:off x="118375" y="6575550"/>
            <a:ext cx="14001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642375" y="6575550"/>
            <a:ext cx="14001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3166375" y="6575550"/>
            <a:ext cx="14001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86125" y="6270750"/>
            <a:ext cx="14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Quantity ETF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1610125" y="6270750"/>
            <a:ext cx="14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Quantity ETF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3134125" y="6270750"/>
            <a:ext cx="14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Quantity ETF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118375" y="7108950"/>
            <a:ext cx="14001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1642375" y="7108950"/>
            <a:ext cx="14001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3166375" y="7108950"/>
            <a:ext cx="14001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86125" y="6804150"/>
            <a:ext cx="11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Value ETF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1610125" y="6804150"/>
            <a:ext cx="123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Value ETF 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3134125" y="6804150"/>
            <a:ext cx="14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Value ETF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86125" y="5965950"/>
            <a:ext cx="26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Today you would have: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