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kru\Desktop\bernSpr2018\Pattern%20Recognition\exercises\02_a%20-%20SVM\p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kru\Desktop\bernSpr2018\Pattern%20Recognition\exercises\02_a%20-%20SVM\p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kru\Desktop\bernSpr2018\Pattern%20Recognition\exercises\02_a%20-%20SVM\p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kru\Desktop\bernSpr2018\Pattern%20Recognition\exercises\02_a%20-%20SVM\p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Accuracy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Sayfa1!$E$5</c:f>
              <c:strCache>
                <c:ptCount val="1"/>
                <c:pt idx="0">
                  <c:v>Cross Validation</c:v>
                </c:pt>
              </c:strCache>
            </c:strRef>
          </c:tx>
          <c:marker>
            <c:symbol val="none"/>
          </c:marker>
          <c:cat>
            <c:numRef>
              <c:f>Sayfa1!$D$6:$D$10</c:f>
              <c:numCache>
                <c:formatCode>General</c:formatCode>
                <c:ptCount val="5"/>
                <c:pt idx="0">
                  <c:v>1E-3</c:v>
                </c:pt>
                <c:pt idx="1">
                  <c:v>1E-4</c:v>
                </c:pt>
                <c:pt idx="2">
                  <c:v>1.0000000000000001E-5</c:v>
                </c:pt>
                <c:pt idx="3">
                  <c:v>9.9999999999999995E-7</c:v>
                </c:pt>
                <c:pt idx="4">
                  <c:v>9.9999999999999995E-8</c:v>
                </c:pt>
              </c:numCache>
            </c:numRef>
          </c:cat>
          <c:val>
            <c:numRef>
              <c:f>Sayfa1!$E$6:$E$10</c:f>
              <c:numCache>
                <c:formatCode>General</c:formatCode>
                <c:ptCount val="5"/>
                <c:pt idx="0">
                  <c:v>0.91080000000000005</c:v>
                </c:pt>
                <c:pt idx="1">
                  <c:v>0.91720000000000002</c:v>
                </c:pt>
                <c:pt idx="2">
                  <c:v>0.92810000000000004</c:v>
                </c:pt>
                <c:pt idx="3">
                  <c:v>0.93799999999999994</c:v>
                </c:pt>
                <c:pt idx="4">
                  <c:v>0.93069999999999997</c:v>
                </c:pt>
              </c:numCache>
            </c:numRef>
          </c:val>
        </c:ser>
        <c:ser>
          <c:idx val="1"/>
          <c:order val="1"/>
          <c:tx>
            <c:strRef>
              <c:f>Sayfa1!$F$5</c:f>
              <c:strCache>
                <c:ptCount val="1"/>
                <c:pt idx="0">
                  <c:v>Test Set</c:v>
                </c:pt>
              </c:strCache>
            </c:strRef>
          </c:tx>
          <c:marker>
            <c:symbol val="none"/>
          </c:marker>
          <c:cat>
            <c:numRef>
              <c:f>Sayfa1!$D$6:$D$10</c:f>
              <c:numCache>
                <c:formatCode>General</c:formatCode>
                <c:ptCount val="5"/>
                <c:pt idx="0">
                  <c:v>1E-3</c:v>
                </c:pt>
                <c:pt idx="1">
                  <c:v>1E-4</c:v>
                </c:pt>
                <c:pt idx="2">
                  <c:v>1.0000000000000001E-5</c:v>
                </c:pt>
                <c:pt idx="3">
                  <c:v>9.9999999999999995E-7</c:v>
                </c:pt>
                <c:pt idx="4">
                  <c:v>9.9999999999999995E-8</c:v>
                </c:pt>
              </c:numCache>
            </c:numRef>
          </c:cat>
          <c:val>
            <c:numRef>
              <c:f>Sayfa1!$F$6:$F$10</c:f>
              <c:numCache>
                <c:formatCode>General</c:formatCode>
                <c:ptCount val="5"/>
                <c:pt idx="0">
                  <c:v>0.91239999999999999</c:v>
                </c:pt>
                <c:pt idx="1">
                  <c:v>0.92269999999999996</c:v>
                </c:pt>
                <c:pt idx="2">
                  <c:v>0.93179999999999996</c:v>
                </c:pt>
                <c:pt idx="3">
                  <c:v>0.94289999999999996</c:v>
                </c:pt>
                <c:pt idx="4">
                  <c:v>0.9345</c:v>
                </c:pt>
              </c:numCache>
            </c:numRef>
          </c:val>
        </c:ser>
        <c:marker val="1"/>
        <c:axId val="37124352"/>
        <c:axId val="46985984"/>
      </c:lineChart>
      <c:catAx>
        <c:axId val="37124352"/>
        <c:scaling>
          <c:orientation val="minMax"/>
        </c:scaling>
        <c:axPos val="b"/>
        <c:numFmt formatCode="General" sourceLinked="1"/>
        <c:majorTickMark val="none"/>
        <c:tickLblPos val="nextTo"/>
        <c:crossAx val="46985984"/>
        <c:crosses val="autoZero"/>
        <c:auto val="1"/>
        <c:lblAlgn val="ctr"/>
        <c:lblOffset val="100"/>
      </c:catAx>
      <c:valAx>
        <c:axId val="469859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Accuracy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371243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Execution Time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Sayfa1!$E$12</c:f>
              <c:strCache>
                <c:ptCount val="1"/>
                <c:pt idx="0">
                  <c:v>Cross Validation</c:v>
                </c:pt>
              </c:strCache>
            </c:strRef>
          </c:tx>
          <c:marker>
            <c:symbol val="none"/>
          </c:marker>
          <c:cat>
            <c:numRef>
              <c:f>Sayfa1!$D$13:$D$17</c:f>
              <c:numCache>
                <c:formatCode>General</c:formatCode>
                <c:ptCount val="5"/>
                <c:pt idx="0">
                  <c:v>1E-3</c:v>
                </c:pt>
                <c:pt idx="1">
                  <c:v>1E-4</c:v>
                </c:pt>
                <c:pt idx="2">
                  <c:v>1.0000000000000001E-5</c:v>
                </c:pt>
                <c:pt idx="3">
                  <c:v>9.9999999999999995E-7</c:v>
                </c:pt>
                <c:pt idx="4">
                  <c:v>9.9999999999999995E-8</c:v>
                </c:pt>
              </c:numCache>
            </c:numRef>
          </c:cat>
          <c:val>
            <c:numRef>
              <c:f>Sayfa1!$E$13:$E$17</c:f>
              <c:numCache>
                <c:formatCode>General</c:formatCode>
                <c:ptCount val="5"/>
                <c:pt idx="0">
                  <c:v>2585049</c:v>
                </c:pt>
                <c:pt idx="1">
                  <c:v>1309508</c:v>
                </c:pt>
                <c:pt idx="2">
                  <c:v>2034602</c:v>
                </c:pt>
                <c:pt idx="3">
                  <c:v>2013062</c:v>
                </c:pt>
                <c:pt idx="4">
                  <c:v>2786095</c:v>
                </c:pt>
              </c:numCache>
            </c:numRef>
          </c:val>
        </c:ser>
        <c:ser>
          <c:idx val="1"/>
          <c:order val="1"/>
          <c:tx>
            <c:strRef>
              <c:f>Sayfa1!$F$12</c:f>
              <c:strCache>
                <c:ptCount val="1"/>
                <c:pt idx="0">
                  <c:v>Test Set</c:v>
                </c:pt>
              </c:strCache>
            </c:strRef>
          </c:tx>
          <c:marker>
            <c:symbol val="none"/>
          </c:marker>
          <c:cat>
            <c:numRef>
              <c:f>Sayfa1!$D$13:$D$17</c:f>
              <c:numCache>
                <c:formatCode>General</c:formatCode>
                <c:ptCount val="5"/>
                <c:pt idx="0">
                  <c:v>1E-3</c:v>
                </c:pt>
                <c:pt idx="1">
                  <c:v>1E-4</c:v>
                </c:pt>
                <c:pt idx="2">
                  <c:v>1.0000000000000001E-5</c:v>
                </c:pt>
                <c:pt idx="3">
                  <c:v>9.9999999999999995E-7</c:v>
                </c:pt>
                <c:pt idx="4">
                  <c:v>9.9999999999999995E-8</c:v>
                </c:pt>
              </c:numCache>
            </c:numRef>
          </c:cat>
          <c:val>
            <c:numRef>
              <c:f>Sayfa1!$F$13:$F$17</c:f>
              <c:numCache>
                <c:formatCode>General</c:formatCode>
                <c:ptCount val="5"/>
                <c:pt idx="0">
                  <c:v>242509</c:v>
                </c:pt>
                <c:pt idx="1">
                  <c:v>207055</c:v>
                </c:pt>
                <c:pt idx="2">
                  <c:v>225293</c:v>
                </c:pt>
                <c:pt idx="3">
                  <c:v>235561</c:v>
                </c:pt>
                <c:pt idx="4">
                  <c:v>165584</c:v>
                </c:pt>
              </c:numCache>
            </c:numRef>
          </c:val>
        </c:ser>
        <c:marker val="1"/>
        <c:axId val="50773376"/>
        <c:axId val="51294208"/>
      </c:lineChart>
      <c:catAx>
        <c:axId val="50773376"/>
        <c:scaling>
          <c:orientation val="minMax"/>
        </c:scaling>
        <c:axPos val="b"/>
        <c:numFmt formatCode="General" sourceLinked="1"/>
        <c:majorTickMark val="none"/>
        <c:tickLblPos val="nextTo"/>
        <c:crossAx val="51294208"/>
        <c:crosses val="autoZero"/>
        <c:auto val="1"/>
        <c:lblAlgn val="ctr"/>
        <c:lblOffset val="100"/>
      </c:catAx>
      <c:valAx>
        <c:axId val="512942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Execution</a:t>
                </a:r>
                <a:r>
                  <a:rPr lang="tr-TR" baseline="0"/>
                  <a:t> Time</a:t>
                </a:r>
                <a:endParaRPr lang="tr-TR"/>
              </a:p>
            </c:rich>
          </c:tx>
          <c:layout/>
        </c:title>
        <c:numFmt formatCode="General" sourceLinked="1"/>
        <c:majorTickMark val="none"/>
        <c:tickLblPos val="nextTo"/>
        <c:crossAx val="507733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Accuracy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Sayfa1!$E$21</c:f>
              <c:strCache>
                <c:ptCount val="1"/>
                <c:pt idx="0">
                  <c:v>Cross Validation</c:v>
                </c:pt>
              </c:strCache>
            </c:strRef>
          </c:tx>
          <c:marker>
            <c:symbol val="none"/>
          </c:marker>
          <c:cat>
            <c:numRef>
              <c:f>Sayfa1!$D$22:$D$26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Sayfa1!$E$22:$E$26</c:f>
              <c:numCache>
                <c:formatCode>General</c:formatCode>
                <c:ptCount val="5"/>
                <c:pt idx="0">
                  <c:v>0.90839999999999999</c:v>
                </c:pt>
                <c:pt idx="1">
                  <c:v>0.97189999999999999</c:v>
                </c:pt>
                <c:pt idx="2">
                  <c:v>0.96989999999999998</c:v>
                </c:pt>
                <c:pt idx="3">
                  <c:v>0.9617</c:v>
                </c:pt>
                <c:pt idx="4">
                  <c:v>0.94979999999999998</c:v>
                </c:pt>
              </c:numCache>
            </c:numRef>
          </c:val>
        </c:ser>
        <c:ser>
          <c:idx val="1"/>
          <c:order val="1"/>
          <c:tx>
            <c:strRef>
              <c:f>Sayfa1!$F$21</c:f>
              <c:strCache>
                <c:ptCount val="1"/>
                <c:pt idx="0">
                  <c:v>Test Set</c:v>
                </c:pt>
              </c:strCache>
            </c:strRef>
          </c:tx>
          <c:marker>
            <c:symbol val="none"/>
          </c:marker>
          <c:cat>
            <c:numRef>
              <c:f>Sayfa1!$D$22:$D$26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Sayfa1!$F$22:$F$26</c:f>
              <c:numCache>
                <c:formatCode>General</c:formatCode>
                <c:ptCount val="5"/>
                <c:pt idx="0">
                  <c:v>0.90810000000000002</c:v>
                </c:pt>
                <c:pt idx="1">
                  <c:v>0.97470000000000001</c:v>
                </c:pt>
                <c:pt idx="2">
                  <c:v>0.97260000000000002</c:v>
                </c:pt>
                <c:pt idx="3">
                  <c:v>0.96640000000000004</c:v>
                </c:pt>
                <c:pt idx="4">
                  <c:v>0.95389999999999997</c:v>
                </c:pt>
              </c:numCache>
            </c:numRef>
          </c:val>
        </c:ser>
        <c:marker val="1"/>
        <c:axId val="53590656"/>
        <c:axId val="53607424"/>
      </c:lineChart>
      <c:catAx>
        <c:axId val="53590656"/>
        <c:scaling>
          <c:orientation val="minMax"/>
        </c:scaling>
        <c:axPos val="b"/>
        <c:numFmt formatCode="General" sourceLinked="1"/>
        <c:majorTickMark val="none"/>
        <c:tickLblPos val="nextTo"/>
        <c:crossAx val="53607424"/>
        <c:crosses val="autoZero"/>
        <c:auto val="1"/>
        <c:lblAlgn val="ctr"/>
        <c:lblOffset val="100"/>
      </c:catAx>
      <c:valAx>
        <c:axId val="536074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Accuracy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35906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Execution</a:t>
            </a:r>
            <a:r>
              <a:rPr lang="tr-TR" baseline="0"/>
              <a:t> Time</a:t>
            </a:r>
            <a:endParaRPr lang="tr-TR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Sayfa1!$E$28</c:f>
              <c:strCache>
                <c:ptCount val="1"/>
                <c:pt idx="0">
                  <c:v>Cross Validation</c:v>
                </c:pt>
              </c:strCache>
            </c:strRef>
          </c:tx>
          <c:marker>
            <c:symbol val="none"/>
          </c:marker>
          <c:cat>
            <c:numRef>
              <c:f>Sayfa1!$D$29:$D$33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Sayfa1!$E$29:$E$33</c:f>
              <c:numCache>
                <c:formatCode>General</c:formatCode>
                <c:ptCount val="5"/>
                <c:pt idx="0">
                  <c:v>3908796</c:v>
                </c:pt>
                <c:pt idx="1">
                  <c:v>2298065</c:v>
                </c:pt>
                <c:pt idx="2">
                  <c:v>2445961</c:v>
                </c:pt>
                <c:pt idx="3">
                  <c:v>2746865</c:v>
                </c:pt>
                <c:pt idx="4">
                  <c:v>3123996</c:v>
                </c:pt>
              </c:numCache>
            </c:numRef>
          </c:val>
        </c:ser>
        <c:ser>
          <c:idx val="1"/>
          <c:order val="1"/>
          <c:tx>
            <c:strRef>
              <c:f>Sayfa1!$F$28</c:f>
              <c:strCache>
                <c:ptCount val="1"/>
                <c:pt idx="0">
                  <c:v>Test Set</c:v>
                </c:pt>
              </c:strCache>
            </c:strRef>
          </c:tx>
          <c:marker>
            <c:symbol val="none"/>
          </c:marker>
          <c:cat>
            <c:numRef>
              <c:f>Sayfa1!$D$29:$D$33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Sayfa1!$F$29:$F$33</c:f>
              <c:numCache>
                <c:formatCode>General</c:formatCode>
                <c:ptCount val="5"/>
                <c:pt idx="0">
                  <c:v>825049</c:v>
                </c:pt>
                <c:pt idx="1">
                  <c:v>91493</c:v>
                </c:pt>
                <c:pt idx="2">
                  <c:v>176622</c:v>
                </c:pt>
                <c:pt idx="3">
                  <c:v>131798</c:v>
                </c:pt>
                <c:pt idx="4">
                  <c:v>185512</c:v>
                </c:pt>
              </c:numCache>
            </c:numRef>
          </c:val>
        </c:ser>
        <c:marker val="1"/>
        <c:axId val="53496832"/>
        <c:axId val="53535488"/>
      </c:lineChart>
      <c:catAx>
        <c:axId val="53496832"/>
        <c:scaling>
          <c:orientation val="minMax"/>
        </c:scaling>
        <c:axPos val="b"/>
        <c:numFmt formatCode="General" sourceLinked="1"/>
        <c:majorTickMark val="none"/>
        <c:tickLblPos val="nextTo"/>
        <c:crossAx val="53535488"/>
        <c:crosses val="autoZero"/>
        <c:auto val="1"/>
        <c:lblAlgn val="ctr"/>
        <c:lblOffset val="100"/>
      </c:catAx>
      <c:valAx>
        <c:axId val="535354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Execution</a:t>
                </a:r>
                <a:r>
                  <a:rPr lang="tr-TR" baseline="0"/>
                  <a:t> Time</a:t>
                </a:r>
                <a:endParaRPr lang="tr-TR"/>
              </a:p>
            </c:rich>
          </c:tx>
          <c:layout/>
        </c:title>
        <c:numFmt formatCode="General" sourceLinked="1"/>
        <c:majorTickMark val="none"/>
        <c:tickLblPos val="nextTo"/>
        <c:crossAx val="534968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375E5-2E34-4DA0-9573-5D8424BCEA6C}" type="datetimeFigureOut">
              <a:rPr lang="tr-TR" smtClean="0"/>
              <a:t>15.04.2018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D5E05-130D-4443-8A55-8FDC0B12B023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43D8-29AE-4D8B-B88F-D44AFEFE6D15}" type="datetimeFigureOut">
              <a:rPr lang="tr-TR" smtClean="0"/>
              <a:t>15.04.2018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EA15-CFFB-4416-A346-A3A8D703A013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2982064-87C1-40C8-998E-18A6EC725F6F}" type="datetime1">
              <a:rPr lang="tr-TR" smtClean="0"/>
              <a:t>15.04.2018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6BD-2417-40B6-B879-429D2B033C0F}" type="datetime1">
              <a:rPr lang="tr-TR" smtClean="0"/>
              <a:t>15.04.2018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30-0806-4FE8-99A8-F7843A3F62AD}" type="datetime1">
              <a:rPr lang="tr-TR" smtClean="0"/>
              <a:t>15.04.2018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E51-56DB-4139-918D-E727F7BAEBC4}" type="datetime1">
              <a:rPr lang="tr-TR" smtClean="0"/>
              <a:t>15.04.2018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2F5F-8580-43A7-97A3-93C3973C4C52}" type="datetime1">
              <a:rPr lang="tr-TR" smtClean="0"/>
              <a:t>15.04.2018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5F38-8D2A-43C2-9773-06FAA45F5318}" type="datetime1">
              <a:rPr lang="tr-TR" smtClean="0"/>
              <a:t>15.04.2018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A13440-1210-47D5-9CE7-5295C95DC83C}" type="datetime1">
              <a:rPr lang="tr-TR" smtClean="0"/>
              <a:t>15.04.2018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C729423-E824-43F3-A1E1-381C01852980}" type="datetime1">
              <a:rPr lang="tr-TR" smtClean="0"/>
              <a:t>15.04.2018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4CF8-C87B-4980-BF94-8E61E74CBA5D}" type="datetime1">
              <a:rPr lang="tr-TR" smtClean="0"/>
              <a:t>15.04.2018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A2AB-D78C-4E1C-B7D4-0509C1F60B6B}" type="datetime1">
              <a:rPr lang="tr-TR" smtClean="0"/>
              <a:t>15.04.2018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B7D-CCB6-40D5-9245-350E1A033645}" type="datetime1">
              <a:rPr lang="tr-TR" smtClean="0"/>
              <a:t>15.04.2018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07B1187-94DC-4CEE-954A-8406474312C8}" type="datetime1">
              <a:rPr lang="tr-TR" smtClean="0"/>
              <a:t>15.04.2018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467544" y="6608872"/>
            <a:ext cx="792088" cy="249128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SVM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sz="2000" dirty="0" smtClean="0"/>
          </a:p>
          <a:p>
            <a:r>
              <a:rPr lang="tr-TR" sz="2000" dirty="0" err="1" smtClean="0"/>
              <a:t>Group</a:t>
            </a:r>
            <a:r>
              <a:rPr lang="tr-TR" sz="2000" dirty="0" smtClean="0"/>
              <a:t> </a:t>
            </a:r>
            <a:r>
              <a:rPr lang="tr-TR" sz="2000" dirty="0" err="1" smtClean="0"/>
              <a:t>Purple</a:t>
            </a:r>
            <a:endParaRPr lang="tr-TR" sz="2000" dirty="0" smtClean="0"/>
          </a:p>
          <a:p>
            <a:r>
              <a:rPr lang="tr-TR" sz="2000" dirty="0" err="1" smtClean="0"/>
              <a:t>Guillaume</a:t>
            </a:r>
            <a:r>
              <a:rPr lang="tr-TR" sz="2000" dirty="0" smtClean="0"/>
              <a:t> </a:t>
            </a:r>
            <a:r>
              <a:rPr lang="tr-TR" sz="2000" dirty="0" err="1" smtClean="0"/>
              <a:t>Corsini</a:t>
            </a:r>
            <a:endParaRPr lang="tr-TR" sz="2000" dirty="0" smtClean="0"/>
          </a:p>
          <a:p>
            <a:r>
              <a:rPr lang="tr-TR" sz="2000" dirty="0" smtClean="0"/>
              <a:t>Taha </a:t>
            </a:r>
            <a:r>
              <a:rPr lang="tr-TR" sz="2000" dirty="0" err="1" smtClean="0"/>
              <a:t>Sukru</a:t>
            </a:r>
            <a:r>
              <a:rPr lang="tr-TR" sz="2000" dirty="0" smtClean="0"/>
              <a:t> </a:t>
            </a:r>
            <a:r>
              <a:rPr lang="tr-TR" sz="2000" dirty="0" err="1" smtClean="0"/>
              <a:t>Karabacakoglu</a:t>
            </a:r>
            <a:endParaRPr lang="tr-TR" sz="2000" dirty="0" smtClean="0"/>
          </a:p>
          <a:p>
            <a:r>
              <a:rPr lang="tr-TR" sz="2000" dirty="0" err="1" smtClean="0"/>
              <a:t>Tomasz</a:t>
            </a:r>
            <a:r>
              <a:rPr lang="tr-TR" sz="2000" dirty="0" smtClean="0"/>
              <a:t> </a:t>
            </a:r>
            <a:r>
              <a:rPr lang="tr-TR" sz="2000" dirty="0" err="1" smtClean="0"/>
              <a:t>Kolonko</a:t>
            </a:r>
            <a:endParaRPr 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419872" y="2060848"/>
            <a:ext cx="2170584" cy="1066800"/>
          </a:xfrm>
        </p:spPr>
        <p:txBody>
          <a:bodyPr/>
          <a:lstStyle/>
          <a:p>
            <a:r>
              <a:rPr lang="tr-TR" dirty="0" err="1" smtClean="0"/>
              <a:t>Thanks</a:t>
            </a:r>
            <a:r>
              <a:rPr lang="tr-TR" dirty="0" smtClean="0"/>
              <a:t>!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59832" y="3573016"/>
            <a:ext cx="3528392" cy="1728192"/>
          </a:xfrm>
        </p:spPr>
        <p:txBody>
          <a:bodyPr/>
          <a:lstStyle/>
          <a:p>
            <a:pPr>
              <a:buNone/>
            </a:pP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r>
              <a:rPr lang="tr-TR" dirty="0" smtClean="0"/>
              <a:t>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3.6</a:t>
            </a:r>
          </a:p>
          <a:p>
            <a:r>
              <a:rPr lang="tr-TR" dirty="0" err="1" smtClean="0"/>
              <a:t>numpy</a:t>
            </a:r>
            <a:endParaRPr lang="tr-TR" dirty="0" smtClean="0"/>
          </a:p>
          <a:p>
            <a:r>
              <a:rPr lang="tr-TR" dirty="0" err="1" smtClean="0"/>
              <a:t>sci</a:t>
            </a:r>
            <a:r>
              <a:rPr lang="tr-TR" dirty="0" smtClean="0"/>
              <a:t>-kit </a:t>
            </a:r>
            <a:r>
              <a:rPr lang="tr-TR" dirty="0" err="1" smtClean="0"/>
              <a:t>learn</a:t>
            </a:r>
            <a:endParaRPr lang="tr-TR" dirty="0" smtClean="0"/>
          </a:p>
          <a:p>
            <a:r>
              <a:rPr lang="tr-TR" dirty="0" smtClean="0"/>
              <a:t>54 </a:t>
            </a:r>
            <a:r>
              <a:rPr lang="tr-TR" dirty="0" err="1" smtClean="0"/>
              <a:t>loc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9" y="764704"/>
            <a:ext cx="5940151" cy="549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schemeClr val="tx1"/>
                </a:solidFill>
              </a:rPr>
              <a:pPr/>
              <a:t>2</a:t>
            </a:fld>
            <a:r>
              <a:rPr lang="tr-TR" dirty="0" smtClean="0">
                <a:solidFill>
                  <a:schemeClr val="tx1"/>
                </a:solidFill>
              </a:rPr>
              <a:t> /10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581128"/>
            <a:ext cx="266534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 = 1.0 , gamma = 1.0</a:t>
            </a:r>
          </a:p>
          <a:p>
            <a:pPr lvl="1"/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: </a:t>
            </a:r>
            <a:r>
              <a:rPr lang="tr-TR" dirty="0" smtClean="0"/>
              <a:t>0.9081</a:t>
            </a:r>
          </a:p>
          <a:p>
            <a:pPr lvl="2"/>
            <a:r>
              <a:rPr lang="tr-TR" dirty="0" smtClean="0"/>
              <a:t>734,212  </a:t>
            </a:r>
            <a:r>
              <a:rPr lang="tr-TR" dirty="0" err="1" smtClean="0"/>
              <a:t>ms</a:t>
            </a:r>
            <a:endParaRPr lang="tr-TR" dirty="0" smtClean="0"/>
          </a:p>
          <a:p>
            <a:pPr lvl="1"/>
            <a:r>
              <a:rPr lang="tr-TR" dirty="0" err="1" smtClean="0"/>
              <a:t>Rbf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: </a:t>
            </a:r>
            <a:r>
              <a:rPr lang="tr-TR" dirty="0" smtClean="0"/>
              <a:t>0.1119</a:t>
            </a:r>
          </a:p>
          <a:p>
            <a:pPr lvl="2"/>
            <a:r>
              <a:rPr lang="tr-TR" dirty="0" smtClean="0"/>
              <a:t>2,953,819  </a:t>
            </a:r>
            <a:r>
              <a:rPr lang="tr-TR" dirty="0" err="1" smtClean="0"/>
              <a:t>ms</a:t>
            </a:r>
            <a:endParaRPr lang="tr-TR" dirty="0" smtClean="0"/>
          </a:p>
          <a:p>
            <a:pPr lvl="1"/>
            <a:r>
              <a:rPr lang="tr-TR" dirty="0" err="1" smtClean="0"/>
              <a:t>Polynomial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: </a:t>
            </a:r>
            <a:r>
              <a:rPr lang="tr-TR" dirty="0" smtClean="0"/>
              <a:t>0.9081 (</a:t>
            </a:r>
            <a:r>
              <a:rPr lang="tr-TR" dirty="0" err="1" smtClean="0"/>
              <a:t>degree</a:t>
            </a:r>
            <a:r>
              <a:rPr lang="tr-TR" dirty="0" smtClean="0"/>
              <a:t> = 1)</a:t>
            </a:r>
          </a:p>
          <a:p>
            <a:pPr lvl="2"/>
            <a:r>
              <a:rPr lang="tr-TR" dirty="0" smtClean="0"/>
              <a:t>969,006  </a:t>
            </a:r>
            <a:r>
              <a:rPr lang="tr-TR" dirty="0" err="1" smtClean="0"/>
              <a:t>ms</a:t>
            </a:r>
            <a:endParaRPr lang="tr-TR" dirty="0" smtClean="0"/>
          </a:p>
          <a:p>
            <a:pPr lvl="1"/>
            <a:r>
              <a:rPr lang="tr-TR" dirty="0" err="1" smtClean="0"/>
              <a:t>Sigmoid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: 0.1119</a:t>
            </a:r>
          </a:p>
          <a:p>
            <a:pPr lvl="2"/>
            <a:r>
              <a:rPr lang="tr-TR" dirty="0" smtClean="0"/>
              <a:t>1,502,715  </a:t>
            </a:r>
            <a:r>
              <a:rPr lang="tr-TR" dirty="0" err="1" smtClean="0"/>
              <a:t>ms</a:t>
            </a:r>
            <a:endParaRPr lang="tr-TR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schemeClr val="tx1"/>
                </a:solidFill>
              </a:rPr>
              <a:pPr/>
              <a:t>3</a:t>
            </a:fld>
            <a:r>
              <a:rPr lang="tr-TR" dirty="0" smtClean="0">
                <a:solidFill>
                  <a:schemeClr val="tx1"/>
                </a:solidFill>
              </a:rPr>
              <a:t> / 10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Increase</a:t>
            </a:r>
            <a:r>
              <a:rPr lang="tr-TR" dirty="0" smtClean="0"/>
              <a:t> in C </a:t>
            </a:r>
            <a:r>
              <a:rPr lang="tr-TR" dirty="0" err="1" smtClean="0"/>
              <a:t>Value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endParaRPr lang="tr-TR" dirty="0" smtClean="0"/>
          </a:p>
          <a:p>
            <a:pPr lvl="1"/>
            <a:r>
              <a:rPr lang="tr-TR" dirty="0" smtClean="0"/>
              <a:t>C = </a:t>
            </a:r>
            <a:r>
              <a:rPr lang="tr-TR" dirty="0" smtClean="0"/>
              <a:t>10 </a:t>
            </a:r>
            <a:r>
              <a:rPr lang="tr-TR" dirty="0" smtClean="0"/>
              <a:t>, A: 0.9081</a:t>
            </a:r>
          </a:p>
          <a:p>
            <a:pPr lvl="2"/>
            <a:r>
              <a:rPr lang="tr-TR" dirty="0" smtClean="0"/>
              <a:t>846,331  </a:t>
            </a:r>
            <a:r>
              <a:rPr lang="tr-TR" dirty="0" err="1" smtClean="0"/>
              <a:t>ms</a:t>
            </a:r>
            <a:endParaRPr lang="tr-TR" dirty="0" smtClean="0"/>
          </a:p>
          <a:p>
            <a:pPr lvl="1"/>
            <a:r>
              <a:rPr lang="tr-TR" dirty="0" smtClean="0"/>
              <a:t>C = 100, A: </a:t>
            </a:r>
            <a:r>
              <a:rPr lang="tr-TR" dirty="0" smtClean="0"/>
              <a:t>0.9081</a:t>
            </a:r>
          </a:p>
          <a:p>
            <a:pPr lvl="2"/>
            <a:r>
              <a:rPr lang="tr-TR" dirty="0" smtClean="0"/>
              <a:t>734,410  </a:t>
            </a:r>
            <a:r>
              <a:rPr lang="tr-TR" dirty="0" err="1" smtClean="0"/>
              <a:t>ms</a:t>
            </a:r>
            <a:endParaRPr lang="tr-TR" dirty="0" smtClean="0"/>
          </a:p>
          <a:p>
            <a:pPr lvl="2"/>
            <a:endParaRPr lang="tr-TR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schemeClr val="tx1"/>
                </a:solidFill>
              </a:rPr>
              <a:pPr/>
              <a:t>4</a:t>
            </a:fld>
            <a:r>
              <a:rPr lang="tr-TR" dirty="0" smtClean="0">
                <a:solidFill>
                  <a:schemeClr val="tx1"/>
                </a:solidFill>
              </a:rPr>
              <a:t> / 10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endParaRPr lang="tr-TR" dirty="0"/>
          </a:p>
        </p:txBody>
      </p:sp>
      <p:graphicFrame>
        <p:nvGraphicFramePr>
          <p:cNvPr id="6" name="5 İçerik Yer Tutucusu"/>
          <p:cNvGraphicFramePr>
            <a:graphicFrameLocks noGrp="1"/>
          </p:cNvGraphicFramePr>
          <p:nvPr>
            <p:ph idx="1"/>
          </p:nvPr>
        </p:nvGraphicFramePr>
        <p:xfrm>
          <a:off x="1403648" y="2204864"/>
          <a:ext cx="2514600" cy="1143000"/>
        </p:xfrm>
        <a:graphic>
          <a:graphicData uri="http://schemas.openxmlformats.org/drawingml/2006/table">
            <a:tbl>
              <a:tblPr/>
              <a:tblGrid>
                <a:gridCol w="672251"/>
                <a:gridCol w="1166927"/>
                <a:gridCol w="67542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 </a:t>
                      </a:r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Cross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Validation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Test Set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0,9124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0,9172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0,9227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0,9318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0,9429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0,0000001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0,9307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0,9345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schemeClr val="tx1"/>
                </a:solidFill>
              </a:rPr>
              <a:pPr/>
              <a:t>5</a:t>
            </a:fld>
            <a:r>
              <a:rPr lang="tr-TR" dirty="0" smtClean="0">
                <a:solidFill>
                  <a:schemeClr val="tx1"/>
                </a:solidFill>
              </a:rPr>
              <a:t> / 10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7" name="2 Grafik"/>
          <p:cNvGraphicFramePr/>
          <p:nvPr/>
        </p:nvGraphicFramePr>
        <p:xfrm>
          <a:off x="683568" y="3501008"/>
          <a:ext cx="3744416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5652120" y="2132856"/>
          <a:ext cx="2514600" cy="1143000"/>
        </p:xfrm>
        <a:graphic>
          <a:graphicData uri="http://schemas.openxmlformats.org/drawingml/2006/table">
            <a:tbl>
              <a:tblPr/>
              <a:tblGrid>
                <a:gridCol w="672251"/>
                <a:gridCol w="1166927"/>
                <a:gridCol w="67542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 </a:t>
                      </a:r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Cross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Validation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Test Set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2585049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242509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1309508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207055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2034602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225293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2013062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235561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0,0000001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2786095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165584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4 Grafik"/>
          <p:cNvGraphicFramePr/>
          <p:nvPr/>
        </p:nvGraphicFramePr>
        <p:xfrm>
          <a:off x="5076056" y="3501008"/>
          <a:ext cx="3528392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10 Metin kutusu"/>
          <p:cNvSpPr txBox="1"/>
          <p:nvPr/>
        </p:nvSpPr>
        <p:spPr>
          <a:xfrm>
            <a:off x="2411760" y="59492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performing C value is C = 0.000001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Polynomial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schemeClr val="tx1"/>
                </a:solidFill>
              </a:rPr>
              <a:pPr/>
              <a:t>6</a:t>
            </a:fld>
            <a:r>
              <a:rPr lang="tr-TR" dirty="0" smtClean="0">
                <a:solidFill>
                  <a:schemeClr val="tx1"/>
                </a:solidFill>
              </a:rPr>
              <a:t> / 10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1115616" y="2204864"/>
          <a:ext cx="2514600" cy="1143000"/>
        </p:xfrm>
        <a:graphic>
          <a:graphicData uri="http://schemas.openxmlformats.org/drawingml/2006/table">
            <a:tbl>
              <a:tblPr/>
              <a:tblGrid>
                <a:gridCol w="672251"/>
                <a:gridCol w="1166927"/>
                <a:gridCol w="67542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Cross Validation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Test Set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0,9084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0,9081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0,9719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0,9747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0,9699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0,9726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0,9617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0,9498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0,9539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5004048" y="2204864"/>
          <a:ext cx="2514600" cy="1143000"/>
        </p:xfrm>
        <a:graphic>
          <a:graphicData uri="http://schemas.openxmlformats.org/drawingml/2006/table">
            <a:tbl>
              <a:tblPr/>
              <a:tblGrid>
                <a:gridCol w="672251"/>
                <a:gridCol w="1166927"/>
                <a:gridCol w="67542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Cross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Validation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Test Set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3908796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825049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2298065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91493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2445961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176622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2746865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131798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3123996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185512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6 Grafik"/>
          <p:cNvGraphicFramePr/>
          <p:nvPr/>
        </p:nvGraphicFramePr>
        <p:xfrm>
          <a:off x="539552" y="3501008"/>
          <a:ext cx="3672408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afik"/>
          <p:cNvGraphicFramePr/>
          <p:nvPr/>
        </p:nvGraphicFramePr>
        <p:xfrm>
          <a:off x="4716016" y="3501008"/>
          <a:ext cx="360040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8 Metin kutusu"/>
          <p:cNvSpPr txBox="1"/>
          <p:nvPr/>
        </p:nvSpPr>
        <p:spPr>
          <a:xfrm>
            <a:off x="1619672" y="602128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performing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gamma=1.0, C=1.0, </a:t>
            </a:r>
            <a:r>
              <a:rPr lang="tr-TR" dirty="0" err="1" smtClean="0"/>
              <a:t>degree</a:t>
            </a:r>
            <a:r>
              <a:rPr lang="tr-TR" dirty="0" smtClean="0"/>
              <a:t>=2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Kernels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Rbf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endParaRPr lang="tr-TR" dirty="0" smtClean="0"/>
          </a:p>
          <a:p>
            <a:pPr lvl="1"/>
            <a:r>
              <a:rPr lang="tr-TR" dirty="0" smtClean="0"/>
              <a:t>gamma=0.0000001, C = 1.0, A: 0.9649</a:t>
            </a:r>
            <a:endParaRPr lang="tr-TR" dirty="0" smtClean="0"/>
          </a:p>
          <a:p>
            <a:pPr lvl="2"/>
            <a:r>
              <a:rPr lang="tr-TR" dirty="0" smtClean="0"/>
              <a:t>457,154  </a:t>
            </a:r>
            <a:r>
              <a:rPr lang="tr-TR" dirty="0" err="1" smtClean="0"/>
              <a:t>ms</a:t>
            </a:r>
            <a:endParaRPr lang="tr-TR" dirty="0" smtClean="0"/>
          </a:p>
          <a:p>
            <a:pPr lvl="2"/>
            <a:endParaRPr lang="tr-TR" dirty="0" smtClean="0"/>
          </a:p>
          <a:p>
            <a:r>
              <a:rPr lang="tr-TR" dirty="0" err="1" smtClean="0"/>
              <a:t>Sigmoid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endParaRPr lang="tr-TR" dirty="0" smtClean="0"/>
          </a:p>
          <a:p>
            <a:pPr lvl="1"/>
            <a:r>
              <a:rPr lang="tr-TR" dirty="0" smtClean="0"/>
              <a:t>gamma=0.0000001, C = 1.0, A</a:t>
            </a:r>
            <a:r>
              <a:rPr lang="tr-TR" dirty="0" smtClean="0"/>
              <a:t>: 0.9102</a:t>
            </a:r>
          </a:p>
          <a:p>
            <a:pPr lvl="2"/>
            <a:r>
              <a:rPr lang="tr-TR" dirty="0" smtClean="0"/>
              <a:t>788,832  </a:t>
            </a:r>
            <a:r>
              <a:rPr lang="tr-TR" dirty="0" err="1" smtClean="0"/>
              <a:t>ms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schemeClr val="tx1"/>
                </a:solidFill>
              </a:rPr>
              <a:pPr/>
              <a:t>7</a:t>
            </a:fld>
            <a:r>
              <a:rPr lang="tr-TR" dirty="0" smtClean="0">
                <a:solidFill>
                  <a:schemeClr val="tx1"/>
                </a:solidFill>
              </a:rPr>
              <a:t> / 10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 value increases the execution time of the program increases as well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In comparison of execution times, sigmoid and </a:t>
            </a:r>
            <a:r>
              <a:rPr lang="en-US" dirty="0" err="1" smtClean="0"/>
              <a:t>rbf</a:t>
            </a:r>
            <a:r>
              <a:rPr lang="en-US" dirty="0" smtClean="0"/>
              <a:t> spends similar time. Polynomial </a:t>
            </a:r>
            <a:r>
              <a:rPr lang="en-US" dirty="0" smtClean="0"/>
              <a:t>kernel</a:t>
            </a:r>
            <a:r>
              <a:rPr lang="tr-TR" dirty="0" smtClean="0"/>
              <a:t> </a:t>
            </a:r>
            <a:r>
              <a:rPr lang="en-US" dirty="0" smtClean="0"/>
              <a:t>performs nearly same with linear kernel and they are faster than sigmoid and </a:t>
            </a:r>
            <a:r>
              <a:rPr lang="en-US" dirty="0" err="1" smtClean="0"/>
              <a:t>rbf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tr-TR" dirty="0" smtClean="0"/>
              <a:t>No </a:t>
            </a:r>
            <a:r>
              <a:rPr lang="tr-TR" dirty="0" err="1" smtClean="0"/>
              <a:t>observation</a:t>
            </a:r>
            <a:r>
              <a:rPr lang="tr-TR" dirty="0" smtClean="0"/>
              <a:t> of </a:t>
            </a:r>
            <a:r>
              <a:rPr lang="tr-TR" dirty="0" err="1" smtClean="0"/>
              <a:t>overfitting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performing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is </a:t>
            </a:r>
            <a:r>
              <a:rPr lang="tr-TR" dirty="0" err="1" smtClean="0"/>
              <a:t>polynomial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accuracy</a:t>
            </a:r>
            <a:r>
              <a:rPr lang="tr-TR" dirty="0" smtClean="0"/>
              <a:t> of 0,9747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schemeClr val="tx1"/>
                </a:solidFill>
              </a:rPr>
              <a:pPr/>
              <a:t>8</a:t>
            </a:fld>
            <a:r>
              <a:rPr lang="tr-TR" dirty="0" smtClean="0">
                <a:solidFill>
                  <a:schemeClr val="tx1"/>
                </a:solidFill>
              </a:rPr>
              <a:t> / 10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Further</a:t>
            </a:r>
            <a:r>
              <a:rPr lang="tr-TR" dirty="0" smtClean="0"/>
              <a:t> </a:t>
            </a:r>
            <a:r>
              <a:rPr lang="tr-TR" dirty="0" err="1" smtClean="0"/>
              <a:t>Improvements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Data </a:t>
            </a:r>
            <a:r>
              <a:rPr lang="tr-TR" dirty="0" err="1" smtClean="0"/>
              <a:t>normalization</a:t>
            </a:r>
            <a:endParaRPr lang="tr-TR" dirty="0" smtClean="0"/>
          </a:p>
          <a:p>
            <a:pPr lvl="1"/>
            <a:r>
              <a:rPr lang="tr-TR" dirty="0" err="1" smtClean="0"/>
              <a:t>Effect</a:t>
            </a:r>
            <a:r>
              <a:rPr lang="tr-TR" dirty="0" smtClean="0"/>
              <a:t> on </a:t>
            </a:r>
            <a:r>
              <a:rPr lang="tr-TR" dirty="0" err="1" smtClean="0"/>
              <a:t>execution</a:t>
            </a:r>
            <a:r>
              <a:rPr lang="tr-TR" dirty="0" smtClean="0"/>
              <a:t> time</a:t>
            </a:r>
          </a:p>
          <a:p>
            <a:pPr lvl="1"/>
            <a:endParaRPr lang="tr-TR" dirty="0" smtClean="0"/>
          </a:p>
          <a:p>
            <a:r>
              <a:rPr lang="tr-TR" dirty="0" err="1" smtClean="0"/>
              <a:t>Implementing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arguments</a:t>
            </a:r>
            <a:endParaRPr lang="tr-TR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schemeClr val="tx1"/>
                </a:solidFill>
              </a:rPr>
              <a:pPr/>
              <a:t>9</a:t>
            </a:fld>
            <a:r>
              <a:rPr lang="tr-TR" dirty="0" smtClean="0">
                <a:solidFill>
                  <a:schemeClr val="tx1"/>
                </a:solidFill>
              </a:rPr>
              <a:t> / 10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</TotalTime>
  <Words>325</Words>
  <Application>Microsoft Office PowerPoint</Application>
  <PresentationFormat>Ekran Gösterisi (4:3)</PresentationFormat>
  <Paragraphs>141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Şehir Hayatı</vt:lpstr>
      <vt:lpstr>SVM</vt:lpstr>
      <vt:lpstr>Code</vt:lpstr>
      <vt:lpstr>First Results</vt:lpstr>
      <vt:lpstr>Increase in C Value</vt:lpstr>
      <vt:lpstr>Linear Kernel Optimization</vt:lpstr>
      <vt:lpstr>Polynomial Kernel Optimization</vt:lpstr>
      <vt:lpstr>Other Kernels</vt:lpstr>
      <vt:lpstr>Conclusions</vt:lpstr>
      <vt:lpstr>Further Improvements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Sukru</dc:creator>
  <cp:lastModifiedBy>Sukru</cp:lastModifiedBy>
  <cp:revision>110</cp:revision>
  <dcterms:created xsi:type="dcterms:W3CDTF">2018-04-15T21:05:40Z</dcterms:created>
  <dcterms:modified xsi:type="dcterms:W3CDTF">2018-04-15T23:43:54Z</dcterms:modified>
</cp:coreProperties>
</file>