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  <p:sldMasterId id="2147483673" r:id="rId2"/>
  </p:sldMasterIdLst>
  <p:notesMasterIdLst>
    <p:notesMasterId r:id="rId12"/>
  </p:notesMasterIdLst>
  <p:sldIdLst>
    <p:sldId id="256" r:id="rId3"/>
    <p:sldId id="257" r:id="rId4"/>
    <p:sldId id="271" r:id="rId5"/>
    <p:sldId id="280" r:id="rId6"/>
    <p:sldId id="281" r:id="rId7"/>
    <p:sldId id="282" r:id="rId8"/>
    <p:sldId id="284" r:id="rId9"/>
    <p:sldId id="283" r:id="rId10"/>
    <p:sldId id="279" r:id="rId11"/>
  </p:sldIdLst>
  <p:sldSz cx="9144000" cy="6858000" type="screen4x3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210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1619640" y="0"/>
            <a:ext cx="7524000" cy="49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619640" y="0"/>
            <a:ext cx="7524000" cy="49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4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1" i="0" u="none" strike="noStrike" cap="none">
          <a:solidFill>
            <a:srgbClr val="80808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7640" y="227700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8316416" y="649798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807524C-7C14-4438-9EDA-C10F89B9EB5B}" type="slidenum">
              <a:rPr lang="en-US" sz="1200" b="1" i="0" u="none" strike="noStrike" cap="none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1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4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80160" y="3933056"/>
            <a:ext cx="662436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808080"/>
                </a:solidFill>
              </a:rPr>
              <a:t>Team Purple:</a:t>
            </a:r>
          </a:p>
          <a:p>
            <a:pPr lvl="0" algn="ctr"/>
            <a:r>
              <a:rPr lang="en-US" sz="1200" b="1" dirty="0" smtClean="0">
                <a:solidFill>
                  <a:srgbClr val="808080"/>
                </a:solidFill>
              </a:rPr>
              <a:t>Christina, Pascal, </a:t>
            </a:r>
            <a:r>
              <a:rPr lang="en-US" sz="1200" b="1" dirty="0">
                <a:solidFill>
                  <a:srgbClr val="808080"/>
                </a:solidFill>
              </a:rPr>
              <a:t>Silas</a:t>
            </a:r>
            <a:r>
              <a:rPr lang="en-US" sz="1200" b="1" dirty="0" smtClean="0">
                <a:solidFill>
                  <a:srgbClr val="808080"/>
                </a:solidFill>
              </a:rPr>
              <a:t>, </a:t>
            </a:r>
            <a:r>
              <a:rPr lang="en-US" sz="1200" b="1" dirty="0" err="1" smtClean="0">
                <a:solidFill>
                  <a:srgbClr val="808080"/>
                </a:solidFill>
              </a:rPr>
              <a:t>Taha</a:t>
            </a:r>
            <a:r>
              <a:rPr lang="en-US" sz="1200" b="1" dirty="0">
                <a:solidFill>
                  <a:srgbClr val="808080"/>
                </a:solidFill>
              </a:rPr>
              <a:t>, Tomasz and </a:t>
            </a:r>
            <a:r>
              <a:rPr lang="en-US" sz="1200" b="1" dirty="0" smtClean="0">
                <a:solidFill>
                  <a:srgbClr val="808080"/>
                </a:solidFill>
              </a:rPr>
              <a:t>Guillaume</a:t>
            </a:r>
            <a:endParaRPr lang="en-US" sz="1200" b="1" dirty="0" smtClean="0">
              <a:solidFill>
                <a:srgbClr val="808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808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808080"/>
                </a:solidFill>
              </a:rPr>
              <a:t>28 May </a:t>
            </a:r>
            <a:r>
              <a:rPr lang="en-US" sz="1200" b="1" dirty="0" smtClean="0">
                <a:solidFill>
                  <a:srgbClr val="808080"/>
                </a:solidFill>
              </a:rPr>
              <a:t>2018</a:t>
            </a:r>
            <a:endParaRPr lang="en-US" sz="1200" b="1" dirty="0" smtClean="0">
              <a:solidFill>
                <a:srgbClr val="808080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280160" y="1917000"/>
            <a:ext cx="6583680" cy="9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Signature Verification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de-CH" sz="3200" b="1" dirty="0" smtClean="0">
                <a:solidFill>
                  <a:schemeClr val="accent4">
                    <a:lumMod val="75000"/>
                  </a:schemeClr>
                </a:solidFill>
              </a:rPr>
              <a:t>TW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 b="1" dirty="0" err="1" smtClean="0">
                <a:solidFill>
                  <a:schemeClr val="accent4">
                    <a:lumMod val="75000"/>
                  </a:schemeClr>
                </a:solidFill>
              </a:rPr>
              <a:t>and</a:t>
            </a:r>
            <a:endParaRPr lang="de-CH" sz="3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Table of Contents</a:t>
            </a:r>
            <a:endParaRPr sz="1800" b="0" i="0" u="none" strike="noStrike" cap="none" dirty="0">
              <a:solidFill>
                <a:schemeClr val="accent4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Signature </a:t>
            </a:r>
            <a:r>
              <a:rPr lang="en-US" sz="2000" b="1" dirty="0">
                <a:solidFill>
                  <a:srgbClr val="404040"/>
                </a:solidFill>
              </a:rPr>
              <a:t>Verification with </a:t>
            </a:r>
            <a:r>
              <a:rPr lang="en-US" sz="2000" b="1" dirty="0" smtClean="0">
                <a:solidFill>
                  <a:srgbClr val="404040"/>
                </a:solidFill>
              </a:rPr>
              <a:t>DTW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Features</a:t>
            </a:r>
            <a:endParaRPr lang="en-US" sz="2000" b="1" dirty="0" smtClean="0">
              <a:solidFill>
                <a:srgbClr val="404040"/>
              </a:solidFill>
            </a:endParaRPr>
          </a:p>
          <a:p>
            <a:pPr marL="342900" lvl="8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Results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Arial" pitchFamily="34" charset="0"/>
              <a:buChar char="•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Group </a:t>
            </a:r>
            <a:r>
              <a:rPr lang="en-US" sz="2000" b="1" dirty="0">
                <a:solidFill>
                  <a:srgbClr val="404040"/>
                </a:solidFill>
              </a:rPr>
              <a:t>projects </a:t>
            </a:r>
            <a:r>
              <a:rPr lang="en-US" sz="2000" b="1" dirty="0" smtClean="0">
                <a:solidFill>
                  <a:srgbClr val="404040"/>
                </a:solidFill>
              </a:rPr>
              <a:t>experiences</a:t>
            </a:r>
          </a:p>
          <a:p>
            <a:pPr marL="342900" lvl="2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organization</a:t>
            </a:r>
          </a:p>
          <a:p>
            <a:pPr marL="342900" lvl="2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Software </a:t>
            </a:r>
            <a:r>
              <a:rPr lang="en-US" sz="2000" b="1" dirty="0" smtClean="0">
                <a:solidFill>
                  <a:srgbClr val="404040"/>
                </a:solidFill>
              </a:rPr>
              <a:t>organization</a:t>
            </a:r>
          </a:p>
          <a:p>
            <a:pPr marL="342900" lvl="2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Lessons </a:t>
            </a:r>
            <a:r>
              <a:rPr lang="en-US" sz="2000" b="1" dirty="0" smtClean="0">
                <a:solidFill>
                  <a:srgbClr val="404040"/>
                </a:solidFill>
              </a:rPr>
              <a:t>learned</a:t>
            </a:r>
            <a:endParaRPr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itchFamily="34" charset="0"/>
              <a:buChar char="•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Questions</a:t>
            </a:r>
            <a:endParaRPr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Signature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Verification with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DTW: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Features</a:t>
            </a:r>
            <a:endParaRPr b="0" i="0" u="none" strike="noStrike" cap="none" dirty="0">
              <a:solidFill>
                <a:schemeClr val="accent4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very similar to previous project (keyword spotting with DTW)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Position horizontal (x)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Position vertical (y)	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Pressure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Distance (</a:t>
            </a:r>
            <a:r>
              <a:rPr lang="en-US" sz="2000" b="1" dirty="0">
                <a:solidFill>
                  <a:srgbClr val="404040"/>
                </a:solidFill>
              </a:rPr>
              <a:t>∆</a:t>
            </a:r>
            <a:r>
              <a:rPr lang="en-US" sz="2000" b="1" dirty="0" smtClean="0">
                <a:solidFill>
                  <a:srgbClr val="404040"/>
                </a:solidFill>
              </a:rPr>
              <a:t>x and ∆y)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Feature vector normalized.</a:t>
            </a: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Signature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Verification with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DTW: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Results</a:t>
            </a:r>
            <a:endParaRPr b="0" i="0" u="none" strike="noStrike" cap="none" dirty="0">
              <a:solidFill>
                <a:schemeClr val="accent4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DTW with 2 threads. </a:t>
            </a: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70753"/>
              </p:ext>
            </p:extLst>
          </p:nvPr>
        </p:nvGraphicFramePr>
        <p:xfrm>
          <a:off x="432000" y="2889000"/>
          <a:ext cx="8280000" cy="1080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0000"/>
                <a:gridCol w="2340000"/>
                <a:gridCol w="2340000"/>
                <a:gridCol w="234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Full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without </a:t>
                      </a:r>
                      <a:r>
                        <a:rPr lang="en-US" noProof="0" dirty="0" err="1" smtClean="0"/>
                        <a:t>Sakoe</a:t>
                      </a:r>
                      <a:r>
                        <a:rPr lang="en-US" noProof="0" dirty="0" smtClean="0"/>
                        <a:t> Band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with wide </a:t>
                      </a:r>
                      <a:r>
                        <a:rPr lang="en-US" noProof="0" dirty="0" err="1" smtClean="0"/>
                        <a:t>Sakoe</a:t>
                      </a:r>
                      <a:r>
                        <a:rPr lang="en-US" noProof="0" dirty="0" smtClean="0"/>
                        <a:t> Band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</a:t>
                      </a:r>
                      <a:r>
                        <a:rPr lang="en-US" dirty="0" smtClean="0"/>
                        <a:t>narrow </a:t>
                      </a:r>
                      <a:r>
                        <a:rPr lang="en-US" noProof="0" dirty="0" err="1" smtClean="0"/>
                        <a:t>Sakoe</a:t>
                      </a:r>
                      <a:r>
                        <a:rPr lang="en-US" noProof="0" dirty="0" smtClean="0"/>
                        <a:t> Band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91,7</a:t>
                      </a:r>
                      <a:r>
                        <a:rPr lang="de-CH" baseline="0" dirty="0" smtClean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58,52 %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62,52</a:t>
                      </a:r>
                      <a:r>
                        <a:rPr lang="de-CH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Time: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3827.83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1555.04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739.73 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2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Team organization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435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primarily group chat in Telegram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First project: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Contained two tasks -&gt; two groups of three members.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In general:</a:t>
            </a: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Discussed proceeding with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whole group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after getting each task.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Tasks chosen by </a:t>
            </a:r>
            <a:r>
              <a:rPr lang="en-US" sz="2000" b="1" dirty="0">
                <a:solidFill>
                  <a:srgbClr val="404040"/>
                </a:solidFill>
              </a:rPr>
              <a:t>team members </a:t>
            </a:r>
            <a:r>
              <a:rPr lang="en-US" sz="2000" b="1" dirty="0" smtClean="0">
                <a:solidFill>
                  <a:srgbClr val="404040"/>
                </a:solidFill>
              </a:rPr>
              <a:t>b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ased </a:t>
            </a:r>
            <a:r>
              <a:rPr lang="en-US" sz="2000" b="1" dirty="0">
                <a:solidFill>
                  <a:srgbClr val="404040"/>
                </a:solidFill>
              </a:rPr>
              <a:t>on time availability </a:t>
            </a:r>
            <a:r>
              <a:rPr lang="en-US" sz="2000" b="1" dirty="0" smtClean="0">
                <a:solidFill>
                  <a:srgbClr val="404040"/>
                </a:solidFill>
              </a:rPr>
              <a:t>and strengths</a:t>
            </a:r>
            <a:r>
              <a:rPr lang="en-US" sz="2000" b="1" dirty="0">
                <a:solidFill>
                  <a:srgbClr val="404040"/>
                </a:solidFill>
              </a:rPr>
              <a:t>.</a:t>
            </a: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Often e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xchanged challenges in smaller groups. </a:t>
            </a:r>
            <a:endParaRPr lang="en-US" sz="2000" b="1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gcorsini\Desktop\Telegram_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48" y="2081647"/>
            <a:ext cx="384927" cy="3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Software organization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Divided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software in different parts: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 preprocessing 	( -&gt; only data of interest)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Parsing 			( -&gt; data in desired form)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Computing			( -&gt; extract features from data)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Running the model 		( -&gt; compare signatures)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Outputting 			( -&gt; printing results)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endParaRPr 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Software special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used one library (</a:t>
            </a:r>
            <a:r>
              <a:rPr lang="en-US" sz="2000" b="1" i="0" u="none" strike="noStrike" cap="none" dirty="0" err="1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for first task) for producing results.</a:t>
            </a:r>
          </a:p>
          <a:p>
            <a:pPr lvl="0">
              <a:buClr>
                <a:srgbClr val="404040"/>
              </a:buClr>
              <a:buSzPts val="2000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Otherwise own code: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Very readable (comments if unclear)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Easily adaptable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endParaRPr lang="en-US" sz="2000" b="1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DTW tasks contain concurrency. Numbers of threads can be defined in the code. (Changing from 2 to 4 threads increases speed by almost 50%.)</a:t>
            </a:r>
            <a:endParaRPr 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6920"/>
            <a:ext cx="91437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Group projects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experiences: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Lessons learned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15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lvl="0">
              <a:buClr>
                <a:srgbClr val="404040"/>
              </a:buClr>
              <a:buSzPts val="2000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Software:</a:t>
            </a: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Different </a:t>
            </a:r>
            <a:r>
              <a:rPr lang="en-US" sz="2000" b="1" dirty="0" smtClean="0">
                <a:solidFill>
                  <a:srgbClr val="404040"/>
                </a:solidFill>
              </a:rPr>
              <a:t>p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attern recognition 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Different frameworks and libraries</a:t>
            </a:r>
          </a:p>
          <a:p>
            <a:pPr marL="34290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A lot </a:t>
            </a:r>
            <a:r>
              <a:rPr lang="en-US" sz="2000" b="1" dirty="0">
                <a:solidFill>
                  <a:srgbClr val="404040"/>
                </a:solidFill>
              </a:rPr>
              <a:t>of information can be found </a:t>
            </a:r>
            <a:r>
              <a:rPr lang="en-US" sz="2000" b="1" dirty="0" smtClean="0">
                <a:solidFill>
                  <a:srgbClr val="404040"/>
                </a:solidFill>
              </a:rPr>
              <a:t>online</a:t>
            </a:r>
            <a:endParaRPr lang="en-US" sz="2000" b="1" i="0" u="none" strike="noStrike" cap="none" dirty="0" smtClean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404040"/>
              </a:buClr>
              <a:buSzPts val="2000"/>
            </a:pP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  <a:buSzPts val="2000"/>
            </a:pPr>
            <a:r>
              <a:rPr lang="en-US" sz="2000" b="1" dirty="0" smtClean="0">
                <a:solidFill>
                  <a:srgbClr val="404040"/>
                </a:solidFill>
              </a:rPr>
              <a:t>Group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Writing understandable python code (applied DTW horizontally instead of vertically</a:t>
            </a: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i="0" u="none" strike="noStrike" cap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Dependencies on work done by others brings challenges</a:t>
            </a:r>
            <a:endParaRPr lang="en-US" sz="2000" b="1" dirty="0">
              <a:solidFill>
                <a:srgbClr val="404040"/>
              </a:solidFill>
            </a:endParaRPr>
          </a:p>
          <a:p>
            <a:pPr marL="342900" lvl="0" indent="-342900">
              <a:buClr>
                <a:srgbClr val="404040"/>
              </a:buClr>
              <a:buSzPts val="2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404040"/>
                </a:solidFill>
              </a:rPr>
              <a:t>Knowledge exchange inside group very </a:t>
            </a:r>
            <a:r>
              <a:rPr lang="en-US" sz="2000" b="1" dirty="0" smtClean="0">
                <a:solidFill>
                  <a:srgbClr val="404040"/>
                </a:solidFill>
              </a:rPr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31942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0" y="16920"/>
            <a:ext cx="914364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trike="noStrik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4000" b="1" strike="noStrik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sz="1800" b="0" strike="noStrike" dirty="0">
              <a:solidFill>
                <a:schemeClr val="accent4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274320" y="173736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Shape 268" descr="Image result for question 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3243" y="2458227"/>
            <a:ext cx="5051394" cy="265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On-screen Show (4:3)</PresentationFormat>
  <Paragraphs>92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gcorsini</dc:creator>
  <cp:lastModifiedBy>gcorsini</cp:lastModifiedBy>
  <cp:revision>40</cp:revision>
  <dcterms:modified xsi:type="dcterms:W3CDTF">2018-05-27T19:53:08Z</dcterms:modified>
</cp:coreProperties>
</file>