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5" r:id="rId4"/>
    <p:sldId id="266" r:id="rId5"/>
    <p:sldId id="295" r:id="rId6"/>
    <p:sldId id="294" r:id="rId7"/>
    <p:sldId id="257" r:id="rId8"/>
    <p:sldId id="296" r:id="rId9"/>
    <p:sldId id="297" r:id="rId10"/>
    <p:sldId id="298" r:id="rId11"/>
    <p:sldId id="299" r:id="rId12"/>
    <p:sldId id="300" r:id="rId13"/>
    <p:sldId id="273" r:id="rId14"/>
    <p:sldId id="274" r:id="rId15"/>
    <p:sldId id="275" r:id="rId16"/>
    <p:sldId id="288" r:id="rId17"/>
    <p:sldId id="285" r:id="rId18"/>
    <p:sldId id="287" r:id="rId19"/>
    <p:sldId id="277" r:id="rId20"/>
    <p:sldId id="279" r:id="rId21"/>
    <p:sldId id="280" r:id="rId22"/>
    <p:sldId id="281" r:id="rId23"/>
    <p:sldId id="282" r:id="rId24"/>
    <p:sldId id="289" r:id="rId25"/>
    <p:sldId id="290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494"/>
  </p:normalViewPr>
  <p:slideViewPr>
    <p:cSldViewPr snapToGrid="0" snapToObjects="1">
      <p:cViewPr varScale="1">
        <p:scale>
          <a:sx n="84" d="100"/>
          <a:sy n="84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8800" dirty="0" err="1" smtClean="0"/>
              <a:t>Generic</a:t>
            </a:r>
            <a:r>
              <a:rPr lang="pt-PT" sz="8800" dirty="0" smtClean="0"/>
              <a:t> </a:t>
            </a:r>
            <a:r>
              <a:rPr lang="pt-PT" sz="8800" dirty="0" err="1" smtClean="0"/>
              <a:t>Functions</a:t>
            </a:r>
            <a:r>
              <a:rPr lang="pt-PT" sz="8800" dirty="0" smtClean="0"/>
              <a:t> in Java</a:t>
            </a:r>
            <a:endParaRPr lang="pt-P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Advanced</a:t>
            </a:r>
            <a:r>
              <a:rPr lang="pt-PT" dirty="0" smtClean="0"/>
              <a:t> </a:t>
            </a:r>
            <a:r>
              <a:rPr lang="pt-PT" dirty="0" err="1" smtClean="0"/>
              <a:t>Programming</a:t>
            </a:r>
            <a:r>
              <a:rPr lang="pt-PT" dirty="0" smtClean="0"/>
              <a:t> – 2016 – </a:t>
            </a:r>
            <a:r>
              <a:rPr lang="pt-PT" dirty="0" err="1" smtClean="0"/>
              <a:t>Group</a:t>
            </a:r>
            <a:r>
              <a:rPr lang="pt-PT" dirty="0" smtClean="0"/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25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solidFill>
                  <a:schemeClr val="accent1"/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 err="1" smtClean="0">
                <a:solidFill>
                  <a:schemeClr val="accent1"/>
                </a:solidFill>
              </a:rPr>
              <a:t>is</a:t>
            </a:r>
            <a:r>
              <a:rPr lang="pt-PT" dirty="0" smtClean="0">
                <a:solidFill>
                  <a:schemeClr val="accent1"/>
                </a:solidFill>
              </a:rPr>
              <a:t> a </a:t>
            </a: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(</a:t>
            </a:r>
            <a:r>
              <a:rPr lang="pt-PT" dirty="0" err="1" smtClean="0">
                <a:solidFill>
                  <a:schemeClr val="accent1"/>
                </a:solidFill>
              </a:rPr>
              <a:t>not</a:t>
            </a:r>
            <a:r>
              <a:rPr lang="pt-PT" dirty="0" smtClean="0">
                <a:solidFill>
                  <a:schemeClr val="accent1"/>
                </a:solidFill>
              </a:rPr>
              <a:t> a </a:t>
            </a:r>
            <a:r>
              <a:rPr lang="pt-PT" dirty="0" err="1" smtClean="0">
                <a:solidFill>
                  <a:schemeClr val="accent1"/>
                </a:solidFill>
              </a:rPr>
              <a:t>Line</a:t>
            </a:r>
            <a:r>
              <a:rPr lang="pt-PT" dirty="0" smtClean="0">
                <a:solidFill>
                  <a:schemeClr val="accent1"/>
                </a:solidFill>
              </a:rPr>
              <a:t>)!</a:t>
            </a:r>
            <a:endParaRPr lang="pt-PT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solidFill>
                  <a:schemeClr val="accent1"/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 err="1" smtClean="0">
                <a:solidFill>
                  <a:schemeClr val="accent1"/>
                </a:solidFill>
              </a:rPr>
              <a:t>is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>
                <a:solidFill>
                  <a:schemeClr val="accent1"/>
                </a:solidFill>
              </a:rPr>
              <a:t>a </a:t>
            </a:r>
            <a:r>
              <a:rPr lang="pt-PT" dirty="0" err="1">
                <a:solidFill>
                  <a:schemeClr val="accent1"/>
                </a:solidFill>
              </a:rPr>
              <a:t>Shape</a:t>
            </a:r>
            <a:r>
              <a:rPr lang="pt-PT" dirty="0">
                <a:solidFill>
                  <a:schemeClr val="accent1"/>
                </a:solidFill>
              </a:rPr>
              <a:t> (</a:t>
            </a:r>
            <a:r>
              <a:rPr lang="pt-PT" dirty="0" err="1">
                <a:solidFill>
                  <a:schemeClr val="accent1"/>
                </a:solidFill>
              </a:rPr>
              <a:t>not</a:t>
            </a:r>
            <a:r>
              <a:rPr lang="pt-PT" dirty="0">
                <a:solidFill>
                  <a:schemeClr val="accent1"/>
                </a:solidFill>
              </a:rPr>
              <a:t> a </a:t>
            </a:r>
            <a:r>
              <a:rPr lang="pt-PT" dirty="0" err="1">
                <a:solidFill>
                  <a:schemeClr val="accent1"/>
                </a:solidFill>
              </a:rPr>
              <a:t>Line</a:t>
            </a:r>
            <a:r>
              <a:rPr lang="pt-PT" dirty="0">
                <a:solidFill>
                  <a:schemeClr val="accent1"/>
                </a:solidFill>
              </a:rPr>
              <a:t>)!</a:t>
            </a:r>
            <a:endParaRPr lang="pt-PT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PT" dirty="0" smtClean="0">
                <a:solidFill>
                  <a:schemeClr val="tx1"/>
                </a:solidFill>
              </a:rPr>
              <a:t>Java </a:t>
            </a:r>
            <a:r>
              <a:rPr lang="pt-PT" dirty="0" err="1" smtClean="0">
                <a:solidFill>
                  <a:schemeClr val="tx1"/>
                </a:solidFill>
              </a:rPr>
              <a:t>knows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where</a:t>
            </a:r>
            <a:r>
              <a:rPr lang="pt-PT" i="1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tx1"/>
                </a:solidFill>
              </a:rPr>
              <a:t>but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doesn’t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know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what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.</a:t>
            </a:r>
            <a:endParaRPr lang="pt-PT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solidFill>
                  <a:schemeClr val="accent1"/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 err="1" smtClean="0">
                <a:solidFill>
                  <a:schemeClr val="accent1"/>
                </a:solidFill>
              </a:rPr>
              <a:t>is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>
                <a:solidFill>
                  <a:schemeClr val="accent1"/>
                </a:solidFill>
              </a:rPr>
              <a:t>a </a:t>
            </a:r>
            <a:r>
              <a:rPr lang="pt-PT" dirty="0" err="1">
                <a:solidFill>
                  <a:schemeClr val="accent1"/>
                </a:solidFill>
              </a:rPr>
              <a:t>Shape</a:t>
            </a:r>
            <a:r>
              <a:rPr lang="pt-PT" dirty="0">
                <a:solidFill>
                  <a:schemeClr val="accent1"/>
                </a:solidFill>
              </a:rPr>
              <a:t> (</a:t>
            </a:r>
            <a:r>
              <a:rPr lang="pt-PT" dirty="0" err="1">
                <a:solidFill>
                  <a:schemeClr val="accent1"/>
                </a:solidFill>
              </a:rPr>
              <a:t>not</a:t>
            </a:r>
            <a:r>
              <a:rPr lang="pt-PT" dirty="0">
                <a:solidFill>
                  <a:schemeClr val="accent1"/>
                </a:solidFill>
              </a:rPr>
              <a:t> a </a:t>
            </a:r>
            <a:r>
              <a:rPr lang="pt-PT" dirty="0" err="1">
                <a:solidFill>
                  <a:schemeClr val="accent1"/>
                </a:solidFill>
              </a:rPr>
              <a:t>Line</a:t>
            </a:r>
            <a:r>
              <a:rPr lang="pt-PT" dirty="0">
                <a:solidFill>
                  <a:schemeClr val="accent1"/>
                </a:solidFill>
              </a:rPr>
              <a:t>)!</a:t>
            </a:r>
            <a:endParaRPr lang="pt-PT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PT" dirty="0" smtClean="0">
                <a:solidFill>
                  <a:schemeClr val="tx1"/>
                </a:solidFill>
              </a:rPr>
              <a:t>Java </a:t>
            </a:r>
            <a:r>
              <a:rPr lang="pt-PT" dirty="0" err="1" smtClean="0">
                <a:solidFill>
                  <a:schemeClr val="tx1"/>
                </a:solidFill>
              </a:rPr>
              <a:t>knows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where</a:t>
            </a:r>
            <a:r>
              <a:rPr lang="pt-PT" i="1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tx1"/>
                </a:solidFill>
              </a:rPr>
              <a:t>but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doesn’t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know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what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.</a:t>
            </a:r>
            <a:endParaRPr lang="pt-PT" i="1" dirty="0" smtClean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94320" y="3124131"/>
            <a:ext cx="3672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 smtClean="0">
                <a:solidFill>
                  <a:srgbClr val="FF0000"/>
                </a:solidFill>
              </a:rPr>
              <a:t>NOT WHAT WE WANT!</a:t>
            </a:r>
            <a:endParaRPr lang="pt-PT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Solution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02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available</a:t>
            </a:r>
            <a:r>
              <a:rPr lang="pt-PT" dirty="0" smtClean="0"/>
              <a:t> </a:t>
            </a:r>
            <a:r>
              <a:rPr lang="pt-PT" dirty="0" err="1" smtClean="0"/>
              <a:t>now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r>
              <a:rPr lang="pt-PT" dirty="0" smtClean="0"/>
              <a:t> </a:t>
            </a:r>
            <a:r>
              <a:rPr lang="pt-PT" dirty="0" err="1" smtClean="0"/>
              <a:t>calls</a:t>
            </a:r>
            <a:endParaRPr lang="pt-PT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print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executing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79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Instrument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boxing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unboxing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calls</a:t>
            </a:r>
            <a:endParaRPr lang="pt-PT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print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executing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0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Iterate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declared</a:t>
            </a:r>
            <a:r>
              <a:rPr lang="pt-PT" dirty="0" smtClean="0"/>
              <a:t> </a:t>
            </a:r>
            <a:r>
              <a:rPr lang="pt-PT" dirty="0" err="1" smtClean="0"/>
              <a:t>behaviours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06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r>
              <a:rPr lang="pt-PT" dirty="0" smtClean="0"/>
              <a:t> </a:t>
            </a:r>
            <a:r>
              <a:rPr lang="pt-PT" dirty="0" err="1" smtClean="0"/>
              <a:t>calls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81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144701"/>
            <a:ext cx="10233025" cy="1713186"/>
          </a:xfrm>
        </p:spPr>
      </p:pic>
      <p:sp>
        <p:nvSpPr>
          <p:cNvPr id="9" name="TextBox 8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2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Problem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1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Hack" charset="0"/>
              <a:ea typeface="Hack" charset="0"/>
              <a:cs typeface="Hack" charset="0"/>
            </a:endParaRPr>
          </a:p>
          <a:p>
            <a:pPr marL="0" indent="0">
              <a:buNone/>
            </a:pPr>
            <a:endParaRPr lang="de-DE" sz="1800" dirty="0">
              <a:latin typeface="Hack" charset="0"/>
              <a:ea typeface="Hack" charset="0"/>
              <a:cs typeface="Hack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err="1" smtClean="0">
                <a:latin typeface="Hack" charset="0"/>
                <a:ea typeface="Hack" charset="0"/>
                <a:cs typeface="Hack" charset="0"/>
              </a:rPr>
              <a:t>ist.meic.pa.</a:t>
            </a:r>
            <a:r>
              <a:rPr lang="de-DE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DataManager</a:t>
            </a:r>
            <a:r>
              <a:rPr lang="de-DE" sz="1800" dirty="0" err="1" smtClean="0">
                <a:latin typeface="Hack" charset="0"/>
                <a:ea typeface="Hack" charset="0"/>
                <a:cs typeface="Hack" charset="0"/>
              </a:rPr>
              <a:t>.</a:t>
            </a:r>
            <a:r>
              <a:rPr lang="de-DE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getInstance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().</a:t>
            </a:r>
            <a:r>
              <a:rPr lang="de-DE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processEntry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, 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, 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 $_ </a:t>
            </a:r>
            <a:r>
              <a:rPr lang="de-DE" sz="1800" dirty="0">
                <a:latin typeface="Hack" charset="0"/>
                <a:ea typeface="Hack" charset="0"/>
                <a:cs typeface="Hack" charset="0"/>
              </a:rPr>
              <a:t>= </a:t>
            </a:r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$</a:t>
            </a:r>
            <a:r>
              <a:rPr lang="de-DE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proceed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($$);</a:t>
            </a:r>
          </a:p>
          <a:p>
            <a:pPr marL="0" indent="0">
              <a:buNone/>
            </a:pP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}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Singleton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8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TreeMap</a:t>
            </a:r>
            <a:r>
              <a:rPr lang="pt-PT" dirty="0" smtClean="0"/>
              <a:t>&lt;</a:t>
            </a:r>
            <a:r>
              <a:rPr lang="pt-PT" dirty="0" err="1" smtClean="0"/>
              <a:t>String</a:t>
            </a:r>
            <a:r>
              <a:rPr lang="pt-PT" dirty="0" smtClean="0"/>
              <a:t>, </a:t>
            </a:r>
            <a:r>
              <a:rPr lang="pt-PT" dirty="0" err="1" smtClean="0"/>
              <a:t>Integer</a:t>
            </a:r>
            <a:r>
              <a:rPr lang="pt-PT" dirty="0" smtClean="0"/>
              <a:t>&gt;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21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2400" dirty="0" err="1" smtClean="0">
                <a:solidFill>
                  <a:schemeClr val="tx1"/>
                </a:solidFill>
              </a:rPr>
              <a:t>TreeMap</a:t>
            </a:r>
            <a:r>
              <a:rPr lang="pt-PT" sz="2400" dirty="0" smtClean="0">
                <a:solidFill>
                  <a:schemeClr val="tx1"/>
                </a:solidFill>
              </a:rPr>
              <a:t> </a:t>
            </a:r>
            <a:r>
              <a:rPr lang="pt-PT" sz="2400" dirty="0" err="1" smtClean="0">
                <a:solidFill>
                  <a:schemeClr val="tx1"/>
                </a:solidFill>
              </a:rPr>
              <a:t>Key</a:t>
            </a:r>
            <a:endParaRPr lang="pt-PT" sz="24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PT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App.foo</a:t>
            </a:r>
            <a:r>
              <a:rPr lang="pt-PT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pt-PT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java.lang.Integer</a:t>
            </a:r>
            <a:r>
              <a:rPr lang="pt-PT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boxed</a:t>
            </a:r>
            <a:endParaRPr lang="pt-PT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24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dirty="0" err="1" smtClean="0">
                <a:solidFill>
                  <a:schemeClr val="tx1"/>
                </a:solidFill>
              </a:rPr>
              <a:t>Instrument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boxing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and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unboxing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method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calls</a:t>
            </a:r>
            <a:endParaRPr lang="pt-PT" dirty="0" smtClean="0">
              <a:solidFill>
                <a:schemeClr val="tx1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Instrument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to print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results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executing</a:t>
            </a:r>
            <a:endParaRPr lang="pt-PT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9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Printing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895600"/>
            <a:ext cx="553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Printing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87700"/>
            <a:ext cx="11125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8000" dirty="0" err="1" smtClean="0"/>
              <a:t>Any</a:t>
            </a:r>
            <a:r>
              <a:rPr lang="pt-PT" sz="8000" dirty="0" smtClean="0"/>
              <a:t> </a:t>
            </a:r>
            <a:r>
              <a:rPr lang="pt-PT" sz="8000" dirty="0" err="1" smtClean="0"/>
              <a:t>Questions</a:t>
            </a:r>
            <a:r>
              <a:rPr lang="pt-PT" sz="8000" dirty="0" smtClean="0"/>
              <a:t>?</a:t>
            </a:r>
            <a:endParaRPr lang="pt-PT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Thank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86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Generic</a:t>
            </a:r>
            <a:r>
              <a:rPr lang="pt-PT" dirty="0" smtClean="0"/>
              <a:t> </a:t>
            </a:r>
            <a:r>
              <a:rPr lang="pt-PT" dirty="0" err="1" smtClean="0"/>
              <a:t>Functions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and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Methods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Argument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to </a:t>
            </a:r>
            <a:r>
              <a:rPr lang="pt-PT" dirty="0" err="1" smtClean="0"/>
              <a:t>find</a:t>
            </a:r>
            <a:r>
              <a:rPr lang="pt-PT" dirty="0" smtClean="0"/>
              <a:t> </a:t>
            </a:r>
          </a:p>
          <a:p>
            <a:pPr marL="0" indent="0" algn="ctr">
              <a:buNone/>
            </a:pPr>
            <a:r>
              <a:rPr lang="pt-PT" dirty="0"/>
              <a:t>s</a:t>
            </a:r>
            <a:r>
              <a:rPr lang="pt-PT" dirty="0" smtClean="0"/>
              <a:t>et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applicable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3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r>
              <a:rPr lang="pt-PT" dirty="0"/>
              <a:t> </a:t>
            </a:r>
            <a:r>
              <a:rPr lang="pt-PT" dirty="0" err="1" smtClean="0"/>
              <a:t>run</a:t>
            </a:r>
            <a:endParaRPr lang="pt-PT" dirty="0"/>
          </a:p>
          <a:p>
            <a:pPr marL="0" indent="0" algn="ctr">
              <a:buNone/>
            </a:pP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primary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4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Effective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Sorted</a:t>
            </a:r>
            <a:r>
              <a:rPr lang="pt-PT" dirty="0" smtClean="0"/>
              <a:t> </a:t>
            </a:r>
            <a:r>
              <a:rPr lang="pt-PT" dirty="0" err="1" smtClean="0"/>
              <a:t>applicable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  <a:p>
            <a:pPr marL="0" indent="0" algn="ctr">
              <a:buNone/>
            </a:pPr>
            <a:r>
              <a:rPr lang="pt-PT" dirty="0" err="1" smtClean="0"/>
              <a:t>produce</a:t>
            </a:r>
            <a:r>
              <a:rPr lang="pt-PT" dirty="0" smtClean="0"/>
              <a:t> </a:t>
            </a:r>
            <a:r>
              <a:rPr lang="pt-PT" dirty="0" err="1" smtClean="0"/>
              <a:t>effective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11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Dynamic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r>
              <a:rPr lang="pt-PT" dirty="0" smtClean="0"/>
              <a:t> for </a:t>
            </a:r>
            <a:r>
              <a:rPr lang="pt-PT" dirty="0" err="1" smtClean="0"/>
              <a:t>receiver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Static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r>
              <a:rPr lang="pt-PT" dirty="0" smtClean="0"/>
              <a:t> for </a:t>
            </a:r>
            <a:r>
              <a:rPr lang="pt-PT" dirty="0" err="1" smtClean="0"/>
              <a:t>arguments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5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8607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  <a:endParaRPr lang="pt-PT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245</TotalTime>
  <Words>422</Words>
  <Application>Microsoft Macintosh PowerPoint</Application>
  <PresentationFormat>Ecrã Panorâmico</PresentationFormat>
  <Paragraphs>105</Paragraphs>
  <Slides>27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1" baseType="lpstr">
      <vt:lpstr>Corbel</vt:lpstr>
      <vt:lpstr>Hack</vt:lpstr>
      <vt:lpstr>Arial</vt:lpstr>
      <vt:lpstr>Depth</vt:lpstr>
      <vt:lpstr>Generic Functions in Java</vt:lpstr>
      <vt:lpstr>The Problem</vt:lpstr>
      <vt:lpstr>Multiple Dispatch</vt:lpstr>
      <vt:lpstr>Multiple Dispatch</vt:lpstr>
      <vt:lpstr>Before and After Methods</vt:lpstr>
      <vt:lpstr>Effective Method</vt:lpstr>
      <vt:lpstr>Java’s current solution</vt:lpstr>
      <vt:lpstr>Java’s current solution</vt:lpstr>
      <vt:lpstr>Java’s current solution</vt:lpstr>
      <vt:lpstr>Java’s current solution</vt:lpstr>
      <vt:lpstr>Java’s current solution</vt:lpstr>
      <vt:lpstr>Java’s current solution</vt:lpstr>
      <vt:lpstr>The Solution</vt:lpstr>
      <vt:lpstr>Code</vt:lpstr>
      <vt:lpstr>Algorithm</vt:lpstr>
      <vt:lpstr>Algorithm</vt:lpstr>
      <vt:lpstr>Algorithm</vt:lpstr>
      <vt:lpstr>Algorithm</vt:lpstr>
      <vt:lpstr>Code</vt:lpstr>
      <vt:lpstr>Code</vt:lpstr>
      <vt:lpstr>Data Manager</vt:lpstr>
      <vt:lpstr>Data Manager</vt:lpstr>
      <vt:lpstr>Data Manager</vt:lpstr>
      <vt:lpstr>Algorithm</vt:lpstr>
      <vt:lpstr>Printing</vt:lpstr>
      <vt:lpstr>Printing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Boxing Profiler</dc:title>
  <dc:creator>Miguel Neves Pasadinhas</dc:creator>
  <cp:lastModifiedBy>Daniel Sil</cp:lastModifiedBy>
  <cp:revision>35</cp:revision>
  <dcterms:created xsi:type="dcterms:W3CDTF">2016-03-29T17:53:19Z</dcterms:created>
  <dcterms:modified xsi:type="dcterms:W3CDTF">2016-05-15T15:26:37Z</dcterms:modified>
</cp:coreProperties>
</file>