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E0F"/>
    <a:srgbClr val="13740C"/>
    <a:srgbClr val="51F18E"/>
    <a:srgbClr val="FFFF99"/>
    <a:srgbClr val="9900CC"/>
    <a:srgbClr val="FFFFFF"/>
    <a:srgbClr val="FFCC00"/>
    <a:srgbClr val="6E105C"/>
    <a:srgbClr val="D71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9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0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7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0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76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09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0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6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5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3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648" y="1489364"/>
            <a:ext cx="8733704" cy="1046018"/>
          </a:xfrm>
        </p:spPr>
        <p:txBody>
          <a:bodyPr/>
          <a:lstStyle/>
          <a:p>
            <a:pPr algn="ctr"/>
            <a:r>
              <a:rPr lang="en-US" sz="6600" dirty="0" smtClean="0"/>
              <a:t>INTRODUCTION TO COMPUTERS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650" y="2535382"/>
            <a:ext cx="8825658" cy="4322618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sz="36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what is computer system</a:t>
            </a:r>
          </a:p>
          <a:p>
            <a:r>
              <a:rPr lang="en-US" sz="36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sz="18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 computer system is asset of integrated devices that include input, output, process, store data and information</a:t>
            </a:r>
          </a:p>
          <a:p>
            <a:r>
              <a:rPr lang="en-US" sz="18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computer systems are currently built around </a:t>
            </a:r>
            <a:r>
              <a:rPr lang="en-US" sz="1800" cap="none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atleast</a:t>
            </a:r>
            <a:r>
              <a:rPr lang="en-US" sz="18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one digital processing unit</a:t>
            </a:r>
          </a:p>
          <a:p>
            <a:r>
              <a:rPr lang="en-US" sz="18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There are mainly five hardware components in a computer </a:t>
            </a:r>
            <a:r>
              <a:rPr lang="en-US" sz="1800" cap="none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ststem</a:t>
            </a:r>
            <a:r>
              <a:rPr lang="en-US" sz="18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. They are:</a:t>
            </a:r>
          </a:p>
          <a:p>
            <a:r>
              <a:rPr lang="en-US" sz="18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1800" cap="none" dirty="0" smtClean="0">
                <a:solidFill>
                  <a:srgbClr val="D71FB4"/>
                </a:solidFill>
                <a:latin typeface="Arial Black" panose="020B0A04020102020204" pitchFamily="34" charset="0"/>
              </a:rPr>
              <a:t>INPUT                 STORAGE               PROCESSING</a:t>
            </a:r>
          </a:p>
          <a:p>
            <a:r>
              <a:rPr lang="en-US" sz="18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1800" cap="none" dirty="0" smtClean="0">
                <a:solidFill>
                  <a:srgbClr val="D71FB4"/>
                </a:solidFill>
                <a:latin typeface="Arial Black" panose="020B0A04020102020204" pitchFamily="34" charset="0"/>
              </a:rPr>
              <a:t>OUTPUT                COMMUNICATION DEVICES</a:t>
            </a:r>
            <a:endParaRPr lang="en-US" sz="18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18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1370570" y="4706221"/>
            <a:ext cx="175082" cy="1188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1527077" y="6032598"/>
            <a:ext cx="212231" cy="14131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8" name="Wave 7"/>
          <p:cNvSpPr/>
          <p:nvPr/>
        </p:nvSpPr>
        <p:spPr>
          <a:xfrm>
            <a:off x="1458111" y="6442359"/>
            <a:ext cx="175082" cy="1163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hevron 8"/>
          <p:cNvSpPr/>
          <p:nvPr/>
        </p:nvSpPr>
        <p:spPr>
          <a:xfrm>
            <a:off x="3584734" y="6066211"/>
            <a:ext cx="199505" cy="623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6010102" y="6057898"/>
            <a:ext cx="124691" cy="1413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art 10"/>
          <p:cNvSpPr/>
          <p:nvPr/>
        </p:nvSpPr>
        <p:spPr>
          <a:xfrm>
            <a:off x="3674224" y="6434049"/>
            <a:ext cx="182881" cy="14962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Explosion 1 11"/>
          <p:cNvSpPr/>
          <p:nvPr/>
        </p:nvSpPr>
        <p:spPr>
          <a:xfrm flipH="1">
            <a:off x="1458111" y="5353396"/>
            <a:ext cx="175082" cy="22444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390208"/>
            <a:ext cx="9404723" cy="14005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INTERNAL DEVICES OF 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483" y="2462849"/>
            <a:ext cx="9019076" cy="4395151"/>
          </a:xfrm>
          <a:solidFill>
            <a:schemeClr val="accent4">
              <a:lumMod val="40000"/>
              <a:lumOff val="6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317500"/>
          </a:effectLst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        PROCESSOR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        MOTHER BOARD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       POWER SUPPLY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      SYSTEM FAN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      FLOOPY DRIVE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       HEAT SINK FAN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      HARD DRIVE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       OPTICAL DRIVE  </a:t>
            </a:r>
            <a:endParaRPr lang="en-US" sz="18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9900CC"/>
                </a:solidFill>
              </a:rPr>
              <a:t>             RAM MODULE</a:t>
            </a:r>
            <a:endParaRPr lang="en-US" sz="1800" dirty="0">
              <a:solidFill>
                <a:srgbClr val="9900CC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       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51759" y="2900689"/>
            <a:ext cx="25769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900CC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2679634" y="3340357"/>
            <a:ext cx="232756" cy="20781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Notched Right Arrow 7"/>
          <p:cNvSpPr/>
          <p:nvPr/>
        </p:nvSpPr>
        <p:spPr>
          <a:xfrm flipV="1">
            <a:off x="2641366" y="3696636"/>
            <a:ext cx="245225" cy="2306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Notched Right Arrow 9"/>
          <p:cNvSpPr/>
          <p:nvPr/>
        </p:nvSpPr>
        <p:spPr>
          <a:xfrm>
            <a:off x="2647330" y="4134403"/>
            <a:ext cx="245226" cy="2161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Notched Right Arrow 11"/>
          <p:cNvSpPr/>
          <p:nvPr/>
        </p:nvSpPr>
        <p:spPr>
          <a:xfrm>
            <a:off x="2647599" y="4480638"/>
            <a:ext cx="245226" cy="2161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Notched Right Arrow 12"/>
          <p:cNvSpPr/>
          <p:nvPr/>
        </p:nvSpPr>
        <p:spPr>
          <a:xfrm>
            <a:off x="2579023" y="4884381"/>
            <a:ext cx="295098" cy="1828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Notched Right Arrow 13"/>
          <p:cNvSpPr/>
          <p:nvPr/>
        </p:nvSpPr>
        <p:spPr>
          <a:xfrm>
            <a:off x="2579023" y="5259952"/>
            <a:ext cx="263927" cy="2255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Notched Right Arrow 14"/>
          <p:cNvSpPr/>
          <p:nvPr/>
        </p:nvSpPr>
        <p:spPr>
          <a:xfrm>
            <a:off x="2601886" y="5745746"/>
            <a:ext cx="295098" cy="1991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Notched Right Arrow 15"/>
          <p:cNvSpPr/>
          <p:nvPr/>
        </p:nvSpPr>
        <p:spPr>
          <a:xfrm>
            <a:off x="2579023" y="6168044"/>
            <a:ext cx="330431" cy="2161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0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2" y="553566"/>
            <a:ext cx="10465722" cy="826347"/>
          </a:xfrm>
        </p:spPr>
        <p:txBody>
          <a:bodyPr/>
          <a:lstStyle/>
          <a:p>
            <a:r>
              <a:rPr lang="en-US" sz="4400" dirty="0" smtClean="0"/>
              <a:t>CENTRALPROCESSING UNIT(CPU)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964" y="1529541"/>
            <a:ext cx="10332719" cy="4488873"/>
          </a:xfrm>
          <a:solidFill>
            <a:schemeClr val="tx2">
              <a:lumMod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fontScale="92500"/>
          </a:bodyPr>
          <a:lstStyle/>
          <a:p>
            <a:r>
              <a:rPr lang="en-US" sz="2000" cap="none" dirty="0" smtClean="0"/>
              <a:t>A central processing unit , also called a “ central processor , main processor , or just processor” .</a:t>
            </a:r>
          </a:p>
          <a:p>
            <a:r>
              <a:rPr lang="en-US" sz="2000" cap="none" dirty="0" smtClean="0"/>
              <a:t>It is the electronic circuity that executes  instructions </a:t>
            </a:r>
            <a:r>
              <a:rPr lang="en-US" sz="2000" cap="none" dirty="0" err="1" smtClean="0"/>
              <a:t>compraising</a:t>
            </a:r>
            <a:r>
              <a:rPr lang="en-US" sz="2000" cap="none" dirty="0" smtClean="0"/>
              <a:t> a computer program.</a:t>
            </a:r>
          </a:p>
          <a:p>
            <a:r>
              <a:rPr lang="en-US" sz="2000" cap="none" dirty="0" smtClean="0"/>
              <a:t>The </a:t>
            </a:r>
            <a:r>
              <a:rPr lang="en-US" sz="2000" cap="none" dirty="0" err="1" smtClean="0"/>
              <a:t>cpu</a:t>
            </a:r>
            <a:r>
              <a:rPr lang="en-US" sz="2000" cap="none" dirty="0" smtClean="0"/>
              <a:t> performs  basic arithmetic , logic , controlling and input/output specified by instructions in the program</a:t>
            </a:r>
          </a:p>
          <a:p>
            <a:r>
              <a:rPr lang="en-US" sz="2000" cap="none" dirty="0"/>
              <a:t> </a:t>
            </a:r>
            <a:r>
              <a:rPr lang="en-US" sz="2000" cap="none" dirty="0" smtClean="0"/>
              <a:t>  </a:t>
            </a:r>
          </a:p>
          <a:p>
            <a:r>
              <a:rPr lang="en-US" sz="8000" cap="none" dirty="0" smtClean="0"/>
              <a:t> CU       CONTROL UNIT </a:t>
            </a:r>
            <a:endParaRPr lang="en-US" sz="8000" cap="none" dirty="0"/>
          </a:p>
          <a:p>
            <a:endParaRPr lang="en-US" sz="2000" cap="none" dirty="0"/>
          </a:p>
          <a:p>
            <a:endParaRPr lang="en-IN" sz="2000" cap="none" dirty="0"/>
          </a:p>
        </p:txBody>
      </p:sp>
      <p:sp>
        <p:nvSpPr>
          <p:cNvPr id="4" name="Notched Right Arrow 3"/>
          <p:cNvSpPr/>
          <p:nvPr/>
        </p:nvSpPr>
        <p:spPr>
          <a:xfrm>
            <a:off x="3275216" y="4580311"/>
            <a:ext cx="1105592" cy="47382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764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203" y="573579"/>
            <a:ext cx="8825658" cy="656706"/>
          </a:xfrm>
        </p:spPr>
        <p:txBody>
          <a:bodyPr/>
          <a:lstStyle/>
          <a:p>
            <a:pPr algn="ctr"/>
            <a:r>
              <a:rPr lang="en-US" sz="3600" dirty="0" smtClean="0"/>
              <a:t>ARITHMETIC LOGIC UNIT (ALU)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789" y="1371601"/>
            <a:ext cx="9576262" cy="4574771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51F18E"/>
                </a:solidFill>
              </a:rPr>
              <a:t>ALU is a main component of central processing unit, which stands for arithmetic logic unit.</a:t>
            </a:r>
          </a:p>
          <a:p>
            <a:r>
              <a:rPr lang="en-US" cap="none" dirty="0" smtClean="0">
                <a:solidFill>
                  <a:srgbClr val="51F18E"/>
                </a:solidFill>
              </a:rPr>
              <a:t>It performs arithmetic and logic operations.</a:t>
            </a:r>
          </a:p>
          <a:p>
            <a:r>
              <a:rPr lang="en-US" cap="none" dirty="0" smtClean="0">
                <a:solidFill>
                  <a:srgbClr val="51F18E"/>
                </a:solidFill>
              </a:rPr>
              <a:t>It has the ability to perform all processes related to arithmetic and logic operations such as addition, subtraction, and shifting operations including Boolean comparisons (XOR,OR, AND </a:t>
            </a:r>
            <a:r>
              <a:rPr lang="en-US" cap="none" dirty="0" err="1" smtClean="0">
                <a:solidFill>
                  <a:srgbClr val="51F18E"/>
                </a:solidFill>
              </a:rPr>
              <a:t>and</a:t>
            </a:r>
            <a:r>
              <a:rPr lang="en-US" cap="none" dirty="0" smtClean="0">
                <a:solidFill>
                  <a:srgbClr val="51F18E"/>
                </a:solidFill>
              </a:rPr>
              <a:t> NOT operations)</a:t>
            </a:r>
          </a:p>
          <a:p>
            <a:r>
              <a:rPr lang="en-US" cap="none" dirty="0" smtClean="0">
                <a:solidFill>
                  <a:srgbClr val="51F18E"/>
                </a:solidFill>
              </a:rPr>
              <a:t>Binary numbers can also accomplish mathematical and bitwise operations </a:t>
            </a:r>
          </a:p>
          <a:p>
            <a:r>
              <a:rPr lang="en-US" cap="none" dirty="0" smtClean="0">
                <a:solidFill>
                  <a:srgbClr val="51F18E"/>
                </a:solidFill>
              </a:rPr>
              <a:t>The arithmetic logic unit is split into 2 types. They are </a:t>
            </a:r>
          </a:p>
          <a:p>
            <a:pPr algn="ctr"/>
            <a:r>
              <a:rPr lang="en-US" sz="3200" cap="none" dirty="0" smtClean="0">
                <a:solidFill>
                  <a:schemeClr val="accent4">
                    <a:lumMod val="75000"/>
                  </a:schemeClr>
                </a:solidFill>
              </a:rPr>
              <a:t> AU </a:t>
            </a:r>
            <a:r>
              <a:rPr lang="en-US" sz="3200" cap="none" dirty="0">
                <a:solidFill>
                  <a:schemeClr val="accent4">
                    <a:lumMod val="75000"/>
                  </a:schemeClr>
                </a:solidFill>
              </a:rPr>
              <a:t>(ARITHMETIC </a:t>
            </a:r>
            <a:r>
              <a:rPr lang="en-US" sz="3200" cap="none" dirty="0" smtClean="0">
                <a:solidFill>
                  <a:schemeClr val="accent4">
                    <a:lumMod val="75000"/>
                  </a:schemeClr>
                </a:solidFill>
              </a:rPr>
              <a:t>UNIT)</a:t>
            </a:r>
          </a:p>
          <a:p>
            <a:pPr algn="ctr"/>
            <a:r>
              <a:rPr lang="en-US" sz="3200" cap="none" dirty="0" smtClean="0">
                <a:solidFill>
                  <a:schemeClr val="accent4">
                    <a:lumMod val="75000"/>
                  </a:schemeClr>
                </a:solidFill>
              </a:rPr>
              <a:t>LU(LOGIC UNIT)</a:t>
            </a:r>
          </a:p>
          <a:p>
            <a:endParaRPr lang="en-US" cap="none" dirty="0" smtClean="0">
              <a:solidFill>
                <a:srgbClr val="51F18E"/>
              </a:solidFill>
            </a:endParaRPr>
          </a:p>
          <a:p>
            <a:endParaRPr lang="en-US" cap="none" dirty="0" smtClean="0">
              <a:solidFill>
                <a:srgbClr val="51F18E"/>
              </a:solidFill>
            </a:endParaRPr>
          </a:p>
          <a:p>
            <a:endParaRPr lang="en-IN" cap="none" dirty="0">
              <a:solidFill>
                <a:srgbClr val="51F18E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1039103" y="1465118"/>
            <a:ext cx="295090" cy="26392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1068186" y="2169625"/>
            <a:ext cx="266007" cy="2244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67400" y="2676698"/>
            <a:ext cx="438496" cy="507077"/>
          </a:xfrm>
          <a:prstGeom prst="chevron">
            <a:avLst>
              <a:gd name="adj" fmla="val 61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68186" y="3516284"/>
            <a:ext cx="266007" cy="216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Elbow Connector 13"/>
          <p:cNvCxnSpPr/>
          <p:nvPr/>
        </p:nvCxnSpPr>
        <p:spPr>
          <a:xfrm>
            <a:off x="971557" y="3873731"/>
            <a:ext cx="462389" cy="99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8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777" y="423948"/>
            <a:ext cx="8825658" cy="1845427"/>
          </a:xfrm>
        </p:spPr>
        <p:txBody>
          <a:bodyPr/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CLASSIFICATION OF COMPUTERS</a:t>
            </a:r>
            <a:endParaRPr lang="en-IN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43695"/>
            <a:ext cx="8825658" cy="2535381"/>
          </a:xfrm>
        </p:spPr>
        <p:txBody>
          <a:bodyPr/>
          <a:lstStyle/>
          <a:p>
            <a:r>
              <a:rPr lang="en-US" cap="none" dirty="0" smtClean="0">
                <a:solidFill>
                  <a:schemeClr val="bg1"/>
                </a:solidFill>
              </a:rPr>
              <a:t>Based on physical size of computers  classified into four groups</a:t>
            </a:r>
          </a:p>
          <a:p>
            <a:endParaRPr lang="en-US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bg1"/>
                </a:solidFill>
              </a:rPr>
              <a:t>Super computers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bg1"/>
                </a:solidFill>
              </a:rPr>
              <a:t>Mainframe computers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bg1"/>
                </a:solidFill>
              </a:rPr>
              <a:t>Mini computers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bg1"/>
                </a:solidFill>
              </a:rPr>
              <a:t>Micro computers</a:t>
            </a:r>
            <a:endParaRPr lang="en-IN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547" y="1101969"/>
            <a:ext cx="8761413" cy="27109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super computers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4" y="2011680"/>
            <a:ext cx="10723418" cy="4638502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900CC"/>
                </a:solidFill>
              </a:rPr>
              <a:t>Super computers are the fastest ,largest, most expensive and also most powerful computers available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9900CC"/>
                </a:solidFill>
              </a:rPr>
              <a:t>CHARACTERISTICS: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9900CC"/>
                </a:solidFill>
              </a:rPr>
              <a:t>Fastest computers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9900CC"/>
                </a:solidFill>
              </a:rPr>
              <a:t>Largest in size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9900CC"/>
                </a:solidFill>
              </a:rPr>
              <a:t>Most expensive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9900CC"/>
                </a:solidFill>
              </a:rPr>
              <a:t>Huge processing power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9900CC"/>
                </a:solidFill>
              </a:rPr>
              <a:t>Very heavy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9900CC"/>
                </a:solidFill>
              </a:rPr>
              <a:t>Generate a lot of heat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9900CC"/>
                </a:solidFill>
              </a:rPr>
              <a:t>Use multiple processors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9900CC"/>
                </a:solidFill>
              </a:rPr>
              <a:t>They are operated by computer specialists. A supercomputer can be operated by over 500 users at the same time.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9900CC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Frame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143" y="2495435"/>
            <a:ext cx="8825659" cy="4187998"/>
          </a:xfrm>
          <a:solidFill>
            <a:srgbClr val="FFFF99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Mainframe computers are less powerful and less expensive than supercomputers.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Machine executes many programs concurrently and supports many simultaneous execution of programs. They are mostly found in government and big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organisations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such as banks, hospitals etc.</a:t>
            </a:r>
          </a:p>
          <a:p>
            <a:r>
              <a:rPr lang="en-US" u="sng" dirty="0" smtClean="0">
                <a:solidFill>
                  <a:srgbClr val="00B050"/>
                </a:solidFill>
              </a:rPr>
              <a:t>CHARACTERISTICS: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Have a large storage capacity  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Multi processing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Multi user</a:t>
            </a: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Supports variety of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pheripheral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Large in size</a:t>
            </a:r>
          </a:p>
          <a:p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2261062" y="1144270"/>
            <a:ext cx="407324" cy="36576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Mini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023" y="2753129"/>
            <a:ext cx="8825659" cy="3416300"/>
          </a:xfrm>
          <a:ln>
            <a:solidFill>
              <a:srgbClr val="7030A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A minicomputer is physically smaller than a </a:t>
            </a:r>
            <a:r>
              <a:rPr lang="en-US" dirty="0" err="1" smtClean="0"/>
              <a:t>mainframe.However</a:t>
            </a:r>
            <a:r>
              <a:rPr lang="en-US" dirty="0" smtClean="0"/>
              <a:t>, it can support the same </a:t>
            </a:r>
            <a:r>
              <a:rPr lang="en-US" dirty="0" err="1" smtClean="0"/>
              <a:t>pheripheral</a:t>
            </a:r>
            <a:r>
              <a:rPr lang="en-US" dirty="0" smtClean="0"/>
              <a:t> devices supported by a mainframe.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rgbClr val="FF0000"/>
                </a:solidFill>
              </a:rPr>
              <a:t>CHARACTERISTICS: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Multi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Cheaper than mainframes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They handle small amount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Less memory than mainframe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Mini computers are slow compared to mainframe computers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Micro computers are the pcs mostly found today in homes, schools and many small offices</a:t>
            </a:r>
            <a:r>
              <a:rPr lang="en-IN" dirty="0" smtClean="0"/>
              <a:t>.They are called personal computers because they are designed to be used by one person at a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3740C"/>
                </a:solidFill>
              </a:rPr>
              <a:t>Characteristics: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3740C"/>
                </a:solidFill>
              </a:rPr>
              <a:t>Cheaper than mini and mainframe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3740C"/>
                </a:solidFill>
              </a:rPr>
              <a:t>Very 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3740C"/>
                </a:solidFill>
              </a:rPr>
              <a:t>Small in size, hence they occupy less space in office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3740C"/>
                </a:solidFill>
              </a:rPr>
              <a:t>More energy sufficient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3740C"/>
                </a:solidFill>
              </a:rPr>
              <a:t>More reliable than mainframe computers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317</TotalTime>
  <Words>502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Wingdings</vt:lpstr>
      <vt:lpstr>Wingdings 3</vt:lpstr>
      <vt:lpstr>Ion Boardroom</vt:lpstr>
      <vt:lpstr>INTRODUCTION TO COMPUTERS</vt:lpstr>
      <vt:lpstr> INTERNAL DEVICES OF CPU</vt:lpstr>
      <vt:lpstr>CENTRALPROCESSING UNIT(CPU)</vt:lpstr>
      <vt:lpstr>ARITHMETIC LOGIC UNIT (ALU)</vt:lpstr>
      <vt:lpstr>CLASSIFICATION OF COMPUTERS</vt:lpstr>
      <vt:lpstr>super computers </vt:lpstr>
      <vt:lpstr>Main Frame Computers</vt:lpstr>
      <vt:lpstr>Mini Computers</vt:lpstr>
      <vt:lpstr>Micro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</dc:title>
  <dc:creator>GVPW</dc:creator>
  <cp:lastModifiedBy>GVPW</cp:lastModifiedBy>
  <cp:revision>22</cp:revision>
  <dcterms:created xsi:type="dcterms:W3CDTF">2024-08-27T07:47:55Z</dcterms:created>
  <dcterms:modified xsi:type="dcterms:W3CDTF">2024-09-17T09:41:11Z</dcterms:modified>
</cp:coreProperties>
</file>