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8" r:id="rId8"/>
    <p:sldId id="262" r:id="rId9"/>
    <p:sldId id="263" r:id="rId10"/>
    <p:sldId id="264" r:id="rId11"/>
    <p:sldId id="266" r:id="rId12"/>
    <p:sldId id="265"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074" name="Rectangle 2"/>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tx1"/>
                </a:solidFill>
              </a:defRPr>
            </a:lvl1pPr>
          </a:lstStyle>
          <a:p>
            <a:r>
              <a:rPr lang="en-US" smtClean="0"/>
              <a:t>Click to edit Master subtitle style</a:t>
            </a:r>
            <a:endParaRPr lang="en-US"/>
          </a:p>
        </p:txBody>
      </p:sp>
      <p:sp>
        <p:nvSpPr>
          <p:cNvPr id="3083" name="Rectangle 11"/>
          <p:cNvSpPr>
            <a:spLocks noGrp="1" noChangeArrowheads="1"/>
          </p:cNvSpPr>
          <p:nvPr>
            <p:ph type="dt" sz="half" idx="2"/>
          </p:nvPr>
        </p:nvSpPr>
        <p:spPr/>
        <p:txBody>
          <a:bodyPr/>
          <a:lstStyle>
            <a:lvl1pPr>
              <a:defRPr b="1">
                <a:solidFill>
                  <a:srgbClr val="F8F8F8"/>
                </a:solidFill>
              </a:defRPr>
            </a:lvl1pPr>
          </a:lstStyle>
          <a:p>
            <a:endParaRPr lang="en-US"/>
          </a:p>
        </p:txBody>
      </p:sp>
      <p:sp>
        <p:nvSpPr>
          <p:cNvPr id="3084" name="Rectangle 12"/>
          <p:cNvSpPr>
            <a:spLocks noGrp="1" noChangeArrowheads="1"/>
          </p:cNvSpPr>
          <p:nvPr>
            <p:ph type="ftr" sz="quarter" idx="3"/>
          </p:nvPr>
        </p:nvSpPr>
        <p:spPr/>
        <p:txBody>
          <a:bodyPr/>
          <a:lstStyle>
            <a:lvl1pPr>
              <a:defRPr b="1">
                <a:solidFill>
                  <a:srgbClr val="F8F8F8"/>
                </a:solidFill>
              </a:defRPr>
            </a:lvl1pPr>
          </a:lstStyle>
          <a:p>
            <a:endParaRPr lang="en-US"/>
          </a:p>
        </p:txBody>
      </p:sp>
      <p:sp>
        <p:nvSpPr>
          <p:cNvPr id="3085" name="Rectangle 13"/>
          <p:cNvSpPr>
            <a:spLocks noGrp="1" noChangeArrowheads="1"/>
          </p:cNvSpPr>
          <p:nvPr>
            <p:ph type="sldNum" sz="quarter" idx="4"/>
          </p:nvPr>
        </p:nvSpPr>
        <p:spPr/>
        <p:txBody>
          <a:bodyPr/>
          <a:lstStyle>
            <a:lvl1pPr>
              <a:defRPr b="1">
                <a:solidFill>
                  <a:srgbClr val="F8F8F8"/>
                </a:solidFill>
              </a:defRPr>
            </a:lvl1pPr>
          </a:lstStyle>
          <a:p>
            <a:fld id="{9CAEBD42-9B96-4115-B361-EB8D0CE0C7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3FE579-A400-4182-8DAA-226BA87B709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74638"/>
            <a:ext cx="1885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38"/>
            <a:ext cx="5505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D9989B8-19D3-4F30-80B0-701C7AF1630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B073DA-94BE-4A9C-9D97-8DB95FE907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522CD6-2429-4F42-9E73-B7CB58D07A7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CE61F0-91BD-4CD8-BB12-A681F62F365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7506A68-30BB-47CC-A2A3-E4CC33F9656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AB5C2A-0660-4059-B1D5-DC77173D5F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FD5336-D110-47B2-80BC-B3F1101B56B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0EA2BF-B84D-49E4-BFB0-5898D4A85D2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FCF3C9-C401-40D9-BCF3-3FA82C873D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auto">
          <a:xfrm>
            <a:off x="11430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143000" y="1600200"/>
            <a:ext cx="7543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latin typeface="+mj-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2"/>
                </a:solidFill>
                <a:latin typeface="+mj-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latin typeface="+mj-lt"/>
              </a:defRPr>
            </a:lvl1pPr>
          </a:lstStyle>
          <a:p>
            <a:fld id="{01CF33FF-FF2A-4788-9C3A-E52BC1646D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Trebuchet MS" pitchFamily="34" charset="0"/>
        </a:defRPr>
      </a:lvl2pPr>
      <a:lvl3pPr algn="ctr" rtl="0" eaLnBrk="1" fontAlgn="base" hangingPunct="1">
        <a:spcBef>
          <a:spcPct val="0"/>
        </a:spcBef>
        <a:spcAft>
          <a:spcPct val="0"/>
        </a:spcAft>
        <a:defRPr sz="4000">
          <a:solidFill>
            <a:schemeClr val="tx2"/>
          </a:solidFill>
          <a:latin typeface="Trebuchet MS" pitchFamily="34" charset="0"/>
        </a:defRPr>
      </a:lvl3pPr>
      <a:lvl4pPr algn="ctr" rtl="0" eaLnBrk="1" fontAlgn="base" hangingPunct="1">
        <a:spcBef>
          <a:spcPct val="0"/>
        </a:spcBef>
        <a:spcAft>
          <a:spcPct val="0"/>
        </a:spcAft>
        <a:defRPr sz="4000">
          <a:solidFill>
            <a:schemeClr val="tx2"/>
          </a:solidFill>
          <a:latin typeface="Trebuchet MS" pitchFamily="34" charset="0"/>
        </a:defRPr>
      </a:lvl4pPr>
      <a:lvl5pPr algn="ctr" rtl="0" eaLnBrk="1" fontAlgn="base" hangingPunct="1">
        <a:spcBef>
          <a:spcPct val="0"/>
        </a:spcBef>
        <a:spcAft>
          <a:spcPct val="0"/>
        </a:spcAft>
        <a:defRPr sz="4000">
          <a:solidFill>
            <a:schemeClr val="tx2"/>
          </a:solidFill>
          <a:latin typeface="Trebuchet MS" pitchFamily="34" charset="0"/>
        </a:defRPr>
      </a:lvl5pPr>
      <a:lvl6pPr marL="457200" algn="ctr" rtl="0" eaLnBrk="1" fontAlgn="base" hangingPunct="1">
        <a:spcBef>
          <a:spcPct val="0"/>
        </a:spcBef>
        <a:spcAft>
          <a:spcPct val="0"/>
        </a:spcAft>
        <a:defRPr sz="4000">
          <a:solidFill>
            <a:schemeClr val="tx2"/>
          </a:solidFill>
          <a:latin typeface="Trebuchet MS" pitchFamily="34" charset="0"/>
        </a:defRPr>
      </a:lvl6pPr>
      <a:lvl7pPr marL="914400" algn="ctr" rtl="0" eaLnBrk="1" fontAlgn="base" hangingPunct="1">
        <a:spcBef>
          <a:spcPct val="0"/>
        </a:spcBef>
        <a:spcAft>
          <a:spcPct val="0"/>
        </a:spcAft>
        <a:defRPr sz="4000">
          <a:solidFill>
            <a:schemeClr val="tx2"/>
          </a:solidFill>
          <a:latin typeface="Trebuchet MS" pitchFamily="34" charset="0"/>
        </a:defRPr>
      </a:lvl7pPr>
      <a:lvl8pPr marL="1371600" algn="ctr" rtl="0" eaLnBrk="1" fontAlgn="base" hangingPunct="1">
        <a:spcBef>
          <a:spcPct val="0"/>
        </a:spcBef>
        <a:spcAft>
          <a:spcPct val="0"/>
        </a:spcAft>
        <a:defRPr sz="4000">
          <a:solidFill>
            <a:schemeClr val="tx2"/>
          </a:solidFill>
          <a:latin typeface="Trebuchet MS" pitchFamily="34" charset="0"/>
        </a:defRPr>
      </a:lvl8pPr>
      <a:lvl9pPr marL="1828800" algn="ctr" rtl="0" eaLnBrk="1" fontAlgn="base" hangingPunct="1">
        <a:spcBef>
          <a:spcPct val="0"/>
        </a:spcBef>
        <a:spcAft>
          <a:spcPct val="0"/>
        </a:spcAft>
        <a:defRPr sz="4000">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fdrlFyDdgQ" TargetMode="External"/><Relationship Id="rId3" Type="http://schemas.openxmlformats.org/officeDocument/2006/relationships/hyperlink" Target="http://www.youtube.com/watch?v=xzXgio6F8A0&amp;feature=related" TargetMode="External"/><Relationship Id="rId7" Type="http://schemas.openxmlformats.org/officeDocument/2006/relationships/hyperlink" Target="https://www.youtube.com/watch?v=krWOr4r_uwI" TargetMode="External"/><Relationship Id="rId2" Type="http://schemas.openxmlformats.org/officeDocument/2006/relationships/hyperlink" Target="http://www.youtube.com/watch?v=8tIUilYX56E" TargetMode="External"/><Relationship Id="rId1" Type="http://schemas.openxmlformats.org/officeDocument/2006/relationships/slideLayout" Target="../slideLayouts/slideLayout7.xml"/><Relationship Id="rId6" Type="http://schemas.openxmlformats.org/officeDocument/2006/relationships/hyperlink" Target="http://www.youtube.com/watch?v=bdeFdFEbuqk" TargetMode="External"/><Relationship Id="rId5" Type="http://schemas.openxmlformats.org/officeDocument/2006/relationships/hyperlink" Target="http://www.youtube.com/watch?v=scDuMAFO6u0" TargetMode="External"/><Relationship Id="rId4" Type="http://schemas.openxmlformats.org/officeDocument/2006/relationships/hyperlink" Target="http://www.youtube.com/watch?v=k9FQvidt5Qs&amp;feature=relat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yv78GkZZqeM" TargetMode="External"/><Relationship Id="rId2" Type="http://schemas.openxmlformats.org/officeDocument/2006/relationships/hyperlink" Target="http://www.youtube.com/watch?v=wv-G-kM9pUs" TargetMode="External"/><Relationship Id="rId1" Type="http://schemas.openxmlformats.org/officeDocument/2006/relationships/slideLayout" Target="../slideLayouts/slideLayout7.xml"/><Relationship Id="rId5" Type="http://schemas.openxmlformats.org/officeDocument/2006/relationships/hyperlink" Target="http://www.youtube.com/watch?v=IiDztHS3Wos" TargetMode="External"/><Relationship Id="rId4" Type="http://schemas.openxmlformats.org/officeDocument/2006/relationships/hyperlink" Target="https://www.youtube.com/watch?v=WTOzgxJmdq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XgVgEgNpe9c" TargetMode="External"/><Relationship Id="rId2" Type="http://schemas.openxmlformats.org/officeDocument/2006/relationships/hyperlink" Target="http://www.youtube.com/watch?v=757-r3qmcp8" TargetMode="External"/><Relationship Id="rId1" Type="http://schemas.openxmlformats.org/officeDocument/2006/relationships/slideLayout" Target="../slideLayouts/slideLayout7.xml"/><Relationship Id="rId6" Type="http://schemas.openxmlformats.org/officeDocument/2006/relationships/hyperlink" Target="http://www.youtube.com/watch?v=U3ndnN643Ko" TargetMode="External"/><Relationship Id="rId5" Type="http://schemas.openxmlformats.org/officeDocument/2006/relationships/hyperlink" Target="http://www.youtube.com/watch?v=gAc9TtQCUnk" TargetMode="External"/><Relationship Id="rId4" Type="http://schemas.openxmlformats.org/officeDocument/2006/relationships/hyperlink" Target="http://www.youtube.com/watch?v=atF_ZUzVlW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je7uh4TH0JY" TargetMode="External"/><Relationship Id="rId2" Type="http://schemas.openxmlformats.org/officeDocument/2006/relationships/hyperlink" Target="http://www.youtube.com/watch?v=sqaa42gbqhA"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Gp8-WKcheYA" TargetMode="External"/><Relationship Id="rId2" Type="http://schemas.openxmlformats.org/officeDocument/2006/relationships/hyperlink" Target="http://www.youtube.com/watch?v=2SrpARP_M0o" TargetMode="External"/><Relationship Id="rId1" Type="http://schemas.openxmlformats.org/officeDocument/2006/relationships/slideLayout" Target="../slideLayouts/slideLayout7.xml"/><Relationship Id="rId4" Type="http://schemas.openxmlformats.org/officeDocument/2006/relationships/hyperlink" Target="https://www.youtube.com/watch?v=57Zzv9IXTM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Cultural Dimension</a:t>
            </a:r>
            <a:endParaRPr lang="en-US" dirty="0"/>
          </a:p>
        </p:txBody>
      </p:sp>
      <p:sp>
        <p:nvSpPr>
          <p:cNvPr id="3" name="Subtitle 2"/>
          <p:cNvSpPr>
            <a:spLocks noGrp="1"/>
          </p:cNvSpPr>
          <p:nvPr>
            <p:ph type="subTitle" idx="1"/>
          </p:nvPr>
        </p:nvSpPr>
        <p:spPr/>
        <p:txBody>
          <a:bodyPr/>
          <a:lstStyle/>
          <a:p>
            <a:r>
              <a:rPr lang="en-US" dirty="0" smtClean="0"/>
              <a:t>HO267/2018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268760"/>
            <a:ext cx="7920880" cy="5324535"/>
          </a:xfrm>
          <a:prstGeom prst="rect">
            <a:avLst/>
          </a:prstGeom>
          <a:noFill/>
        </p:spPr>
        <p:txBody>
          <a:bodyPr wrap="square" rtlCol="0">
            <a:spAutoFit/>
          </a:bodyPr>
          <a:lstStyle/>
          <a:p>
            <a:r>
              <a:rPr lang="en-GB" sz="2000" dirty="0">
                <a:latin typeface="+mj-lt"/>
              </a:rPr>
              <a:t>E) </a:t>
            </a:r>
            <a:r>
              <a:rPr lang="en-GB" sz="2000" b="1" i="1" dirty="0">
                <a:latin typeface="+mj-lt"/>
              </a:rPr>
              <a:t>Long-Term</a:t>
            </a:r>
            <a:r>
              <a:rPr lang="en-GB" sz="2000" i="1" dirty="0">
                <a:latin typeface="+mj-lt"/>
              </a:rPr>
              <a:t> VS </a:t>
            </a:r>
            <a:r>
              <a:rPr lang="en-GB" sz="2000" b="1" i="1" dirty="0">
                <a:latin typeface="+mj-lt"/>
              </a:rPr>
              <a:t>Short-Term Orientation</a:t>
            </a:r>
            <a:r>
              <a:rPr lang="en-GB" sz="2000" dirty="0">
                <a:latin typeface="+mj-lt"/>
              </a:rPr>
              <a:t> </a:t>
            </a:r>
            <a:endParaRPr lang="en-US" sz="2000" dirty="0">
              <a:latin typeface="+mj-lt"/>
            </a:endParaRPr>
          </a:p>
          <a:p>
            <a:r>
              <a:rPr lang="en-GB" sz="2000" dirty="0">
                <a:latin typeface="+mj-lt"/>
              </a:rPr>
              <a:t>	-</a:t>
            </a:r>
            <a:r>
              <a:rPr lang="en-GB" sz="2000" u="sng" dirty="0">
                <a:latin typeface="+mj-lt"/>
              </a:rPr>
              <a:t>Long-Term Orientation</a:t>
            </a:r>
            <a:r>
              <a:rPr lang="en-GB" sz="2000" dirty="0">
                <a:latin typeface="+mj-lt"/>
              </a:rPr>
              <a:t> means individuals show great respect for status differences; value social order and long-range goals; dedicated and a sense of commitment and organisational identity and loyalty.</a:t>
            </a:r>
            <a:endParaRPr lang="en-US" sz="2000" dirty="0">
              <a:latin typeface="+mj-lt"/>
            </a:endParaRPr>
          </a:p>
          <a:p>
            <a:r>
              <a:rPr lang="en-GB" sz="2000" dirty="0">
                <a:latin typeface="+mj-lt"/>
              </a:rPr>
              <a:t>	-</a:t>
            </a:r>
            <a:r>
              <a:rPr lang="en-GB" sz="2000" u="sng" dirty="0">
                <a:latin typeface="+mj-lt"/>
              </a:rPr>
              <a:t>Short-Term Orientation</a:t>
            </a:r>
            <a:r>
              <a:rPr lang="en-GB" sz="2000" dirty="0">
                <a:latin typeface="+mj-lt"/>
              </a:rPr>
              <a:t> means individuals are concerned with short-term results; spend to keep up with social pressure; less savings and concern with face</a:t>
            </a:r>
            <a:r>
              <a:rPr lang="en-GB" sz="2000" dirty="0" smtClean="0">
                <a:latin typeface="+mj-lt"/>
              </a:rPr>
              <a:t>.</a:t>
            </a:r>
          </a:p>
          <a:p>
            <a:endParaRPr lang="en-GB" sz="2000" dirty="0">
              <a:latin typeface="+mj-lt"/>
            </a:endParaRPr>
          </a:p>
          <a:p>
            <a:r>
              <a:rPr lang="en-GB" sz="2000" dirty="0">
                <a:latin typeface="+mj-lt"/>
              </a:rPr>
              <a:t>F) </a:t>
            </a:r>
            <a:r>
              <a:rPr lang="en-GB" sz="2000" b="1" i="1" dirty="0">
                <a:latin typeface="+mj-lt"/>
              </a:rPr>
              <a:t>Indulgence </a:t>
            </a:r>
            <a:r>
              <a:rPr lang="en-GB" sz="2000" i="1" dirty="0">
                <a:latin typeface="+mj-lt"/>
              </a:rPr>
              <a:t>VS </a:t>
            </a:r>
            <a:r>
              <a:rPr lang="en-GB" sz="2000" b="1" i="1" dirty="0">
                <a:latin typeface="+mj-lt"/>
              </a:rPr>
              <a:t>Restraint</a:t>
            </a:r>
            <a:endParaRPr lang="en-US" sz="2000" dirty="0">
              <a:latin typeface="+mj-lt"/>
            </a:endParaRPr>
          </a:p>
          <a:p>
            <a:r>
              <a:rPr lang="en-GB" sz="2000" dirty="0">
                <a:latin typeface="+mj-lt"/>
              </a:rPr>
              <a:t>	Indulgence stands for a society that allows relatively free gratification of basic and natural human drives related to enjoying life and having fun.  Restraint stands for a society that suppresses gratification of needs and regulates it by means of strict social norms.</a:t>
            </a:r>
            <a:endParaRPr lang="en-US" sz="2000" dirty="0">
              <a:latin typeface="+mj-lt"/>
            </a:endParaRPr>
          </a:p>
          <a:p>
            <a:endParaRPr lang="en-US" sz="2000" dirty="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548680"/>
            <a:ext cx="7920880" cy="5262979"/>
          </a:xfrm>
          <a:prstGeom prst="rect">
            <a:avLst/>
          </a:prstGeom>
          <a:noFill/>
        </p:spPr>
        <p:txBody>
          <a:bodyPr wrap="square" rtlCol="0">
            <a:spAutoFit/>
          </a:bodyPr>
          <a:lstStyle/>
          <a:p>
            <a:r>
              <a:rPr lang="en-GB" sz="2400" dirty="0" smtClean="0">
                <a:latin typeface="+mj-lt"/>
              </a:rPr>
              <a:t>5.2 Edward Hall’s High-Context and Low-Context Orientations</a:t>
            </a:r>
            <a:endParaRPr lang="th-TH" sz="2400" dirty="0" smtClean="0">
              <a:latin typeface="+mj-lt"/>
            </a:endParaRPr>
          </a:p>
          <a:p>
            <a:endParaRPr lang="th-TH" sz="2400" dirty="0" smtClean="0">
              <a:latin typeface="+mj-lt"/>
            </a:endParaRPr>
          </a:p>
          <a:p>
            <a:r>
              <a:rPr lang="th-TH" sz="2400" dirty="0" smtClean="0">
                <a:latin typeface="+mj-lt"/>
              </a:rPr>
              <a:t>	</a:t>
            </a:r>
            <a:r>
              <a:rPr lang="en-US" sz="2400" dirty="0" smtClean="0">
                <a:latin typeface="+mj-lt"/>
              </a:rPr>
              <a:t>-High-Context Culture/Communication: </a:t>
            </a:r>
          </a:p>
          <a:p>
            <a:r>
              <a:rPr lang="en-US" sz="2400" dirty="0" smtClean="0">
                <a:latin typeface="+mj-lt"/>
              </a:rPr>
              <a:t>		-among homogenous group</a:t>
            </a:r>
          </a:p>
          <a:p>
            <a:r>
              <a:rPr lang="en-US" sz="2400" dirty="0" smtClean="0">
                <a:latin typeface="+mj-lt"/>
              </a:rPr>
              <a:t>		-meanings in non-verbal text/context</a:t>
            </a:r>
          </a:p>
          <a:p>
            <a:r>
              <a:rPr lang="en-US" sz="2400" dirty="0" smtClean="0">
                <a:latin typeface="+mj-lt"/>
              </a:rPr>
              <a:t>		-shares in-depth background information</a:t>
            </a:r>
          </a:p>
          <a:p>
            <a:r>
              <a:rPr lang="en-US" sz="2400" dirty="0" smtClean="0">
                <a:latin typeface="+mj-lt"/>
              </a:rPr>
              <a:t>		-indirect communication</a:t>
            </a:r>
          </a:p>
          <a:p>
            <a:endParaRPr lang="en-US" sz="2400" dirty="0" smtClean="0">
              <a:latin typeface="+mj-lt"/>
            </a:endParaRPr>
          </a:p>
          <a:p>
            <a:r>
              <a:rPr lang="en-US" sz="2400" dirty="0" smtClean="0">
                <a:latin typeface="+mj-lt"/>
              </a:rPr>
              <a:t>	-Low-Context Culture/Communication:</a:t>
            </a:r>
          </a:p>
          <a:p>
            <a:r>
              <a:rPr lang="en-US" sz="2400" dirty="0" smtClean="0">
                <a:latin typeface="+mj-lt"/>
              </a:rPr>
              <a:t>		-among heterogeneous group</a:t>
            </a:r>
          </a:p>
          <a:p>
            <a:r>
              <a:rPr lang="en-US" sz="2400" dirty="0" smtClean="0">
                <a:latin typeface="+mj-lt"/>
              </a:rPr>
              <a:t>		-meanings in verbal text</a:t>
            </a:r>
            <a:endParaRPr lang="th-TH" sz="2400" dirty="0" smtClean="0">
              <a:latin typeface="+mj-lt"/>
            </a:endParaRPr>
          </a:p>
          <a:p>
            <a:r>
              <a:rPr lang="en-US" sz="2400" dirty="0" smtClean="0">
                <a:latin typeface="+mj-lt"/>
              </a:rPr>
              <a:t>		-different background information</a:t>
            </a:r>
          </a:p>
          <a:p>
            <a:r>
              <a:rPr lang="en-US" sz="2400" dirty="0" smtClean="0">
                <a:latin typeface="+mj-lt"/>
              </a:rPr>
              <a:t>		-direct communication</a:t>
            </a:r>
            <a:endParaRPr lang="en-US" sz="24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92696"/>
            <a:ext cx="7848872" cy="6463308"/>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mj-lt"/>
              </a:rPr>
              <a:t>Definitions of High/Low Context</a:t>
            </a:r>
          </a:p>
          <a:p>
            <a:pPr algn="ctr"/>
            <a:r>
              <a:rPr lang="en-US" b="1" dirty="0" smtClean="0">
                <a:effectLst>
                  <a:outerShdw blurRad="38100" dist="38100" dir="2700000" algn="tl">
                    <a:srgbClr val="000000">
                      <a:alpha val="43137"/>
                    </a:srgbClr>
                  </a:outerShdw>
                </a:effectLst>
                <a:latin typeface="+mj-lt"/>
                <a:hlinkClick r:id="rId2"/>
              </a:rPr>
              <a:t>http://www.youtube.com/watch?v=8tIUilYX56E</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smtClean="0">
                <a:effectLst>
                  <a:outerShdw blurRad="38100" dist="38100" dir="2700000" algn="tl">
                    <a:srgbClr val="000000">
                      <a:alpha val="43137"/>
                    </a:srgbClr>
                  </a:outerShdw>
                </a:effectLst>
                <a:latin typeface="+mj-lt"/>
              </a:rPr>
              <a:t>German </a:t>
            </a:r>
            <a:r>
              <a:rPr lang="en-US" b="1" dirty="0" err="1" smtClean="0">
                <a:effectLst>
                  <a:outerShdw blurRad="38100" dist="38100" dir="2700000" algn="tl">
                    <a:srgbClr val="000000">
                      <a:alpha val="43137"/>
                    </a:srgbClr>
                  </a:outerShdw>
                </a:effectLst>
                <a:latin typeface="+mj-lt"/>
              </a:rPr>
              <a:t>vs</a:t>
            </a:r>
            <a:r>
              <a:rPr lang="en-US" b="1" dirty="0" smtClean="0">
                <a:effectLst>
                  <a:outerShdw blurRad="38100" dist="38100" dir="2700000" algn="tl">
                    <a:srgbClr val="000000">
                      <a:alpha val="43137"/>
                    </a:srgbClr>
                  </a:outerShdw>
                </a:effectLst>
                <a:latin typeface="+mj-lt"/>
              </a:rPr>
              <a:t> American</a:t>
            </a:r>
          </a:p>
          <a:p>
            <a:pPr algn="ctr"/>
            <a:r>
              <a:rPr lang="en-US" b="1" dirty="0" smtClean="0">
                <a:effectLst>
                  <a:outerShdw blurRad="38100" dist="38100" dir="2700000" algn="tl">
                    <a:srgbClr val="000000">
                      <a:alpha val="43137"/>
                    </a:srgbClr>
                  </a:outerShdw>
                </a:effectLst>
                <a:latin typeface="+mj-lt"/>
                <a:hlinkClick r:id="rId3"/>
              </a:rPr>
              <a:t>http://www.youtube.com/watch?v=xzXgio6F8A0&amp;feature=related</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smtClean="0">
                <a:effectLst>
                  <a:outerShdw blurRad="38100" dist="38100" dir="2700000" algn="tl">
                    <a:srgbClr val="000000">
                      <a:alpha val="43137"/>
                    </a:srgbClr>
                  </a:outerShdw>
                </a:effectLst>
                <a:latin typeface="+mj-lt"/>
              </a:rPr>
              <a:t>Korean guy</a:t>
            </a:r>
          </a:p>
          <a:p>
            <a:pPr algn="ctr"/>
            <a:r>
              <a:rPr lang="en-US" b="1" dirty="0" smtClean="0">
                <a:effectLst>
                  <a:outerShdw blurRad="38100" dist="38100" dir="2700000" algn="tl">
                    <a:srgbClr val="000000">
                      <a:alpha val="43137"/>
                    </a:srgbClr>
                  </a:outerShdw>
                </a:effectLst>
                <a:latin typeface="+mj-lt"/>
                <a:hlinkClick r:id="rId4"/>
              </a:rPr>
              <a:t>http://www.youtube.com/watch?v=k9FQvidt5Qs&amp;feature=related</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smtClean="0">
                <a:effectLst>
                  <a:outerShdw blurRad="38100" dist="38100" dir="2700000" algn="tl">
                    <a:srgbClr val="000000">
                      <a:alpha val="43137"/>
                    </a:srgbClr>
                  </a:outerShdw>
                </a:effectLst>
                <a:latin typeface="+mj-lt"/>
              </a:rPr>
              <a:t>Nang </a:t>
            </a:r>
            <a:r>
              <a:rPr lang="en-US" b="1" dirty="0" err="1" smtClean="0">
                <a:effectLst>
                  <a:outerShdw blurRad="38100" dist="38100" dir="2700000" algn="tl">
                    <a:srgbClr val="000000">
                      <a:alpha val="43137"/>
                    </a:srgbClr>
                  </a:outerShdw>
                </a:effectLst>
                <a:latin typeface="+mj-lt"/>
              </a:rPr>
              <a:t>Nak</a:t>
            </a:r>
            <a:endParaRPr lang="en-US" b="1" dirty="0" smtClean="0">
              <a:effectLst>
                <a:outerShdw blurRad="38100" dist="38100" dir="2700000" algn="tl">
                  <a:srgbClr val="000000">
                    <a:alpha val="43137"/>
                  </a:srgbClr>
                </a:outerShdw>
              </a:effectLst>
              <a:latin typeface="+mj-lt"/>
            </a:endParaRPr>
          </a:p>
          <a:p>
            <a:pPr algn="ctr"/>
            <a:r>
              <a:rPr lang="en-US" b="1" dirty="0" smtClean="0">
                <a:effectLst>
                  <a:outerShdw blurRad="38100" dist="38100" dir="2700000" algn="tl">
                    <a:srgbClr val="000000">
                      <a:alpha val="43137"/>
                    </a:srgbClr>
                  </a:outerShdw>
                </a:effectLst>
                <a:latin typeface="+mj-lt"/>
                <a:hlinkClick r:id="rId5"/>
              </a:rPr>
              <a:t>http://www.youtube.com/watch?v=scDuMAFO6u0</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err="1" smtClean="0">
                <a:effectLst>
                  <a:outerShdw blurRad="38100" dist="38100" dir="2700000" algn="tl">
                    <a:srgbClr val="000000">
                      <a:alpha val="43137"/>
                    </a:srgbClr>
                  </a:outerShdw>
                </a:effectLst>
                <a:latin typeface="+mj-lt"/>
              </a:rPr>
              <a:t>Mr</a:t>
            </a:r>
            <a:r>
              <a:rPr lang="en-US" b="1" dirty="0" smtClean="0">
                <a:effectLst>
                  <a:outerShdw blurRad="38100" dist="38100" dir="2700000" algn="tl">
                    <a:srgbClr val="000000">
                      <a:alpha val="43137"/>
                    </a:srgbClr>
                  </a:outerShdw>
                </a:effectLst>
                <a:latin typeface="+mj-lt"/>
              </a:rPr>
              <a:t> baseball</a:t>
            </a:r>
          </a:p>
          <a:p>
            <a:pPr algn="ctr"/>
            <a:r>
              <a:rPr lang="en-US" b="1" dirty="0" smtClean="0">
                <a:effectLst>
                  <a:outerShdw blurRad="38100" dist="38100" dir="2700000" algn="tl">
                    <a:srgbClr val="000000">
                      <a:alpha val="43137"/>
                    </a:srgbClr>
                  </a:outerShdw>
                </a:effectLst>
                <a:latin typeface="+mj-lt"/>
                <a:hlinkClick r:id="rId6"/>
              </a:rPr>
              <a:t>http://www.youtube.com/watch?v=bdeFdFEbuqk</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err="1" smtClean="0">
                <a:effectLst>
                  <a:outerShdw blurRad="38100" dist="38100" dir="2700000" algn="tl">
                    <a:srgbClr val="000000">
                      <a:alpha val="43137"/>
                    </a:srgbClr>
                  </a:outerShdw>
                </a:effectLst>
                <a:latin typeface="+mj-lt"/>
              </a:rPr>
              <a:t>Honour</a:t>
            </a:r>
            <a:r>
              <a:rPr lang="en-US" b="1" dirty="0" smtClean="0">
                <a:effectLst>
                  <a:outerShdw blurRad="38100" dist="38100" dir="2700000" algn="tl">
                    <a:srgbClr val="000000">
                      <a:alpha val="43137"/>
                    </a:srgbClr>
                  </a:outerShdw>
                </a:effectLst>
                <a:latin typeface="+mj-lt"/>
              </a:rPr>
              <a:t> killing</a:t>
            </a:r>
          </a:p>
          <a:p>
            <a:pPr algn="ctr"/>
            <a:r>
              <a:rPr lang="en-US" b="1" dirty="0" smtClean="0">
                <a:effectLst>
                  <a:outerShdw blurRad="38100" dist="38100" dir="2700000" algn="tl">
                    <a:srgbClr val="000000">
                      <a:alpha val="43137"/>
                    </a:srgbClr>
                  </a:outerShdw>
                </a:effectLst>
                <a:latin typeface="+mj-lt"/>
                <a:hlinkClick r:id="rId7"/>
              </a:rPr>
              <a:t>https://www.youtube.com/watch?v=krWOr4r_uwI</a:t>
            </a: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r>
              <a:rPr lang="en-US" b="1" dirty="0" smtClean="0">
                <a:effectLst>
                  <a:outerShdw blurRad="38100" dist="38100" dir="2700000" algn="tl">
                    <a:srgbClr val="000000">
                      <a:alpha val="43137"/>
                    </a:srgbClr>
                  </a:outerShdw>
                </a:effectLst>
                <a:latin typeface="+mj-lt"/>
              </a:rPr>
              <a:t>Iran</a:t>
            </a:r>
          </a:p>
          <a:p>
            <a:pPr algn="ctr"/>
            <a:r>
              <a:rPr lang="en-US" b="1" smtClean="0">
                <a:effectLst>
                  <a:outerShdw blurRad="38100" dist="38100" dir="2700000" algn="tl">
                    <a:srgbClr val="000000">
                      <a:alpha val="43137"/>
                    </a:srgbClr>
                  </a:outerShdw>
                </a:effectLst>
                <a:latin typeface="+mj-lt"/>
                <a:hlinkClick r:id="rId8"/>
              </a:rPr>
              <a:t>https://www.youtube.com/watch?v=-fdrlFyDdgQ</a:t>
            </a:r>
            <a:endParaRPr lang="en-US" b="1"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endParaRPr lang="en-US" b="1" dirty="0" smtClean="0">
              <a:effectLst>
                <a:outerShdw blurRad="38100" dist="38100" dir="2700000" algn="tl">
                  <a:srgbClr val="000000">
                    <a:alpha val="43137"/>
                  </a:srgbClr>
                </a:outerShdw>
              </a:effectLst>
              <a:latin typeface="+mj-lt"/>
            </a:endParaRPr>
          </a:p>
          <a:p>
            <a:pPr algn="ctr"/>
            <a:endParaRPr lang="en-US"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1484784"/>
            <a:ext cx="7848872" cy="3046988"/>
          </a:xfrm>
          <a:prstGeom prst="rect">
            <a:avLst/>
          </a:prstGeom>
          <a:noFill/>
        </p:spPr>
        <p:txBody>
          <a:bodyPr wrap="square" rtlCol="0">
            <a:spAutoFit/>
          </a:bodyPr>
          <a:lstStyle/>
          <a:p>
            <a:pPr algn="ctr"/>
            <a:r>
              <a:rPr lang="en-GB" sz="2400" b="1" dirty="0" smtClean="0">
                <a:latin typeface="Consolas" pitchFamily="49" charset="0"/>
                <a:cs typeface="Consolas" pitchFamily="49" charset="0"/>
              </a:rPr>
              <a:t>Cultural Dimensions </a:t>
            </a:r>
            <a:endParaRPr lang="en-GB" sz="2400" b="1" dirty="0" smtClean="0">
              <a:latin typeface="Consolas" pitchFamily="49" charset="0"/>
              <a:cs typeface="Consolas" pitchFamily="49" charset="0"/>
            </a:endParaRPr>
          </a:p>
          <a:p>
            <a:pPr algn="ctr"/>
            <a:endParaRPr lang="en-GB" sz="2400" b="1" dirty="0" smtClean="0">
              <a:latin typeface="Consolas" pitchFamily="49" charset="0"/>
              <a:cs typeface="Consolas" pitchFamily="49" charset="0"/>
            </a:endParaRPr>
          </a:p>
          <a:p>
            <a:r>
              <a:rPr lang="en-GB" sz="2400" dirty="0">
                <a:latin typeface="Consolas" pitchFamily="49" charset="0"/>
                <a:cs typeface="Consolas" pitchFamily="49" charset="0"/>
              </a:rPr>
              <a:t>	</a:t>
            </a:r>
            <a:r>
              <a:rPr lang="en-GB" sz="2400" dirty="0" smtClean="0">
                <a:latin typeface="Consolas" pitchFamily="49" charset="0"/>
                <a:cs typeface="Consolas" pitchFamily="49" charset="0"/>
              </a:rPr>
              <a:t>-to </a:t>
            </a:r>
            <a:r>
              <a:rPr lang="en-GB" sz="2400" dirty="0">
                <a:latin typeface="Consolas" pitchFamily="49" charset="0"/>
                <a:cs typeface="Consolas" pitchFamily="49" charset="0"/>
              </a:rPr>
              <a:t>describe the effects of a society's culture on the values of its members, and how these values relate to behaviour; </a:t>
            </a:r>
            <a:endParaRPr lang="en-GB" sz="2400" dirty="0" smtClean="0">
              <a:latin typeface="Consolas" pitchFamily="49" charset="0"/>
              <a:cs typeface="Consolas" pitchFamily="49" charset="0"/>
            </a:endParaRPr>
          </a:p>
          <a:p>
            <a:r>
              <a:rPr lang="en-GB" sz="2400" dirty="0">
                <a:latin typeface="Consolas" pitchFamily="49" charset="0"/>
                <a:cs typeface="Consolas" pitchFamily="49" charset="0"/>
              </a:rPr>
              <a:t>	</a:t>
            </a:r>
            <a:r>
              <a:rPr lang="en-GB" sz="2400" dirty="0" smtClean="0">
                <a:latin typeface="Consolas" pitchFamily="49" charset="0"/>
                <a:cs typeface="Consolas" pitchFamily="49" charset="0"/>
              </a:rPr>
              <a:t>-to </a:t>
            </a:r>
            <a:r>
              <a:rPr lang="en-GB" sz="2400" dirty="0">
                <a:latin typeface="Consolas" pitchFamily="49" charset="0"/>
                <a:cs typeface="Consolas" pitchFamily="49" charset="0"/>
              </a:rPr>
              <a:t>explain about values, beliefs and other orientations collectively.</a:t>
            </a:r>
            <a:endParaRPr lang="en-US" sz="2400" dirty="0">
              <a:latin typeface="Consolas" pitchFamily="49" charset="0"/>
              <a:cs typeface="Consolas" pitchFamily="49" charset="0"/>
            </a:endParaRPr>
          </a:p>
          <a:p>
            <a:endParaRPr lang="en-US" sz="2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836712"/>
            <a:ext cx="7848872" cy="1200329"/>
          </a:xfrm>
          <a:prstGeom prst="rect">
            <a:avLst/>
          </a:prstGeom>
          <a:noFill/>
        </p:spPr>
        <p:txBody>
          <a:bodyPr wrap="square" rtlCol="0">
            <a:spAutoFit/>
          </a:bodyPr>
          <a:lstStyle/>
          <a:p>
            <a:pPr algn="ctr"/>
            <a:r>
              <a:rPr lang="en-GB" sz="2400" b="1"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Geert</a:t>
            </a:r>
            <a:r>
              <a:rPr lang="en-GB" sz="2400" b="1" dirty="0">
                <a:solidFill>
                  <a:srgbClr val="FF0000"/>
                </a:solidFill>
                <a:effectLst>
                  <a:outerShdw blurRad="38100" dist="38100" dir="2700000" algn="tl">
                    <a:srgbClr val="000000">
                      <a:alpha val="43137"/>
                    </a:srgbClr>
                  </a:outerShdw>
                </a:effectLst>
                <a:latin typeface="Consolas" pitchFamily="49" charset="0"/>
                <a:cs typeface="Consolas" pitchFamily="49" charset="0"/>
              </a:rPr>
              <a:t> </a:t>
            </a:r>
            <a:r>
              <a:rPr lang="en-GB" sz="2400" b="1"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Hofstede’s</a:t>
            </a:r>
            <a:r>
              <a:rPr lang="en-GB" sz="2400" b="1" dirty="0">
                <a:solidFill>
                  <a:srgbClr val="FF0000"/>
                </a:solidFill>
                <a:effectLst>
                  <a:outerShdw blurRad="38100" dist="38100" dir="2700000" algn="tl">
                    <a:srgbClr val="000000">
                      <a:alpha val="43137"/>
                    </a:srgbClr>
                  </a:outerShdw>
                </a:effectLst>
                <a:latin typeface="Consolas" pitchFamily="49" charset="0"/>
                <a:cs typeface="Consolas" pitchFamily="49" charset="0"/>
              </a:rPr>
              <a:t> Six Cultural </a:t>
            </a:r>
            <a:r>
              <a:rPr lang="en-GB" sz="2400" b="1" dirty="0" smtClean="0">
                <a:solidFill>
                  <a:srgbClr val="FF0000"/>
                </a:solidFill>
                <a:effectLst>
                  <a:outerShdw blurRad="38100" dist="38100" dir="2700000" algn="tl">
                    <a:srgbClr val="000000">
                      <a:alpha val="43137"/>
                    </a:srgbClr>
                  </a:outerShdw>
                </a:effectLst>
                <a:latin typeface="Consolas" pitchFamily="49" charset="0"/>
                <a:cs typeface="Consolas" pitchFamily="49" charset="0"/>
              </a:rPr>
              <a:t>Dimensions</a:t>
            </a:r>
          </a:p>
          <a:p>
            <a:pPr algn="ctr"/>
            <a:endParaRPr lang="en-GB" sz="2400" b="1" dirty="0">
              <a:solidFill>
                <a:srgbClr val="FF0000"/>
              </a:solidFill>
              <a:effectLst>
                <a:outerShdw blurRad="38100" dist="38100" dir="2700000" algn="tl">
                  <a:srgbClr val="000000">
                    <a:alpha val="43137"/>
                  </a:srgbClr>
                </a:outerShdw>
              </a:effectLst>
              <a:latin typeface="Consolas" pitchFamily="49" charset="0"/>
              <a:cs typeface="Consolas" pitchFamily="49" charset="0"/>
            </a:endParaRPr>
          </a:p>
          <a:p>
            <a:pPr algn="ctr"/>
            <a:endParaRPr lang="en-US" sz="2400" b="1" dirty="0">
              <a:solidFill>
                <a:srgbClr val="FF0000"/>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 name="Picture 3" descr="geert-hofstede-portrait.jpg"/>
          <p:cNvPicPr>
            <a:picLocks noChangeAspect="1"/>
          </p:cNvPicPr>
          <p:nvPr/>
        </p:nvPicPr>
        <p:blipFill>
          <a:blip r:embed="rId2" cstate="print"/>
          <a:stretch>
            <a:fillRect/>
          </a:stretch>
        </p:blipFill>
        <p:spPr>
          <a:xfrm>
            <a:off x="2627784" y="1556792"/>
            <a:ext cx="4374532" cy="320799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88640"/>
            <a:ext cx="7848872" cy="6863417"/>
          </a:xfrm>
          <a:prstGeom prst="rect">
            <a:avLst/>
          </a:prstGeom>
          <a:noFill/>
        </p:spPr>
        <p:txBody>
          <a:bodyPr wrap="square" rtlCol="0">
            <a:spAutoFit/>
          </a:bodyPr>
          <a:lstStyle/>
          <a:p>
            <a:pPr marL="457200" indent="-457200">
              <a:buAutoNum type="alphaUcParenR"/>
            </a:pPr>
            <a:r>
              <a:rPr lang="en-GB" sz="2000" b="1" i="1" dirty="0" smtClean="0">
                <a:latin typeface="Consolas" pitchFamily="49" charset="0"/>
                <a:cs typeface="Consolas" pitchFamily="49" charset="0"/>
              </a:rPr>
              <a:t>Individualism</a:t>
            </a:r>
            <a:r>
              <a:rPr lang="en-GB" sz="2000" i="1" dirty="0" smtClean="0">
                <a:latin typeface="Consolas" pitchFamily="49" charset="0"/>
                <a:cs typeface="Consolas" pitchFamily="49" charset="0"/>
              </a:rPr>
              <a:t> </a:t>
            </a:r>
            <a:r>
              <a:rPr lang="en-GB" sz="2000" i="1" dirty="0">
                <a:latin typeface="Consolas" pitchFamily="49" charset="0"/>
                <a:cs typeface="Consolas" pitchFamily="49" charset="0"/>
              </a:rPr>
              <a:t>VS </a:t>
            </a:r>
            <a:r>
              <a:rPr lang="en-GB" sz="2000" b="1" i="1" dirty="0" smtClean="0">
                <a:latin typeface="Consolas" pitchFamily="49" charset="0"/>
                <a:cs typeface="Consolas" pitchFamily="49" charset="0"/>
              </a:rPr>
              <a:t>Collectivism</a:t>
            </a:r>
          </a:p>
          <a:p>
            <a:pPr marL="457200" indent="-457200"/>
            <a:endParaRPr lang="en-US" sz="2000" dirty="0">
              <a:latin typeface="Consolas" pitchFamily="49" charset="0"/>
              <a:cs typeface="Consolas" pitchFamily="49" charset="0"/>
            </a:endParaRPr>
          </a:p>
          <a:p>
            <a:r>
              <a:rPr lang="en-GB" sz="2000" dirty="0">
                <a:latin typeface="Consolas" pitchFamily="49" charset="0"/>
                <a:cs typeface="Consolas" pitchFamily="49" charset="0"/>
              </a:rPr>
              <a:t>	-</a:t>
            </a:r>
            <a:r>
              <a:rPr lang="en-GB" sz="2000" u="sng" dirty="0">
                <a:latin typeface="Consolas" pitchFamily="49" charset="0"/>
                <a:cs typeface="Consolas" pitchFamily="49" charset="0"/>
              </a:rPr>
              <a:t>Individualism</a:t>
            </a:r>
            <a:r>
              <a:rPr lang="en-GB" sz="2000" dirty="0">
                <a:latin typeface="Consolas" pitchFamily="49" charset="0"/>
                <a:cs typeface="Consolas" pitchFamily="49" charset="0"/>
              </a:rPr>
              <a:t> </a:t>
            </a:r>
            <a:r>
              <a:rPr lang="en-GB" sz="2000" dirty="0" smtClean="0">
                <a:latin typeface="Consolas" pitchFamily="49" charset="0"/>
                <a:cs typeface="Consolas" pitchFamily="49" charset="0"/>
              </a:rPr>
              <a:t>-a </a:t>
            </a:r>
            <a:r>
              <a:rPr lang="en-GB" sz="2000" dirty="0">
                <a:latin typeface="Consolas" pitchFamily="49" charset="0"/>
                <a:cs typeface="Consolas" pitchFamily="49" charset="0"/>
              </a:rPr>
              <a:t>preference for a loosely-knit social framework in which individuals are expected to take care of only themselves and their immediate families. Individualistic cultures emphasis personal rights and responsibilities, voicing one’s own opinion, freedom, innovation and self-expression; independence rather than interdependence; </a:t>
            </a:r>
            <a:endParaRPr lang="en-GB" sz="2000" dirty="0" smtClean="0">
              <a:latin typeface="Consolas" pitchFamily="49" charset="0"/>
              <a:cs typeface="Consolas" pitchFamily="49" charset="0"/>
            </a:endParaRPr>
          </a:p>
          <a:p>
            <a:endParaRPr lang="en-US" sz="2000" dirty="0">
              <a:latin typeface="Consolas" pitchFamily="49" charset="0"/>
              <a:cs typeface="Consolas" pitchFamily="49" charset="0"/>
            </a:endParaRPr>
          </a:p>
          <a:p>
            <a:r>
              <a:rPr lang="en-GB" sz="2000" dirty="0">
                <a:latin typeface="Consolas" pitchFamily="49" charset="0"/>
                <a:cs typeface="Consolas" pitchFamily="49" charset="0"/>
              </a:rPr>
              <a:t>	-</a:t>
            </a:r>
            <a:r>
              <a:rPr lang="en-GB" sz="2000" u="sng" dirty="0">
                <a:latin typeface="Consolas" pitchFamily="49" charset="0"/>
                <a:cs typeface="Consolas" pitchFamily="49" charset="0"/>
              </a:rPr>
              <a:t>Collectivism</a:t>
            </a:r>
            <a:r>
              <a:rPr lang="en-GB" sz="2000" dirty="0">
                <a:latin typeface="Consolas" pitchFamily="49" charset="0"/>
                <a:cs typeface="Consolas" pitchFamily="49" charset="0"/>
              </a:rPr>
              <a:t> </a:t>
            </a:r>
            <a:r>
              <a:rPr lang="en-GB" sz="2000" dirty="0" smtClean="0">
                <a:latin typeface="Consolas" pitchFamily="49" charset="0"/>
                <a:cs typeface="Consolas" pitchFamily="49" charset="0"/>
              </a:rPr>
              <a:t>-a </a:t>
            </a:r>
            <a:r>
              <a:rPr lang="en-GB" sz="2000" dirty="0">
                <a:latin typeface="Consolas" pitchFamily="49" charset="0"/>
                <a:cs typeface="Consolas" pitchFamily="49" charset="0"/>
              </a:rPr>
              <a:t>preference for a tightly-knit framework in society in which individuals can expect their relatives or members of a particular in-group to look after them in exchange for unquestioning loyalty. Collectivistic cultures emphasis community, collaboration, shared interest, harmony, tradition, the public good and maintaining face;</a:t>
            </a:r>
            <a:endParaRPr lang="en-US" sz="2000" dirty="0">
              <a:latin typeface="Consolas" pitchFamily="49" charset="0"/>
              <a:cs typeface="Consolas" pitchFamily="49" charset="0"/>
            </a:endParaRPr>
          </a:p>
          <a:p>
            <a:r>
              <a:rPr lang="en-GB" sz="2000" dirty="0">
                <a:latin typeface="Consolas" pitchFamily="49" charset="0"/>
                <a:cs typeface="Consolas" pitchFamily="49" charset="0"/>
              </a:rPr>
              <a:t>	</a:t>
            </a:r>
            <a:endParaRPr lang="en-GB" sz="2000" dirty="0" smtClean="0">
              <a:latin typeface="Consolas" pitchFamily="49" charset="0"/>
              <a:cs typeface="Consolas" pitchFamily="49" charset="0"/>
            </a:endParaRPr>
          </a:p>
          <a:p>
            <a:r>
              <a:rPr lang="en-GB" sz="2000" dirty="0">
                <a:latin typeface="Consolas" pitchFamily="49" charset="0"/>
                <a:cs typeface="Consolas" pitchFamily="49" charset="0"/>
              </a:rPr>
              <a:t>	</a:t>
            </a:r>
            <a:r>
              <a:rPr lang="en-GB" sz="2000" dirty="0" smtClean="0">
                <a:latin typeface="Consolas" pitchFamily="49" charset="0"/>
                <a:cs typeface="Consolas" pitchFamily="49" charset="0"/>
              </a:rPr>
              <a:t>A </a:t>
            </a:r>
            <a:r>
              <a:rPr lang="en-GB" sz="2000" dirty="0">
                <a:latin typeface="Consolas" pitchFamily="49" charset="0"/>
                <a:cs typeface="Consolas" pitchFamily="49" charset="0"/>
              </a:rPr>
              <a:t>society's position on this dimension is reflected in whether people’s self-image is defined in terms of “I” or “we.”</a:t>
            </a:r>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836712"/>
            <a:ext cx="8064896" cy="4339650"/>
          </a:xfrm>
          <a:prstGeom prst="rect">
            <a:avLst/>
          </a:prstGeom>
          <a:noFill/>
        </p:spPr>
        <p:txBody>
          <a:bodyPr wrap="square" rtlCol="0">
            <a:spAutoFit/>
          </a:bodyPr>
          <a:lstStyle/>
          <a:p>
            <a:pPr algn="ctr"/>
            <a:endParaRPr lang="en-US" sz="2800" b="1" dirty="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err="1" smtClean="0">
                <a:effectLst>
                  <a:outerShdw blurRad="38100" dist="38100" dir="2700000" algn="tl">
                    <a:srgbClr val="000000">
                      <a:alpha val="43137"/>
                    </a:srgbClr>
                  </a:outerShdw>
                </a:effectLst>
                <a:latin typeface="Consolas" pitchFamily="49" charset="0"/>
                <a:cs typeface="Consolas" pitchFamily="49" charset="0"/>
              </a:rPr>
              <a:t>Phai</a:t>
            </a:r>
            <a:r>
              <a:rPr lang="en-US" sz="2000" b="1" dirty="0" smtClean="0">
                <a:effectLst>
                  <a:outerShdw blurRad="38100" dist="38100" dir="2700000" algn="tl">
                    <a:srgbClr val="000000">
                      <a:alpha val="43137"/>
                    </a:srgbClr>
                  </a:outerShdw>
                </a:effectLst>
                <a:latin typeface="Consolas" pitchFamily="49" charset="0"/>
                <a:cs typeface="Consolas" pitchFamily="49" charset="0"/>
              </a:rPr>
              <a:t> </a:t>
            </a:r>
            <a:r>
              <a:rPr lang="en-US" sz="2000" b="1" dirty="0" err="1" smtClean="0">
                <a:effectLst>
                  <a:outerShdw blurRad="38100" dist="38100" dir="2700000" algn="tl">
                    <a:srgbClr val="000000">
                      <a:alpha val="43137"/>
                    </a:srgbClr>
                  </a:outerShdw>
                </a:effectLst>
                <a:latin typeface="Consolas" pitchFamily="49" charset="0"/>
                <a:cs typeface="Consolas" pitchFamily="49" charset="0"/>
              </a:rPr>
              <a:t>Phongsathon</a:t>
            </a: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smtClean="0">
                <a:effectLst>
                  <a:outerShdw blurRad="38100" dist="38100" dir="2700000" algn="tl">
                    <a:srgbClr val="000000">
                      <a:alpha val="43137"/>
                    </a:srgbClr>
                  </a:outerShdw>
                </a:effectLst>
                <a:latin typeface="Consolas" pitchFamily="49" charset="0"/>
                <a:cs typeface="Consolas" pitchFamily="49" charset="0"/>
                <a:hlinkClick r:id="rId2"/>
              </a:rPr>
              <a:t>http://www.youtube.com/watch?v=wv-G-kM9pUs</a:t>
            </a: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err="1" smtClean="0">
                <a:effectLst>
                  <a:outerShdw blurRad="38100" dist="38100" dir="2700000" algn="tl">
                    <a:srgbClr val="000000">
                      <a:alpha val="43137"/>
                    </a:srgbClr>
                  </a:outerShdw>
                </a:effectLst>
                <a:latin typeface="Consolas" pitchFamily="49" charset="0"/>
                <a:cs typeface="Consolas" pitchFamily="49" charset="0"/>
              </a:rPr>
              <a:t>Saomat</a:t>
            </a:r>
            <a:r>
              <a:rPr lang="en-US" sz="2000" b="1" dirty="0" smtClean="0">
                <a:effectLst>
                  <a:outerShdw blurRad="38100" dist="38100" dir="2700000" algn="tl">
                    <a:srgbClr val="000000">
                      <a:alpha val="43137"/>
                    </a:srgbClr>
                  </a:outerShdw>
                </a:effectLst>
                <a:latin typeface="Consolas" pitchFamily="49" charset="0"/>
                <a:cs typeface="Consolas" pitchFamily="49" charset="0"/>
              </a:rPr>
              <a:t> </a:t>
            </a:r>
            <a:r>
              <a:rPr lang="en-US" sz="2000" b="1" dirty="0" err="1" smtClean="0">
                <a:effectLst>
                  <a:outerShdw blurRad="38100" dist="38100" dir="2700000" algn="tl">
                    <a:srgbClr val="000000">
                      <a:alpha val="43137"/>
                    </a:srgbClr>
                  </a:outerShdw>
                </a:effectLst>
                <a:latin typeface="Consolas" pitchFamily="49" charset="0"/>
                <a:cs typeface="Consolas" pitchFamily="49" charset="0"/>
              </a:rPr>
              <a:t>Megadance</a:t>
            </a: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smtClean="0">
                <a:effectLst>
                  <a:outerShdw blurRad="38100" dist="38100" dir="2700000" algn="tl">
                    <a:srgbClr val="000000">
                      <a:alpha val="43137"/>
                    </a:srgbClr>
                  </a:outerShdw>
                </a:effectLst>
                <a:latin typeface="Consolas" pitchFamily="49" charset="0"/>
                <a:cs typeface="Consolas" pitchFamily="49" charset="0"/>
                <a:hlinkClick r:id="rId3"/>
              </a:rPr>
              <a:t>http://www.youtube.com/watch?v=yv78GkZZqeM</a:t>
            </a:r>
            <a:endParaRPr lang="en-US"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sz="2000" b="1" dirty="0">
              <a:effectLst>
                <a:outerShdw blurRad="38100" dist="38100" dir="2700000" algn="tl">
                  <a:srgbClr val="000000">
                    <a:alpha val="43137"/>
                  </a:srgbClr>
                </a:outerShdw>
              </a:effectLst>
              <a:latin typeface="Consolas" pitchFamily="49" charset="0"/>
              <a:cs typeface="Consolas" pitchFamily="49" charset="0"/>
            </a:endParaRPr>
          </a:p>
          <a:p>
            <a:pPr algn="ctr"/>
            <a:r>
              <a:rPr lang="th-TH" sz="2000" b="1" dirty="0">
                <a:effectLst>
                  <a:outerShdw blurRad="38100" dist="38100" dir="2700000" algn="tl">
                    <a:srgbClr val="000000">
                      <a:alpha val="43137"/>
                    </a:srgbClr>
                  </a:outerShdw>
                </a:effectLst>
                <a:latin typeface="Consolas" pitchFamily="49" charset="0"/>
                <a:cs typeface="Consolas" pitchFamily="49" charset="0"/>
              </a:rPr>
              <a:t>แฟนฉัน</a:t>
            </a:r>
            <a:endParaRPr lang="en-US" sz="2000" b="1" dirty="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a:effectLst>
                  <a:outerShdw blurRad="38100" dist="38100" dir="2700000" algn="tl">
                    <a:srgbClr val="000000">
                      <a:alpha val="43137"/>
                    </a:srgbClr>
                  </a:outerShdw>
                </a:effectLst>
                <a:latin typeface="Consolas" pitchFamily="49" charset="0"/>
                <a:cs typeface="Consolas" pitchFamily="49" charset="0"/>
                <a:hlinkClick r:id="rId4"/>
              </a:rPr>
              <a:t>https://www.youtube.com/watch?v=WTOzgxJmdqo</a:t>
            </a:r>
            <a:endParaRPr lang="th-TH" sz="2000" b="1" dirty="0">
              <a:effectLst>
                <a:outerShdw blurRad="38100" dist="38100" dir="2700000" algn="tl">
                  <a:srgbClr val="000000">
                    <a:alpha val="43137"/>
                  </a:srgbClr>
                </a:outerShdw>
              </a:effectLst>
              <a:latin typeface="Consolas" pitchFamily="49" charset="0"/>
              <a:cs typeface="Consolas" pitchFamily="49" charset="0"/>
            </a:endParaRPr>
          </a:p>
          <a:p>
            <a:pPr algn="ctr"/>
            <a:endParaRPr lang="th-TH" sz="2000"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sz="2000" b="1" dirty="0">
                <a:effectLst>
                  <a:outerShdw blurRad="38100" dist="38100" dir="2700000" algn="tl">
                    <a:srgbClr val="000000">
                      <a:alpha val="43137"/>
                    </a:srgbClr>
                  </a:outerShdw>
                </a:effectLst>
                <a:latin typeface="Consolas" pitchFamily="49" charset="0"/>
                <a:cs typeface="Consolas" pitchFamily="49" charset="0"/>
              </a:rPr>
              <a:t>Boyhood</a:t>
            </a:r>
          </a:p>
          <a:p>
            <a:pPr algn="ctr"/>
            <a:r>
              <a:rPr lang="en-US" sz="2000" b="1" dirty="0">
                <a:effectLst>
                  <a:outerShdw blurRad="38100" dist="38100" dir="2700000" algn="tl">
                    <a:srgbClr val="000000">
                      <a:alpha val="43137"/>
                    </a:srgbClr>
                  </a:outerShdw>
                </a:effectLst>
                <a:latin typeface="Consolas" pitchFamily="49" charset="0"/>
                <a:cs typeface="Consolas" pitchFamily="49" charset="0"/>
                <a:hlinkClick r:id="rId5"/>
              </a:rPr>
              <a:t>http://www.youtube.com/watch?v=IiDztHS3Wos</a:t>
            </a:r>
            <a:endParaRPr lang="en-US" sz="2000" b="1" dirty="0">
              <a:effectLst>
                <a:outerShdw blurRad="38100" dist="38100" dir="2700000" algn="tl">
                  <a:srgbClr val="000000">
                    <a:alpha val="43137"/>
                  </a:srgbClr>
                </a:outerShdw>
              </a:effectLst>
              <a:latin typeface="Consolas" pitchFamily="49" charset="0"/>
              <a:cs typeface="Consolas" pitchFamily="49" charset="0"/>
            </a:endParaRPr>
          </a:p>
          <a:p>
            <a:pPr algn="ctr"/>
            <a:endParaRPr lang="en-US" sz="2000" b="1" dirty="0">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332656"/>
            <a:ext cx="7992888" cy="5940088"/>
          </a:xfrm>
          <a:prstGeom prst="rect">
            <a:avLst/>
          </a:prstGeom>
          <a:noFill/>
        </p:spPr>
        <p:txBody>
          <a:bodyPr wrap="square" rtlCol="0">
            <a:spAutoFit/>
          </a:bodyPr>
          <a:lstStyle/>
          <a:p>
            <a:r>
              <a:rPr lang="en-GB" sz="2000" dirty="0">
                <a:latin typeface="+mj-lt"/>
              </a:rPr>
              <a:t>B) </a:t>
            </a:r>
            <a:r>
              <a:rPr lang="en-GB" sz="2000" b="1" i="1" dirty="0">
                <a:latin typeface="+mj-lt"/>
              </a:rPr>
              <a:t>High-uncertainty Avoidance</a:t>
            </a:r>
            <a:r>
              <a:rPr lang="en-GB" sz="2000" i="1" dirty="0">
                <a:latin typeface="+mj-lt"/>
              </a:rPr>
              <a:t> VS </a:t>
            </a:r>
            <a:r>
              <a:rPr lang="en-GB" sz="2000" b="1" i="1" dirty="0">
                <a:latin typeface="+mj-lt"/>
              </a:rPr>
              <a:t>Low-uncertainty Avoidance</a:t>
            </a:r>
            <a:r>
              <a:rPr lang="en-GB" sz="2000" dirty="0">
                <a:latin typeface="+mj-lt"/>
              </a:rPr>
              <a:t>: </a:t>
            </a:r>
            <a:endParaRPr lang="en-US" sz="2000" dirty="0">
              <a:latin typeface="+mj-lt"/>
            </a:endParaRPr>
          </a:p>
          <a:p>
            <a:r>
              <a:rPr lang="en-GB" sz="2000" dirty="0">
                <a:latin typeface="+mj-lt"/>
              </a:rPr>
              <a:t>	Uncertainty </a:t>
            </a:r>
            <a:r>
              <a:rPr lang="en-GB" sz="2000" dirty="0" smtClean="0">
                <a:latin typeface="+mj-lt"/>
              </a:rPr>
              <a:t>Avoidance: to </a:t>
            </a:r>
            <a:r>
              <a:rPr lang="en-GB" sz="2000" dirty="0">
                <a:latin typeface="+mj-lt"/>
              </a:rPr>
              <a:t>avoid unstructured, unclear or unpredictable situations by maintaining strict codes of behaviour and </a:t>
            </a:r>
            <a:r>
              <a:rPr lang="en-GB" sz="2000" dirty="0" smtClean="0">
                <a:latin typeface="+mj-lt"/>
              </a:rPr>
              <a:t>belief.</a:t>
            </a:r>
            <a:endParaRPr lang="en-US" sz="2000" dirty="0">
              <a:latin typeface="+mj-lt"/>
            </a:endParaRPr>
          </a:p>
          <a:p>
            <a:r>
              <a:rPr lang="en-GB" sz="2000" dirty="0">
                <a:latin typeface="+mj-lt"/>
              </a:rPr>
              <a:t>	-</a:t>
            </a:r>
            <a:r>
              <a:rPr lang="en-GB" sz="2000" u="sng" dirty="0">
                <a:latin typeface="+mj-lt"/>
              </a:rPr>
              <a:t>High-uncertainty Avoidance</a:t>
            </a:r>
            <a:r>
              <a:rPr lang="en-GB" sz="2000" dirty="0">
                <a:latin typeface="+mj-lt"/>
              </a:rPr>
              <a:t> </a:t>
            </a:r>
            <a:r>
              <a:rPr lang="en-GB" sz="2000" dirty="0" smtClean="0">
                <a:latin typeface="+mj-lt"/>
              </a:rPr>
              <a:t>Countries </a:t>
            </a:r>
            <a:r>
              <a:rPr lang="en-GB" sz="2000" dirty="0">
                <a:latin typeface="+mj-lt"/>
              </a:rPr>
              <a:t>exhibiting strong </a:t>
            </a:r>
            <a:r>
              <a:rPr lang="en-GB" sz="2000" dirty="0" smtClean="0">
                <a:latin typeface="+mj-lt"/>
              </a:rPr>
              <a:t>UA </a:t>
            </a:r>
            <a:r>
              <a:rPr lang="en-GB" sz="2000" dirty="0">
                <a:latin typeface="+mj-lt"/>
              </a:rPr>
              <a:t>maintain rigid codes of belief and behaviour and are intolerant of unorthodox behaviour and ideas. </a:t>
            </a:r>
            <a:r>
              <a:rPr lang="en-GB" sz="2000" dirty="0" smtClean="0">
                <a:latin typeface="+mj-lt"/>
              </a:rPr>
              <a:t>People in cultures with high uncertainty avoidance tend to be more emotional. They try to minimize the occurrence of unknown and unusual circumstances and to proceed with careful changes step by step planning and by implementing rules, laws and regulations.</a:t>
            </a:r>
          </a:p>
          <a:p>
            <a:endParaRPr lang="en-US" sz="2000" dirty="0">
              <a:latin typeface="+mj-lt"/>
            </a:endParaRPr>
          </a:p>
          <a:p>
            <a:r>
              <a:rPr lang="en-GB" sz="2000" dirty="0">
                <a:latin typeface="+mj-lt"/>
              </a:rPr>
              <a:t>	-</a:t>
            </a:r>
            <a:r>
              <a:rPr lang="en-GB" sz="2000" u="sng" dirty="0">
                <a:latin typeface="+mj-lt"/>
              </a:rPr>
              <a:t>Low-uncertainty Avoidance</a:t>
            </a:r>
            <a:r>
              <a:rPr lang="en-GB" sz="2000" dirty="0">
                <a:latin typeface="+mj-lt"/>
              </a:rPr>
              <a:t> </a:t>
            </a:r>
            <a:r>
              <a:rPr lang="en-GB" sz="2000" dirty="0" smtClean="0">
                <a:latin typeface="+mj-lt"/>
              </a:rPr>
              <a:t>Weak UA </a:t>
            </a:r>
            <a:r>
              <a:rPr lang="en-GB" sz="2000" dirty="0">
                <a:latin typeface="+mj-lt"/>
              </a:rPr>
              <a:t>societies maintain a more relaxed attitude in which practice counts more than principles. Low uncertainty avoidance cultures accept and feel comfortable in unstructured situations or changeable environments and try to have as few rules as possible. People in these cultures tend to be more pragmatic, they are more tolerant of change.</a:t>
            </a:r>
            <a:endParaRPr lang="en-US" sz="2000" dirty="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548680"/>
            <a:ext cx="7704856" cy="4801314"/>
          </a:xfrm>
          <a:prstGeom prst="rect">
            <a:avLst/>
          </a:prstGeom>
          <a:noFill/>
        </p:spPr>
        <p:txBody>
          <a:bodyPr wrap="square" rtlCol="0">
            <a:spAutoFit/>
          </a:bodyPr>
          <a:lstStyle/>
          <a:p>
            <a:pPr algn="ctr"/>
            <a:endParaRPr lang="en-US" b="1" dirty="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smtClean="0">
                <a:effectLst>
                  <a:outerShdw blurRad="38100" dist="38100" dir="2700000" algn="tl">
                    <a:srgbClr val="000000">
                      <a:alpha val="43137"/>
                    </a:srgbClr>
                  </a:outerShdw>
                </a:effectLst>
                <a:latin typeface="Consolas" pitchFamily="49" charset="0"/>
                <a:cs typeface="Consolas" pitchFamily="49" charset="0"/>
              </a:rPr>
              <a:t>UA </a:t>
            </a:r>
          </a:p>
          <a:p>
            <a:pPr algn="ctr"/>
            <a:r>
              <a:rPr lang="en-US" b="1" dirty="0" smtClean="0">
                <a:effectLst>
                  <a:outerShdw blurRad="38100" dist="38100" dir="2700000" algn="tl">
                    <a:srgbClr val="000000">
                      <a:alpha val="43137"/>
                    </a:srgbClr>
                  </a:outerShdw>
                </a:effectLst>
                <a:latin typeface="Consolas" pitchFamily="49" charset="0"/>
                <a:cs typeface="Consolas" pitchFamily="49" charset="0"/>
                <a:hlinkClick r:id="rId2"/>
              </a:rPr>
              <a:t>http://www.youtube.com/watch?v=757-r3qmcp8</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smtClean="0">
                <a:effectLst>
                  <a:outerShdw blurRad="38100" dist="38100" dir="2700000" algn="tl">
                    <a:srgbClr val="000000">
                      <a:alpha val="43137"/>
                    </a:srgbClr>
                  </a:outerShdw>
                </a:effectLst>
                <a:latin typeface="Consolas" pitchFamily="49" charset="0"/>
                <a:cs typeface="Consolas" pitchFamily="49" charset="0"/>
              </a:rPr>
              <a:t>Abandoned girl</a:t>
            </a:r>
          </a:p>
          <a:p>
            <a:pPr algn="ctr"/>
            <a:r>
              <a:rPr lang="en-US" b="1" dirty="0" smtClean="0">
                <a:effectLst>
                  <a:outerShdw blurRad="38100" dist="38100" dir="2700000" algn="tl">
                    <a:srgbClr val="000000">
                      <a:alpha val="43137"/>
                    </a:srgbClr>
                  </a:outerShdw>
                </a:effectLst>
                <a:latin typeface="Consolas" pitchFamily="49" charset="0"/>
                <a:cs typeface="Consolas" pitchFamily="49" charset="0"/>
                <a:hlinkClick r:id="rId3"/>
              </a:rPr>
              <a:t>http://www.youtube.com/watch?v=XgVgEgNpe9c</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smtClean="0">
                <a:effectLst>
                  <a:outerShdw blurRad="38100" dist="38100" dir="2700000" algn="tl">
                    <a:srgbClr val="000000">
                      <a:alpha val="43137"/>
                    </a:srgbClr>
                  </a:outerShdw>
                </a:effectLst>
                <a:latin typeface="Consolas" pitchFamily="49" charset="0"/>
                <a:cs typeface="Consolas" pitchFamily="49" charset="0"/>
                <a:hlinkClick r:id="rId4"/>
              </a:rPr>
              <a:t>http://www.youtube.com/watch?v=atF_ZUzVlWk</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err="1" smtClean="0">
                <a:effectLst>
                  <a:outerShdw blurRad="38100" dist="38100" dir="2700000" algn="tl">
                    <a:srgbClr val="000000">
                      <a:alpha val="43137"/>
                    </a:srgbClr>
                  </a:outerShdw>
                </a:effectLst>
                <a:latin typeface="Consolas" pitchFamily="49" charset="0"/>
                <a:cs typeface="Consolas" pitchFamily="49" charset="0"/>
              </a:rPr>
              <a:t>Shambala</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smtClean="0">
                <a:effectLst>
                  <a:outerShdw blurRad="38100" dist="38100" dir="2700000" algn="tl">
                    <a:srgbClr val="000000">
                      <a:alpha val="43137"/>
                    </a:srgbClr>
                  </a:outerShdw>
                </a:effectLst>
                <a:latin typeface="Consolas" pitchFamily="49" charset="0"/>
                <a:cs typeface="Consolas" pitchFamily="49" charset="0"/>
                <a:hlinkClick r:id="rId5"/>
              </a:rPr>
              <a:t>http://www.youtube.com/watch?v=gAc9TtQCUnk</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r>
              <a:rPr lang="en-US" b="1" dirty="0" err="1" smtClean="0">
                <a:effectLst>
                  <a:outerShdw blurRad="38100" dist="38100" dir="2700000" algn="tl">
                    <a:srgbClr val="000000">
                      <a:alpha val="43137"/>
                    </a:srgbClr>
                  </a:outerShdw>
                </a:effectLst>
                <a:latin typeface="Consolas" pitchFamily="49" charset="0"/>
                <a:cs typeface="Consolas" pitchFamily="49" charset="0"/>
              </a:rPr>
              <a:t>Kuan</a:t>
            </a:r>
            <a:r>
              <a:rPr lang="en-US" b="1" dirty="0" smtClean="0">
                <a:effectLst>
                  <a:outerShdw blurRad="38100" dist="38100" dir="2700000" algn="tl">
                    <a:srgbClr val="000000">
                      <a:alpha val="43137"/>
                    </a:srgbClr>
                  </a:outerShdw>
                </a:effectLst>
                <a:latin typeface="Consolas" pitchFamily="49" charset="0"/>
                <a:cs typeface="Consolas" pitchFamily="49" charset="0"/>
              </a:rPr>
              <a:t> </a:t>
            </a:r>
            <a:r>
              <a:rPr lang="en-US" b="1" dirty="0" err="1" smtClean="0">
                <a:effectLst>
                  <a:outerShdw blurRad="38100" dist="38100" dir="2700000" algn="tl">
                    <a:srgbClr val="000000">
                      <a:alpha val="43137"/>
                    </a:srgbClr>
                  </a:outerShdw>
                </a:effectLst>
                <a:latin typeface="Consolas" pitchFamily="49" charset="0"/>
                <a:cs typeface="Consolas" pitchFamily="49" charset="0"/>
              </a:rPr>
              <a:t>Mun</a:t>
            </a:r>
            <a:r>
              <a:rPr lang="en-US" b="1" dirty="0" smtClean="0">
                <a:effectLst>
                  <a:outerShdw blurRad="38100" dist="38100" dir="2700000" algn="tl">
                    <a:srgbClr val="000000">
                      <a:alpha val="43137"/>
                    </a:srgbClr>
                  </a:outerShdw>
                </a:effectLst>
                <a:latin typeface="Consolas" pitchFamily="49" charset="0"/>
                <a:cs typeface="Consolas" pitchFamily="49" charset="0"/>
              </a:rPr>
              <a:t> Ho</a:t>
            </a:r>
          </a:p>
          <a:p>
            <a:pPr algn="ctr"/>
            <a:r>
              <a:rPr lang="en-US" b="1" dirty="0" smtClean="0">
                <a:effectLst>
                  <a:outerShdw blurRad="38100" dist="38100" dir="2700000" algn="tl">
                    <a:srgbClr val="000000">
                      <a:alpha val="43137"/>
                    </a:srgbClr>
                  </a:outerShdw>
                </a:effectLst>
                <a:latin typeface="Consolas" pitchFamily="49" charset="0"/>
                <a:cs typeface="Consolas" pitchFamily="49" charset="0"/>
                <a:hlinkClick r:id="rId6"/>
              </a:rPr>
              <a:t>http://www.youtube.com/watch?v=U3ndnN643Ko</a:t>
            </a: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smtClean="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a:effectLst>
                <a:outerShdw blurRad="38100" dist="38100" dir="2700000" algn="tl">
                  <a:srgbClr val="000000">
                    <a:alpha val="43137"/>
                  </a:srgbClr>
                </a:outerShdw>
              </a:effectLst>
              <a:latin typeface="Consolas" pitchFamily="49" charset="0"/>
              <a:cs typeface="Consolas" pitchFamily="49" charset="0"/>
            </a:endParaRPr>
          </a:p>
          <a:p>
            <a:pPr algn="ct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124744"/>
            <a:ext cx="7992888" cy="5016758"/>
          </a:xfrm>
          <a:prstGeom prst="rect">
            <a:avLst/>
          </a:prstGeom>
          <a:noFill/>
        </p:spPr>
        <p:txBody>
          <a:bodyPr wrap="square" rtlCol="0">
            <a:spAutoFit/>
          </a:bodyPr>
          <a:lstStyle/>
          <a:p>
            <a:r>
              <a:rPr lang="en-GB" sz="2000" dirty="0">
                <a:latin typeface="+mj-lt"/>
              </a:rPr>
              <a:t>C) </a:t>
            </a:r>
            <a:r>
              <a:rPr lang="en-GB" sz="2000" b="1" i="1" dirty="0">
                <a:latin typeface="+mj-lt"/>
              </a:rPr>
              <a:t>High Power Distance</a:t>
            </a:r>
            <a:r>
              <a:rPr lang="en-GB" sz="2000" i="1" dirty="0">
                <a:latin typeface="+mj-lt"/>
              </a:rPr>
              <a:t> VS </a:t>
            </a:r>
            <a:r>
              <a:rPr lang="en-GB" sz="2000" b="1" i="1" dirty="0">
                <a:latin typeface="+mj-lt"/>
              </a:rPr>
              <a:t>Low Power Distance</a:t>
            </a:r>
            <a:r>
              <a:rPr lang="en-GB" sz="2000" dirty="0">
                <a:latin typeface="+mj-lt"/>
              </a:rPr>
              <a:t> </a:t>
            </a:r>
            <a:endParaRPr lang="en-US" sz="2000" dirty="0">
              <a:latin typeface="+mj-lt"/>
            </a:endParaRPr>
          </a:p>
          <a:p>
            <a:r>
              <a:rPr lang="en-GB" sz="2000" dirty="0">
                <a:latin typeface="+mj-lt"/>
              </a:rPr>
              <a:t>	</a:t>
            </a:r>
            <a:endParaRPr lang="en-US" sz="2000" dirty="0">
              <a:latin typeface="+mj-lt"/>
            </a:endParaRPr>
          </a:p>
          <a:p>
            <a:r>
              <a:rPr lang="en-GB" sz="2000" dirty="0">
                <a:latin typeface="+mj-lt"/>
              </a:rPr>
              <a:t>	-</a:t>
            </a:r>
            <a:r>
              <a:rPr lang="en-GB" sz="2000" u="sng" dirty="0">
                <a:latin typeface="+mj-lt"/>
              </a:rPr>
              <a:t>High-Power Distance</a:t>
            </a:r>
            <a:r>
              <a:rPr lang="en-GB" sz="2000" dirty="0">
                <a:latin typeface="+mj-lt"/>
              </a:rPr>
              <a:t> </a:t>
            </a:r>
            <a:r>
              <a:rPr lang="en-GB" sz="2000" dirty="0" smtClean="0">
                <a:latin typeface="+mj-lt"/>
              </a:rPr>
              <a:t>-individuals </a:t>
            </a:r>
            <a:r>
              <a:rPr lang="en-GB" sz="2000" dirty="0">
                <a:latin typeface="+mj-lt"/>
              </a:rPr>
              <a:t>accept power as part of society. Superiors consider their subordinates to be different from themselves and vice versa. Power is placed on status and rank. It is a vertical (hierarchical) arrangement</a:t>
            </a:r>
            <a:r>
              <a:rPr lang="en-GB" sz="2000" dirty="0" smtClean="0">
                <a:latin typeface="+mj-lt"/>
              </a:rPr>
              <a:t>.</a:t>
            </a:r>
          </a:p>
          <a:p>
            <a:endParaRPr lang="en-US" sz="2000" dirty="0">
              <a:latin typeface="+mj-lt"/>
            </a:endParaRPr>
          </a:p>
          <a:p>
            <a:r>
              <a:rPr lang="en-GB" sz="2000" dirty="0">
                <a:latin typeface="+mj-lt"/>
              </a:rPr>
              <a:t>	-</a:t>
            </a:r>
            <a:r>
              <a:rPr lang="en-GB" sz="2000" u="sng" dirty="0">
                <a:latin typeface="+mj-lt"/>
              </a:rPr>
              <a:t>Low-Power Distance</a:t>
            </a:r>
            <a:r>
              <a:rPr lang="en-GB" sz="2000" dirty="0">
                <a:latin typeface="+mj-lt"/>
              </a:rPr>
              <a:t> </a:t>
            </a:r>
            <a:r>
              <a:rPr lang="en-GB" sz="2000" dirty="0" smtClean="0">
                <a:latin typeface="+mj-lt"/>
              </a:rPr>
              <a:t>-minimises </a:t>
            </a:r>
            <a:r>
              <a:rPr lang="en-GB" sz="2000" dirty="0">
                <a:latin typeface="+mj-lt"/>
              </a:rPr>
              <a:t>inequality in society. Subordinates consider superiors to be the same</a:t>
            </a:r>
            <a:r>
              <a:rPr lang="en-GB" sz="2000" dirty="0" smtClean="0">
                <a:latin typeface="+mj-lt"/>
              </a:rPr>
              <a:t>.</a:t>
            </a:r>
          </a:p>
          <a:p>
            <a:endParaRPr lang="en-GB" sz="2000" dirty="0">
              <a:latin typeface="+mj-lt"/>
            </a:endParaRPr>
          </a:p>
          <a:p>
            <a:r>
              <a:rPr lang="en-US" sz="2000" dirty="0" smtClean="0">
                <a:latin typeface="+mj-lt"/>
                <a:hlinkClick r:id="rId2"/>
              </a:rPr>
              <a:t>http://www.youtube.com/watch?v=sqaa42gbqhA</a:t>
            </a:r>
            <a:endParaRPr lang="en-US" sz="2000" dirty="0" smtClean="0">
              <a:latin typeface="+mj-lt"/>
            </a:endParaRPr>
          </a:p>
          <a:p>
            <a:endParaRPr lang="en-US" sz="2000" dirty="0">
              <a:latin typeface="+mj-lt"/>
            </a:endParaRPr>
          </a:p>
          <a:p>
            <a:r>
              <a:rPr lang="en-US" sz="2000" dirty="0" smtClean="0">
                <a:latin typeface="+mj-lt"/>
                <a:hlinkClick r:id="rId3"/>
              </a:rPr>
              <a:t>http://www.youtube.com/watch?v=je7uh4TH0JY</a:t>
            </a:r>
            <a:endParaRPr lang="en-US" sz="2000" dirty="0" smtClean="0">
              <a:latin typeface="+mj-lt"/>
            </a:endParaRPr>
          </a:p>
          <a:p>
            <a:endParaRPr lang="en-US" sz="2000" dirty="0">
              <a:latin typeface="+mj-lt"/>
            </a:endParaRPr>
          </a:p>
          <a:p>
            <a:endParaRPr lang="en-US" sz="2000" dirty="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268760"/>
            <a:ext cx="7776864" cy="4708981"/>
          </a:xfrm>
          <a:prstGeom prst="rect">
            <a:avLst/>
          </a:prstGeom>
          <a:noFill/>
        </p:spPr>
        <p:txBody>
          <a:bodyPr wrap="square" rtlCol="0">
            <a:spAutoFit/>
          </a:bodyPr>
          <a:lstStyle/>
          <a:p>
            <a:r>
              <a:rPr lang="en-GB" sz="2000" dirty="0">
                <a:latin typeface="+mj-lt"/>
              </a:rPr>
              <a:t>D) </a:t>
            </a:r>
            <a:r>
              <a:rPr lang="en-GB" sz="2000" b="1" i="1" dirty="0">
                <a:latin typeface="+mj-lt"/>
              </a:rPr>
              <a:t>Masculinity</a:t>
            </a:r>
            <a:r>
              <a:rPr lang="en-GB" sz="2000" i="1" dirty="0">
                <a:latin typeface="+mj-lt"/>
              </a:rPr>
              <a:t> VS </a:t>
            </a:r>
            <a:r>
              <a:rPr lang="en-GB" sz="2000" b="1" i="1" dirty="0">
                <a:latin typeface="+mj-lt"/>
              </a:rPr>
              <a:t>Femininity</a:t>
            </a:r>
            <a:endParaRPr lang="en-US" sz="2000" dirty="0">
              <a:latin typeface="+mj-lt"/>
            </a:endParaRPr>
          </a:p>
          <a:p>
            <a:r>
              <a:rPr lang="en-GB" sz="2000" dirty="0">
                <a:latin typeface="+mj-lt"/>
              </a:rPr>
              <a:t>	</a:t>
            </a:r>
            <a:endParaRPr lang="en-US" sz="2000" dirty="0">
              <a:latin typeface="+mj-lt"/>
            </a:endParaRPr>
          </a:p>
          <a:p>
            <a:r>
              <a:rPr lang="en-GB" sz="2000" dirty="0">
                <a:latin typeface="+mj-lt"/>
              </a:rPr>
              <a:t>	-</a:t>
            </a:r>
            <a:r>
              <a:rPr lang="en-GB" sz="2000" u="sng" dirty="0">
                <a:latin typeface="+mj-lt"/>
              </a:rPr>
              <a:t>Masculinity</a:t>
            </a:r>
            <a:r>
              <a:rPr lang="en-GB" sz="2000" dirty="0">
                <a:latin typeface="+mj-lt"/>
              </a:rPr>
              <a:t> is male oriented society. Clear different social roles between men and women: men to be assertive, ambitious and competitive; respect what is big, strong and fast. Society at large is more competitive</a:t>
            </a:r>
            <a:r>
              <a:rPr lang="en-GB" sz="2000" dirty="0" smtClean="0">
                <a:latin typeface="+mj-lt"/>
              </a:rPr>
              <a:t>.</a:t>
            </a:r>
          </a:p>
          <a:p>
            <a:endParaRPr lang="en-US" sz="2000" dirty="0">
              <a:latin typeface="+mj-lt"/>
            </a:endParaRPr>
          </a:p>
          <a:p>
            <a:r>
              <a:rPr lang="en-GB" sz="2000" dirty="0">
                <a:latin typeface="+mj-lt"/>
              </a:rPr>
              <a:t>	-</a:t>
            </a:r>
            <a:r>
              <a:rPr lang="en-GB" sz="2000" u="sng" dirty="0">
                <a:latin typeface="+mj-lt"/>
              </a:rPr>
              <a:t>Femininity</a:t>
            </a:r>
            <a:r>
              <a:rPr lang="en-GB" sz="2000" dirty="0">
                <a:latin typeface="+mj-lt"/>
              </a:rPr>
              <a:t> stands for a preference for cooperation, modesty, caring for the weak and quality of life. Society at large is more consensus-oriented</a:t>
            </a:r>
            <a:r>
              <a:rPr lang="en-GB" sz="2000" dirty="0" smtClean="0">
                <a:latin typeface="+mj-lt"/>
              </a:rPr>
              <a:t>.</a:t>
            </a:r>
          </a:p>
          <a:p>
            <a:endParaRPr lang="en-GB" sz="2000" dirty="0" smtClean="0">
              <a:latin typeface="+mj-lt"/>
            </a:endParaRPr>
          </a:p>
          <a:p>
            <a:r>
              <a:rPr lang="en-US" sz="2000" dirty="0" smtClean="0">
                <a:latin typeface="+mj-lt"/>
                <a:hlinkClick r:id="rId2"/>
              </a:rPr>
              <a:t>http://www.youtube.com/watch?v=rTwjeMJHVaI</a:t>
            </a:r>
          </a:p>
          <a:p>
            <a:r>
              <a:rPr lang="en-US" sz="2000" dirty="0">
                <a:latin typeface="+mj-lt"/>
                <a:hlinkClick r:id="rId3"/>
              </a:rPr>
              <a:t>https://</a:t>
            </a:r>
            <a:r>
              <a:rPr lang="en-US" sz="2000" dirty="0" smtClean="0">
                <a:latin typeface="+mj-lt"/>
                <a:hlinkClick r:id="rId3"/>
              </a:rPr>
              <a:t>www.youtube.com/watch?v=Gp8-WKcheYA</a:t>
            </a:r>
            <a:endParaRPr lang="en-US" sz="2000" dirty="0" smtClean="0">
              <a:latin typeface="+mj-lt"/>
            </a:endParaRPr>
          </a:p>
          <a:p>
            <a:r>
              <a:rPr lang="en-US" sz="2000" dirty="0">
                <a:latin typeface="+mj-lt"/>
                <a:hlinkClick r:id="rId4"/>
              </a:rPr>
              <a:t>https://</a:t>
            </a:r>
            <a:r>
              <a:rPr lang="en-US" sz="2000" dirty="0" smtClean="0">
                <a:latin typeface="+mj-lt"/>
                <a:hlinkClick r:id="rId4"/>
              </a:rPr>
              <a:t>www.youtube.com/watch?v=57Zzv9IXTMk</a:t>
            </a:r>
            <a:endParaRPr lang="en-US" sz="2000" dirty="0" smtClean="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nd design template">
  <a:themeElements>
    <a:clrScheme name="Default Design 13">
      <a:dk1>
        <a:srgbClr val="000000"/>
      </a:dk1>
      <a:lt1>
        <a:srgbClr val="E1F3BC"/>
      </a:lt1>
      <a:dk2>
        <a:srgbClr val="078F48"/>
      </a:dk2>
      <a:lt2>
        <a:srgbClr val="969696"/>
      </a:lt2>
      <a:accent1>
        <a:srgbClr val="7BD163"/>
      </a:accent1>
      <a:accent2>
        <a:srgbClr val="8EC4F9"/>
      </a:accent2>
      <a:accent3>
        <a:srgbClr val="EEF8DA"/>
      </a:accent3>
      <a:accent4>
        <a:srgbClr val="000000"/>
      </a:accent4>
      <a:accent5>
        <a:srgbClr val="BFE5B7"/>
      </a:accent5>
      <a:accent6>
        <a:srgbClr val="80B1E2"/>
      </a:accent6>
      <a:hlink>
        <a:srgbClr val="779AB6"/>
      </a:hlink>
      <a:folHlink>
        <a:srgbClr val="107D4B"/>
      </a:folHlink>
    </a:clrScheme>
    <a:fontScheme name="Default Design">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E1F3BC"/>
        </a:lt1>
        <a:dk2>
          <a:srgbClr val="078F48"/>
        </a:dk2>
        <a:lt2>
          <a:srgbClr val="969696"/>
        </a:lt2>
        <a:accent1>
          <a:srgbClr val="7BD163"/>
        </a:accent1>
        <a:accent2>
          <a:srgbClr val="8EC4F9"/>
        </a:accent2>
        <a:accent3>
          <a:srgbClr val="EEF8DA"/>
        </a:accent3>
        <a:accent4>
          <a:srgbClr val="000000"/>
        </a:accent4>
        <a:accent5>
          <a:srgbClr val="BFE5B7"/>
        </a:accent5>
        <a:accent6>
          <a:srgbClr val="80B1E2"/>
        </a:accent6>
        <a:hlink>
          <a:srgbClr val="779AB6"/>
        </a:hlink>
        <a:folHlink>
          <a:srgbClr val="107D4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Pond design template</Template>
  <TotalTime>2027</TotalTime>
  <Words>128</Words>
  <Application>Microsoft Office PowerPoint</Application>
  <PresentationFormat>On-screen Show (4:3)</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Trebuchet MS</vt:lpstr>
      <vt:lpstr>Pond design template</vt:lpstr>
      <vt:lpstr>Cultural Dimension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Dimension</dc:title>
  <dc:creator>Pasakara</dc:creator>
  <cp:lastModifiedBy>pasakara</cp:lastModifiedBy>
  <cp:revision>68</cp:revision>
  <dcterms:created xsi:type="dcterms:W3CDTF">2014-09-16T14:17:53Z</dcterms:created>
  <dcterms:modified xsi:type="dcterms:W3CDTF">2019-01-28T23:20:44Z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TC100690471033</vt:lpwstr>
  </property>
</Properties>
</file>