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9" r:id="rId4"/>
    <p:sldId id="281" r:id="rId5"/>
    <p:sldId id="284" r:id="rId6"/>
    <p:sldId id="269" r:id="rId7"/>
    <p:sldId id="282" r:id="rId8"/>
    <p:sldId id="283" r:id="rId9"/>
    <p:sldId id="262" r:id="rId10"/>
    <p:sldId id="265" r:id="rId11"/>
    <p:sldId id="285" r:id="rId12"/>
    <p:sldId id="290" r:id="rId13"/>
    <p:sldId id="286" r:id="rId14"/>
    <p:sldId id="287" r:id="rId15"/>
    <p:sldId id="288" r:id="rId16"/>
    <p:sldId id="291" r:id="rId17"/>
    <p:sldId id="289" r:id="rId18"/>
    <p:sldId id="292" r:id="rId19"/>
    <p:sldId id="293" r:id="rId20"/>
    <p:sldId id="294" r:id="rId21"/>
    <p:sldId id="29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p:cViewPr varScale="1">
        <p:scale>
          <a:sx n="103" d="100"/>
          <a:sy n="103" d="100"/>
        </p:scale>
        <p:origin x="2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A3F959-0AFC-49CE-9616-6DE59415DB04}" type="doc">
      <dgm:prSet loTypeId="urn:microsoft.com/office/officeart/2005/8/layout/venn3" loCatId="relationship" qsTypeId="urn:microsoft.com/office/officeart/2005/8/quickstyle/simple1" qsCatId="simple" csTypeId="urn:microsoft.com/office/officeart/2005/8/colors/accent5_1" csCatId="accent5" phldr="1"/>
      <dgm:spPr/>
      <dgm:t>
        <a:bodyPr/>
        <a:lstStyle/>
        <a:p>
          <a:endParaRPr lang="en-US"/>
        </a:p>
      </dgm:t>
    </dgm:pt>
    <dgm:pt modelId="{0BC1FBE2-5E56-4D83-8B81-D61E70AA651C}">
      <dgm:prSet phldrT="[Text]" custT="1"/>
      <dgm:spPr/>
      <dgm:t>
        <a:bodyPr/>
        <a:lstStyle/>
        <a:p>
          <a:r>
            <a:rPr lang="en-US" sz="2400" b="1" smtClean="0">
              <a:cs typeface="Calibri" pitchFamily="34" charset="0"/>
            </a:rPr>
            <a:t>Relevant &amp; Accurate Information</a:t>
          </a:r>
          <a:endParaRPr lang="en-US" sz="2400" b="1" dirty="0" smtClean="0">
            <a:cs typeface="Calibri" pitchFamily="34" charset="0"/>
          </a:endParaRPr>
        </a:p>
      </dgm:t>
    </dgm:pt>
    <dgm:pt modelId="{F4B66F70-1BB6-464C-B583-3176360137C7}" type="parTrans" cxnId="{6362F550-99ED-4788-8026-7A141342EB48}">
      <dgm:prSet/>
      <dgm:spPr/>
      <dgm:t>
        <a:bodyPr/>
        <a:lstStyle/>
        <a:p>
          <a:endParaRPr lang="en-US"/>
        </a:p>
      </dgm:t>
    </dgm:pt>
    <dgm:pt modelId="{A47A452F-B0C3-4850-8A18-6BA7BB0473F2}" type="sibTrans" cxnId="{6362F550-99ED-4788-8026-7A141342EB48}">
      <dgm:prSet/>
      <dgm:spPr/>
      <dgm:t>
        <a:bodyPr/>
        <a:lstStyle/>
        <a:p>
          <a:endParaRPr lang="en-US"/>
        </a:p>
      </dgm:t>
    </dgm:pt>
    <dgm:pt modelId="{412CBE05-7A0A-4BD3-8F81-D028BBA5E41A}">
      <dgm:prSet phldrT="[Text]" custT="1"/>
      <dgm:spPr/>
      <dgm:t>
        <a:bodyPr/>
        <a:lstStyle/>
        <a:p>
          <a:r>
            <a:rPr lang="en-US" sz="2400" b="1" smtClean="0">
              <a:cs typeface="Calibri" pitchFamily="34" charset="0"/>
            </a:rPr>
            <a:t>Conciseness</a:t>
          </a:r>
          <a:endParaRPr lang="en-US" sz="2400" dirty="0"/>
        </a:p>
      </dgm:t>
    </dgm:pt>
    <dgm:pt modelId="{0D1BFF36-63F8-4C9D-B8EF-48BCC3E49EF1}" type="parTrans" cxnId="{4803ACCA-3DB3-4DEA-84A9-1A2E347CCFFA}">
      <dgm:prSet/>
      <dgm:spPr/>
      <dgm:t>
        <a:bodyPr/>
        <a:lstStyle/>
        <a:p>
          <a:endParaRPr lang="en-US"/>
        </a:p>
      </dgm:t>
    </dgm:pt>
    <dgm:pt modelId="{6E6C30D7-A9AD-410A-9D34-204284433FB3}" type="sibTrans" cxnId="{4803ACCA-3DB3-4DEA-84A9-1A2E347CCFFA}">
      <dgm:prSet/>
      <dgm:spPr/>
      <dgm:t>
        <a:bodyPr/>
        <a:lstStyle/>
        <a:p>
          <a:endParaRPr lang="en-US"/>
        </a:p>
      </dgm:t>
    </dgm:pt>
    <dgm:pt modelId="{66524B05-F5A4-464B-9F36-35FF690AFB47}">
      <dgm:prSet phldrT="[Text]" custT="1"/>
      <dgm:spPr/>
      <dgm:t>
        <a:bodyPr/>
        <a:lstStyle/>
        <a:p>
          <a:r>
            <a:rPr lang="en-US" sz="2400" b="1" smtClean="0">
              <a:cs typeface="Calibri" pitchFamily="34" charset="0"/>
            </a:rPr>
            <a:t>Clarity</a:t>
          </a:r>
          <a:endParaRPr lang="en-US" sz="2400" dirty="0"/>
        </a:p>
      </dgm:t>
    </dgm:pt>
    <dgm:pt modelId="{B7D15C5D-952C-47F3-A8B7-D2A714580A10}" type="parTrans" cxnId="{31A0BD1D-DF2E-4804-B7DC-4ECC6FCAA619}">
      <dgm:prSet/>
      <dgm:spPr/>
      <dgm:t>
        <a:bodyPr/>
        <a:lstStyle/>
        <a:p>
          <a:endParaRPr lang="en-US"/>
        </a:p>
      </dgm:t>
    </dgm:pt>
    <dgm:pt modelId="{725DF436-CB57-467E-B830-9E0AA008134B}" type="sibTrans" cxnId="{31A0BD1D-DF2E-4804-B7DC-4ECC6FCAA619}">
      <dgm:prSet/>
      <dgm:spPr/>
      <dgm:t>
        <a:bodyPr/>
        <a:lstStyle/>
        <a:p>
          <a:endParaRPr lang="en-US"/>
        </a:p>
      </dgm:t>
    </dgm:pt>
    <dgm:pt modelId="{7AE44DE8-137B-4E07-B17C-C0103FC30965}">
      <dgm:prSet phldrT="[Text]" custT="1"/>
      <dgm:spPr/>
      <dgm:t>
        <a:bodyPr/>
        <a:lstStyle/>
        <a:p>
          <a:r>
            <a:rPr lang="en-US" sz="2400" b="1" smtClean="0">
              <a:cs typeface="Calibri" pitchFamily="34" charset="0"/>
            </a:rPr>
            <a:t>Courtesy</a:t>
          </a:r>
          <a:endParaRPr lang="en-US" sz="2400" dirty="0"/>
        </a:p>
      </dgm:t>
    </dgm:pt>
    <dgm:pt modelId="{E08DDD3A-D641-4F12-89F9-C9A5106388F5}" type="parTrans" cxnId="{F3D5C97A-DA81-4D16-8A80-146C790388D6}">
      <dgm:prSet/>
      <dgm:spPr/>
      <dgm:t>
        <a:bodyPr/>
        <a:lstStyle/>
        <a:p>
          <a:endParaRPr lang="en-US"/>
        </a:p>
      </dgm:t>
    </dgm:pt>
    <dgm:pt modelId="{859E92D3-EFAE-436D-B785-5791ED6C8C60}" type="sibTrans" cxnId="{F3D5C97A-DA81-4D16-8A80-146C790388D6}">
      <dgm:prSet/>
      <dgm:spPr/>
      <dgm:t>
        <a:bodyPr/>
        <a:lstStyle/>
        <a:p>
          <a:endParaRPr lang="en-US"/>
        </a:p>
      </dgm:t>
    </dgm:pt>
    <dgm:pt modelId="{725CC525-3ABF-456C-BC9B-E05ECA9DC9E6}" type="pres">
      <dgm:prSet presAssocID="{A7A3F959-0AFC-49CE-9616-6DE59415DB04}" presName="Name0" presStyleCnt="0">
        <dgm:presLayoutVars>
          <dgm:dir/>
          <dgm:resizeHandles val="exact"/>
        </dgm:presLayoutVars>
      </dgm:prSet>
      <dgm:spPr/>
      <dgm:t>
        <a:bodyPr/>
        <a:lstStyle/>
        <a:p>
          <a:endParaRPr lang="en-US"/>
        </a:p>
      </dgm:t>
    </dgm:pt>
    <dgm:pt modelId="{C1A5BCF1-C234-4CC7-9EF0-10FE498BCD09}" type="pres">
      <dgm:prSet presAssocID="{0BC1FBE2-5E56-4D83-8B81-D61E70AA651C}" presName="Name5" presStyleLbl="vennNode1" presStyleIdx="0" presStyleCnt="4" custScaleX="2000000" custScaleY="2000000">
        <dgm:presLayoutVars>
          <dgm:bulletEnabled val="1"/>
        </dgm:presLayoutVars>
      </dgm:prSet>
      <dgm:spPr/>
      <dgm:t>
        <a:bodyPr/>
        <a:lstStyle/>
        <a:p>
          <a:endParaRPr lang="en-US"/>
        </a:p>
      </dgm:t>
    </dgm:pt>
    <dgm:pt modelId="{522E9C44-02B6-4AE3-A847-FE8BE8744B6F}" type="pres">
      <dgm:prSet presAssocID="{A47A452F-B0C3-4850-8A18-6BA7BB0473F2}" presName="space" presStyleCnt="0"/>
      <dgm:spPr/>
      <dgm:t>
        <a:bodyPr/>
        <a:lstStyle/>
        <a:p>
          <a:endParaRPr lang="en-US"/>
        </a:p>
      </dgm:t>
    </dgm:pt>
    <dgm:pt modelId="{D1820937-B9CF-4D31-B38F-5687E34E3048}" type="pres">
      <dgm:prSet presAssocID="{412CBE05-7A0A-4BD3-8F81-D028BBA5E41A}" presName="Name5" presStyleLbl="vennNode1" presStyleIdx="1" presStyleCnt="4" custScaleX="2000000" custScaleY="2000000">
        <dgm:presLayoutVars>
          <dgm:bulletEnabled val="1"/>
        </dgm:presLayoutVars>
      </dgm:prSet>
      <dgm:spPr/>
      <dgm:t>
        <a:bodyPr/>
        <a:lstStyle/>
        <a:p>
          <a:endParaRPr lang="en-US"/>
        </a:p>
      </dgm:t>
    </dgm:pt>
    <dgm:pt modelId="{BA9E7DEC-E2AA-417D-847C-FCC26E3DCED4}" type="pres">
      <dgm:prSet presAssocID="{6E6C30D7-A9AD-410A-9D34-204284433FB3}" presName="space" presStyleCnt="0"/>
      <dgm:spPr/>
      <dgm:t>
        <a:bodyPr/>
        <a:lstStyle/>
        <a:p>
          <a:endParaRPr lang="en-US"/>
        </a:p>
      </dgm:t>
    </dgm:pt>
    <dgm:pt modelId="{33CA2B81-F029-42C0-AC81-28B414E1E11B}" type="pres">
      <dgm:prSet presAssocID="{66524B05-F5A4-464B-9F36-35FF690AFB47}" presName="Name5" presStyleLbl="vennNode1" presStyleIdx="2" presStyleCnt="4" custScaleX="2000000" custScaleY="2000000">
        <dgm:presLayoutVars>
          <dgm:bulletEnabled val="1"/>
        </dgm:presLayoutVars>
      </dgm:prSet>
      <dgm:spPr/>
      <dgm:t>
        <a:bodyPr/>
        <a:lstStyle/>
        <a:p>
          <a:endParaRPr lang="en-US"/>
        </a:p>
      </dgm:t>
    </dgm:pt>
    <dgm:pt modelId="{2FAC899F-CF87-4F6E-A820-90BC79C2B0AB}" type="pres">
      <dgm:prSet presAssocID="{725DF436-CB57-467E-B830-9E0AA008134B}" presName="space" presStyleCnt="0"/>
      <dgm:spPr/>
      <dgm:t>
        <a:bodyPr/>
        <a:lstStyle/>
        <a:p>
          <a:endParaRPr lang="en-US"/>
        </a:p>
      </dgm:t>
    </dgm:pt>
    <dgm:pt modelId="{21422B13-AD11-416B-8D46-7CC2DFF64D37}" type="pres">
      <dgm:prSet presAssocID="{7AE44DE8-137B-4E07-B17C-C0103FC30965}" presName="Name5" presStyleLbl="vennNode1" presStyleIdx="3" presStyleCnt="4" custScaleX="2000000" custScaleY="2000000">
        <dgm:presLayoutVars>
          <dgm:bulletEnabled val="1"/>
        </dgm:presLayoutVars>
      </dgm:prSet>
      <dgm:spPr/>
      <dgm:t>
        <a:bodyPr/>
        <a:lstStyle/>
        <a:p>
          <a:endParaRPr lang="en-US"/>
        </a:p>
      </dgm:t>
    </dgm:pt>
  </dgm:ptLst>
  <dgm:cxnLst>
    <dgm:cxn modelId="{948398B4-124C-42FB-B6C2-5BF6C23E9B8B}" type="presOf" srcId="{7AE44DE8-137B-4E07-B17C-C0103FC30965}" destId="{21422B13-AD11-416B-8D46-7CC2DFF64D37}" srcOrd="0" destOrd="0" presId="urn:microsoft.com/office/officeart/2005/8/layout/venn3"/>
    <dgm:cxn modelId="{31A0BD1D-DF2E-4804-B7DC-4ECC6FCAA619}" srcId="{A7A3F959-0AFC-49CE-9616-6DE59415DB04}" destId="{66524B05-F5A4-464B-9F36-35FF690AFB47}" srcOrd="2" destOrd="0" parTransId="{B7D15C5D-952C-47F3-A8B7-D2A714580A10}" sibTransId="{725DF436-CB57-467E-B830-9E0AA008134B}"/>
    <dgm:cxn modelId="{72DB8C55-03D3-4313-BD8D-6510CCFAB234}" type="presOf" srcId="{A7A3F959-0AFC-49CE-9616-6DE59415DB04}" destId="{725CC525-3ABF-456C-BC9B-E05ECA9DC9E6}" srcOrd="0" destOrd="0" presId="urn:microsoft.com/office/officeart/2005/8/layout/venn3"/>
    <dgm:cxn modelId="{6362F550-99ED-4788-8026-7A141342EB48}" srcId="{A7A3F959-0AFC-49CE-9616-6DE59415DB04}" destId="{0BC1FBE2-5E56-4D83-8B81-D61E70AA651C}" srcOrd="0" destOrd="0" parTransId="{F4B66F70-1BB6-464C-B583-3176360137C7}" sibTransId="{A47A452F-B0C3-4850-8A18-6BA7BB0473F2}"/>
    <dgm:cxn modelId="{0B0A1C1E-619F-4933-9A72-45A88FFE5A8D}" type="presOf" srcId="{412CBE05-7A0A-4BD3-8F81-D028BBA5E41A}" destId="{D1820937-B9CF-4D31-B38F-5687E34E3048}" srcOrd="0" destOrd="0" presId="urn:microsoft.com/office/officeart/2005/8/layout/venn3"/>
    <dgm:cxn modelId="{E8E5BB7E-C826-4297-BC79-951791D33556}" type="presOf" srcId="{66524B05-F5A4-464B-9F36-35FF690AFB47}" destId="{33CA2B81-F029-42C0-AC81-28B414E1E11B}" srcOrd="0" destOrd="0" presId="urn:microsoft.com/office/officeart/2005/8/layout/venn3"/>
    <dgm:cxn modelId="{4803ACCA-3DB3-4DEA-84A9-1A2E347CCFFA}" srcId="{A7A3F959-0AFC-49CE-9616-6DE59415DB04}" destId="{412CBE05-7A0A-4BD3-8F81-D028BBA5E41A}" srcOrd="1" destOrd="0" parTransId="{0D1BFF36-63F8-4C9D-B8EF-48BCC3E49EF1}" sibTransId="{6E6C30D7-A9AD-410A-9D34-204284433FB3}"/>
    <dgm:cxn modelId="{3560B4D4-72EC-4004-AD62-FFCF14B41266}" type="presOf" srcId="{0BC1FBE2-5E56-4D83-8B81-D61E70AA651C}" destId="{C1A5BCF1-C234-4CC7-9EF0-10FE498BCD09}" srcOrd="0" destOrd="0" presId="urn:microsoft.com/office/officeart/2005/8/layout/venn3"/>
    <dgm:cxn modelId="{F3D5C97A-DA81-4D16-8A80-146C790388D6}" srcId="{A7A3F959-0AFC-49CE-9616-6DE59415DB04}" destId="{7AE44DE8-137B-4E07-B17C-C0103FC30965}" srcOrd="3" destOrd="0" parTransId="{E08DDD3A-D641-4F12-89F9-C9A5106388F5}" sibTransId="{859E92D3-EFAE-436D-B785-5791ED6C8C60}"/>
    <dgm:cxn modelId="{D4235C94-1F76-45A6-BE9C-C5AF76502723}" type="presParOf" srcId="{725CC525-3ABF-456C-BC9B-E05ECA9DC9E6}" destId="{C1A5BCF1-C234-4CC7-9EF0-10FE498BCD09}" srcOrd="0" destOrd="0" presId="urn:microsoft.com/office/officeart/2005/8/layout/venn3"/>
    <dgm:cxn modelId="{D72BA51C-7A48-4B70-92B5-4B05CD2178F3}" type="presParOf" srcId="{725CC525-3ABF-456C-BC9B-E05ECA9DC9E6}" destId="{522E9C44-02B6-4AE3-A847-FE8BE8744B6F}" srcOrd="1" destOrd="0" presId="urn:microsoft.com/office/officeart/2005/8/layout/venn3"/>
    <dgm:cxn modelId="{0E962B1B-1DFD-45FF-96CB-A113F8A0BBB9}" type="presParOf" srcId="{725CC525-3ABF-456C-BC9B-E05ECA9DC9E6}" destId="{D1820937-B9CF-4D31-B38F-5687E34E3048}" srcOrd="2" destOrd="0" presId="urn:microsoft.com/office/officeart/2005/8/layout/venn3"/>
    <dgm:cxn modelId="{A1F0F781-2200-4F67-84A9-FAF6A74F012F}" type="presParOf" srcId="{725CC525-3ABF-456C-BC9B-E05ECA9DC9E6}" destId="{BA9E7DEC-E2AA-417D-847C-FCC26E3DCED4}" srcOrd="3" destOrd="0" presId="urn:microsoft.com/office/officeart/2005/8/layout/venn3"/>
    <dgm:cxn modelId="{1B28BA29-4270-4010-ADAF-B56E1D31152C}" type="presParOf" srcId="{725CC525-3ABF-456C-BC9B-E05ECA9DC9E6}" destId="{33CA2B81-F029-42C0-AC81-28B414E1E11B}" srcOrd="4" destOrd="0" presId="urn:microsoft.com/office/officeart/2005/8/layout/venn3"/>
    <dgm:cxn modelId="{6BB07230-FC7B-4B28-A35B-9FC48DA48180}" type="presParOf" srcId="{725CC525-3ABF-456C-BC9B-E05ECA9DC9E6}" destId="{2FAC899F-CF87-4F6E-A820-90BC79C2B0AB}" srcOrd="5" destOrd="0" presId="urn:microsoft.com/office/officeart/2005/8/layout/venn3"/>
    <dgm:cxn modelId="{89271F88-7182-4D20-B142-D92B3C42BE2C}" type="presParOf" srcId="{725CC525-3ABF-456C-BC9B-E05ECA9DC9E6}" destId="{21422B13-AD11-416B-8D46-7CC2DFF64D37}" srcOrd="6" destOrd="0" presId="urn:microsoft.com/office/officeart/2005/8/layout/venn3"/>
  </dgm:cxnLst>
  <dgm:bg>
    <a:solidFill>
      <a:schemeClr val="accent1">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55F219-098A-4756-8323-9AA9DE87213C}" type="datetimeFigureOut">
              <a:rPr lang="en-US" smtClean="0"/>
              <a:t>3/6/2022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72503-F816-4679-8D5F-C16CA1FE990E}" type="slidenum">
              <a:rPr lang="en-US" smtClean="0"/>
              <a:t>‹#›</a:t>
            </a:fld>
            <a:endParaRPr lang="en-US"/>
          </a:p>
        </p:txBody>
      </p:sp>
    </p:spTree>
    <p:extLst>
      <p:ext uri="{BB962C8B-B14F-4D97-AF65-F5344CB8AC3E}">
        <p14:creationId xmlns:p14="http://schemas.microsoft.com/office/powerpoint/2010/main" val="2246524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55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05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f391192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246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057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954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24DD3A-AB8D-4854-A672-05FC4B2E7474}"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521A6-CB79-4CDC-A50B-894952D451E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4DD3A-AB8D-4854-A672-05FC4B2E7474}"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521A6-CB79-4CDC-A50B-894952D451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4DD3A-AB8D-4854-A672-05FC4B2E7474}"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521A6-CB79-4CDC-A50B-894952D451E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Magenta">
  <p:cSld name="Blank Magenta">
    <p:spTree>
      <p:nvGrpSpPr>
        <p:cNvPr id="1" name="Shape 357"/>
        <p:cNvGrpSpPr/>
        <p:nvPr/>
      </p:nvGrpSpPr>
      <p:grpSpPr>
        <a:xfrm>
          <a:off x="0" y="0"/>
          <a:ext cx="0" cy="0"/>
          <a:chOff x="0" y="0"/>
          <a:chExt cx="0" cy="0"/>
        </a:xfrm>
      </p:grpSpPr>
      <p:sp>
        <p:nvSpPr>
          <p:cNvPr id="358" name="Google Shape;358;p14"/>
          <p:cNvSpPr/>
          <p:nvPr/>
        </p:nvSpPr>
        <p:spPr>
          <a:xfrm>
            <a:off x="407150" y="542767"/>
            <a:ext cx="8329800" cy="5772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9" name="Google Shape;359;p14"/>
          <p:cNvSpPr/>
          <p:nvPr/>
        </p:nvSpPr>
        <p:spPr>
          <a:xfrm>
            <a:off x="217850" y="228333"/>
            <a:ext cx="1054200" cy="1405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0" name="Google Shape;360;p14"/>
          <p:cNvSpPr/>
          <p:nvPr/>
        </p:nvSpPr>
        <p:spPr>
          <a:xfrm>
            <a:off x="1156976" y="-183032"/>
            <a:ext cx="398700" cy="5316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1" name="Google Shape;361;p14"/>
          <p:cNvSpPr/>
          <p:nvPr/>
        </p:nvSpPr>
        <p:spPr>
          <a:xfrm>
            <a:off x="1397225" y="450019"/>
            <a:ext cx="136800" cy="182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2" name="Google Shape;362;p14"/>
          <p:cNvSpPr/>
          <p:nvPr/>
        </p:nvSpPr>
        <p:spPr>
          <a:xfrm>
            <a:off x="488128" y="1779313"/>
            <a:ext cx="213000" cy="284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3" name="Google Shape;363;p14"/>
          <p:cNvSpPr/>
          <p:nvPr/>
        </p:nvSpPr>
        <p:spPr>
          <a:xfrm>
            <a:off x="7847950" y="5557439"/>
            <a:ext cx="1097700" cy="14636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4" name="Google Shape;364;p14"/>
          <p:cNvSpPr/>
          <p:nvPr/>
        </p:nvSpPr>
        <p:spPr>
          <a:xfrm>
            <a:off x="8507494" y="3974861"/>
            <a:ext cx="774600" cy="10328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5" name="Google Shape;365;p14"/>
          <p:cNvSpPr/>
          <p:nvPr/>
        </p:nvSpPr>
        <p:spPr>
          <a:xfrm>
            <a:off x="8094101" y="5298587"/>
            <a:ext cx="413400" cy="551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6" name="Google Shape;366;p14"/>
          <p:cNvSpPr/>
          <p:nvPr/>
        </p:nvSpPr>
        <p:spPr>
          <a:xfrm>
            <a:off x="8622049" y="5163513"/>
            <a:ext cx="213000" cy="284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7" name="Google Shape;367;p14"/>
          <p:cNvSpPr/>
          <p:nvPr/>
        </p:nvSpPr>
        <p:spPr>
          <a:xfrm>
            <a:off x="7550022" y="6402211"/>
            <a:ext cx="213000" cy="284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8" name="Google Shape;368;p14"/>
          <p:cNvSpPr/>
          <p:nvPr/>
        </p:nvSpPr>
        <p:spPr>
          <a:xfrm>
            <a:off x="7325661" y="6232889"/>
            <a:ext cx="93900" cy="125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9" name="Google Shape;369;p14"/>
          <p:cNvSpPr/>
          <p:nvPr/>
        </p:nvSpPr>
        <p:spPr>
          <a:xfrm>
            <a:off x="258289" y="2102800"/>
            <a:ext cx="93900" cy="125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0" name="Google Shape;370;p14"/>
          <p:cNvSpPr/>
          <p:nvPr/>
        </p:nvSpPr>
        <p:spPr>
          <a:xfrm>
            <a:off x="8726412" y="4266754"/>
            <a:ext cx="336767"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371" name="Google Shape;371;p14"/>
          <p:cNvGrpSpPr/>
          <p:nvPr/>
        </p:nvGrpSpPr>
        <p:grpSpPr>
          <a:xfrm>
            <a:off x="8142376" y="5970098"/>
            <a:ext cx="508851" cy="63828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74" name="Google Shape;374;p14"/>
          <p:cNvGrpSpPr/>
          <p:nvPr/>
        </p:nvGrpSpPr>
        <p:grpSpPr>
          <a:xfrm>
            <a:off x="545621" y="509853"/>
            <a:ext cx="398658" cy="84256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83" name="Google Shape;383;p14"/>
          <p:cNvSpPr/>
          <p:nvPr/>
        </p:nvSpPr>
        <p:spPr>
          <a:xfrm>
            <a:off x="-117275" y="1129676"/>
            <a:ext cx="605400" cy="807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4" name="Google Shape;384;p14"/>
          <p:cNvSpPr txBox="1">
            <a:spLocks noGrp="1"/>
          </p:cNvSpPr>
          <p:nvPr>
            <p:ph type="sldNum" idx="12"/>
          </p:nvPr>
        </p:nvSpPr>
        <p:spPr>
          <a:xfrm>
            <a:off x="8117984" y="557417"/>
            <a:ext cx="5487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48874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Aqua">
  <p:cSld name="Blank Aqua">
    <p:spTree>
      <p:nvGrpSpPr>
        <p:cNvPr id="1" name="Shape 301"/>
        <p:cNvGrpSpPr/>
        <p:nvPr/>
      </p:nvGrpSpPr>
      <p:grpSpPr>
        <a:xfrm>
          <a:off x="0" y="0"/>
          <a:ext cx="0" cy="0"/>
          <a:chOff x="0" y="0"/>
          <a:chExt cx="0" cy="0"/>
        </a:xfrm>
      </p:grpSpPr>
      <p:sp>
        <p:nvSpPr>
          <p:cNvPr id="302" name="Google Shape;302;p12"/>
          <p:cNvSpPr/>
          <p:nvPr/>
        </p:nvSpPr>
        <p:spPr>
          <a:xfrm>
            <a:off x="407150" y="542767"/>
            <a:ext cx="8329800" cy="577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12"/>
          <p:cNvSpPr/>
          <p:nvPr/>
        </p:nvSpPr>
        <p:spPr>
          <a:xfrm>
            <a:off x="-117275" y="1129676"/>
            <a:ext cx="605400" cy="8072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12"/>
          <p:cNvSpPr/>
          <p:nvPr/>
        </p:nvSpPr>
        <p:spPr>
          <a:xfrm>
            <a:off x="217850" y="228333"/>
            <a:ext cx="1054200" cy="1405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5" name="Google Shape;305;p12"/>
          <p:cNvSpPr/>
          <p:nvPr/>
        </p:nvSpPr>
        <p:spPr>
          <a:xfrm>
            <a:off x="1156976" y="-183032"/>
            <a:ext cx="398700" cy="5316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6" name="Google Shape;306;p12"/>
          <p:cNvSpPr/>
          <p:nvPr/>
        </p:nvSpPr>
        <p:spPr>
          <a:xfrm>
            <a:off x="1397225" y="450019"/>
            <a:ext cx="136800" cy="182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7" name="Google Shape;307;p12"/>
          <p:cNvSpPr/>
          <p:nvPr/>
        </p:nvSpPr>
        <p:spPr>
          <a:xfrm>
            <a:off x="488128" y="1779313"/>
            <a:ext cx="213000" cy="284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8" name="Google Shape;308;p12"/>
          <p:cNvSpPr/>
          <p:nvPr/>
        </p:nvSpPr>
        <p:spPr>
          <a:xfrm>
            <a:off x="7847950" y="5557439"/>
            <a:ext cx="1097700" cy="14636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9" name="Google Shape;309;p12"/>
          <p:cNvSpPr/>
          <p:nvPr/>
        </p:nvSpPr>
        <p:spPr>
          <a:xfrm>
            <a:off x="8507494" y="3974861"/>
            <a:ext cx="774600" cy="10328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0" name="Google Shape;310;p12"/>
          <p:cNvSpPr/>
          <p:nvPr/>
        </p:nvSpPr>
        <p:spPr>
          <a:xfrm>
            <a:off x="8094101" y="5298587"/>
            <a:ext cx="413400" cy="551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1" name="Google Shape;311;p12"/>
          <p:cNvSpPr/>
          <p:nvPr/>
        </p:nvSpPr>
        <p:spPr>
          <a:xfrm>
            <a:off x="8622049" y="5163513"/>
            <a:ext cx="213000" cy="284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2" name="Google Shape;312;p12"/>
          <p:cNvSpPr/>
          <p:nvPr/>
        </p:nvSpPr>
        <p:spPr>
          <a:xfrm>
            <a:off x="7550022" y="6402211"/>
            <a:ext cx="213000" cy="284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3" name="Google Shape;313;p12"/>
          <p:cNvSpPr/>
          <p:nvPr/>
        </p:nvSpPr>
        <p:spPr>
          <a:xfrm>
            <a:off x="7325661" y="6232889"/>
            <a:ext cx="93900" cy="125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4" name="Google Shape;314;p12"/>
          <p:cNvSpPr/>
          <p:nvPr/>
        </p:nvSpPr>
        <p:spPr>
          <a:xfrm>
            <a:off x="258289" y="2102800"/>
            <a:ext cx="93900" cy="125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5" name="Google Shape;315;p12"/>
          <p:cNvSpPr/>
          <p:nvPr/>
        </p:nvSpPr>
        <p:spPr>
          <a:xfrm>
            <a:off x="8726412" y="4266754"/>
            <a:ext cx="336767"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316" name="Google Shape;316;p12"/>
          <p:cNvGrpSpPr/>
          <p:nvPr/>
        </p:nvGrpSpPr>
        <p:grpSpPr>
          <a:xfrm>
            <a:off x="8142376" y="5970098"/>
            <a:ext cx="508851" cy="63828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19" name="Google Shape;319;p12"/>
          <p:cNvGrpSpPr/>
          <p:nvPr/>
        </p:nvGrpSpPr>
        <p:grpSpPr>
          <a:xfrm>
            <a:off x="545621" y="509853"/>
            <a:ext cx="398658" cy="84256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28" name="Google Shape;328;p12"/>
          <p:cNvSpPr txBox="1">
            <a:spLocks noGrp="1"/>
          </p:cNvSpPr>
          <p:nvPr>
            <p:ph type="sldNum" idx="12"/>
          </p:nvPr>
        </p:nvSpPr>
        <p:spPr>
          <a:xfrm>
            <a:off x="8117984" y="557417"/>
            <a:ext cx="5487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1524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273"/>
        <p:cNvGrpSpPr/>
        <p:nvPr/>
      </p:nvGrpSpPr>
      <p:grpSpPr>
        <a:xfrm>
          <a:off x="0" y="0"/>
          <a:ext cx="0" cy="0"/>
          <a:chOff x="0" y="0"/>
          <a:chExt cx="0" cy="0"/>
        </a:xfrm>
      </p:grpSpPr>
      <p:sp>
        <p:nvSpPr>
          <p:cNvPr id="274" name="Google Shape;274;p11"/>
          <p:cNvSpPr/>
          <p:nvPr/>
        </p:nvSpPr>
        <p:spPr>
          <a:xfrm>
            <a:off x="0" y="0"/>
            <a:ext cx="9144000" cy="68764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5" name="Google Shape;275;p11"/>
          <p:cNvSpPr/>
          <p:nvPr/>
        </p:nvSpPr>
        <p:spPr>
          <a:xfrm>
            <a:off x="-117275" y="1129676"/>
            <a:ext cx="605400" cy="807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6" name="Google Shape;276;p11"/>
          <p:cNvSpPr/>
          <p:nvPr/>
        </p:nvSpPr>
        <p:spPr>
          <a:xfrm>
            <a:off x="217850" y="228333"/>
            <a:ext cx="1054200" cy="14056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7" name="Google Shape;277;p11"/>
          <p:cNvSpPr/>
          <p:nvPr/>
        </p:nvSpPr>
        <p:spPr>
          <a:xfrm>
            <a:off x="1156976" y="-183032"/>
            <a:ext cx="398700" cy="5316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11"/>
          <p:cNvSpPr/>
          <p:nvPr/>
        </p:nvSpPr>
        <p:spPr>
          <a:xfrm>
            <a:off x="1397225" y="450019"/>
            <a:ext cx="136800" cy="182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11"/>
          <p:cNvSpPr/>
          <p:nvPr/>
        </p:nvSpPr>
        <p:spPr>
          <a:xfrm>
            <a:off x="488128" y="1779313"/>
            <a:ext cx="213000" cy="284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11"/>
          <p:cNvSpPr/>
          <p:nvPr/>
        </p:nvSpPr>
        <p:spPr>
          <a:xfrm>
            <a:off x="7847950" y="5557439"/>
            <a:ext cx="1097700" cy="14636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1" name="Google Shape;281;p11"/>
          <p:cNvSpPr/>
          <p:nvPr/>
        </p:nvSpPr>
        <p:spPr>
          <a:xfrm>
            <a:off x="8507494" y="3974861"/>
            <a:ext cx="774600" cy="10328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2" name="Google Shape;282;p11"/>
          <p:cNvSpPr/>
          <p:nvPr/>
        </p:nvSpPr>
        <p:spPr>
          <a:xfrm>
            <a:off x="8094101" y="5298587"/>
            <a:ext cx="413400" cy="551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3" name="Google Shape;283;p11"/>
          <p:cNvSpPr/>
          <p:nvPr/>
        </p:nvSpPr>
        <p:spPr>
          <a:xfrm>
            <a:off x="8622049" y="5163513"/>
            <a:ext cx="213000" cy="284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11"/>
          <p:cNvSpPr/>
          <p:nvPr/>
        </p:nvSpPr>
        <p:spPr>
          <a:xfrm>
            <a:off x="7550022" y="6402211"/>
            <a:ext cx="213000" cy="284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11"/>
          <p:cNvSpPr/>
          <p:nvPr/>
        </p:nvSpPr>
        <p:spPr>
          <a:xfrm>
            <a:off x="7325661" y="6232889"/>
            <a:ext cx="93900" cy="125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11"/>
          <p:cNvSpPr/>
          <p:nvPr/>
        </p:nvSpPr>
        <p:spPr>
          <a:xfrm>
            <a:off x="258289" y="2102800"/>
            <a:ext cx="93900" cy="125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11"/>
          <p:cNvSpPr/>
          <p:nvPr/>
        </p:nvSpPr>
        <p:spPr>
          <a:xfrm>
            <a:off x="8726412" y="4266754"/>
            <a:ext cx="336767"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88" name="Google Shape;288;p11"/>
          <p:cNvGrpSpPr/>
          <p:nvPr/>
        </p:nvGrpSpPr>
        <p:grpSpPr>
          <a:xfrm>
            <a:off x="8142376" y="5970098"/>
            <a:ext cx="508851" cy="63828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91" name="Google Shape;291;p11"/>
          <p:cNvGrpSpPr/>
          <p:nvPr/>
        </p:nvGrpSpPr>
        <p:grpSpPr>
          <a:xfrm>
            <a:off x="545621" y="509853"/>
            <a:ext cx="398658" cy="84256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00" name="Google Shape;300;p11"/>
          <p:cNvSpPr txBox="1">
            <a:spLocks noGrp="1"/>
          </p:cNvSpPr>
          <p:nvPr>
            <p:ph type="sldNum" idx="12"/>
          </p:nvPr>
        </p:nvSpPr>
        <p:spPr>
          <a:xfrm>
            <a:off x="8117984" y="557417"/>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19617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37"/>
        <p:cNvGrpSpPr/>
        <p:nvPr/>
      </p:nvGrpSpPr>
      <p:grpSpPr>
        <a:xfrm>
          <a:off x="0" y="0"/>
          <a:ext cx="0" cy="0"/>
          <a:chOff x="0" y="0"/>
          <a:chExt cx="0" cy="0"/>
        </a:xfrm>
      </p:grpSpPr>
      <p:sp>
        <p:nvSpPr>
          <p:cNvPr id="38" name="Google Shape;38;p3"/>
          <p:cNvSpPr/>
          <p:nvPr/>
        </p:nvSpPr>
        <p:spPr>
          <a:xfrm>
            <a:off x="407150" y="542767"/>
            <a:ext cx="8329800" cy="577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3"/>
          <p:cNvSpPr/>
          <p:nvPr/>
        </p:nvSpPr>
        <p:spPr>
          <a:xfrm>
            <a:off x="2630450" y="840200"/>
            <a:ext cx="3883200" cy="5177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0;p3"/>
          <p:cNvSpPr/>
          <p:nvPr/>
        </p:nvSpPr>
        <p:spPr>
          <a:xfrm>
            <a:off x="5430350" y="304800"/>
            <a:ext cx="1388100" cy="18508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 name="Google Shape;41;p3"/>
          <p:cNvSpPr/>
          <p:nvPr/>
        </p:nvSpPr>
        <p:spPr>
          <a:xfrm>
            <a:off x="5908250" y="6214433"/>
            <a:ext cx="605400" cy="8072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 name="Google Shape;42;p3"/>
          <p:cNvSpPr/>
          <p:nvPr/>
        </p:nvSpPr>
        <p:spPr>
          <a:xfrm>
            <a:off x="2706650" y="5163505"/>
            <a:ext cx="1097700" cy="14636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3"/>
          <p:cNvSpPr/>
          <p:nvPr/>
        </p:nvSpPr>
        <p:spPr>
          <a:xfrm>
            <a:off x="2081694" y="1028361"/>
            <a:ext cx="774600" cy="10328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3"/>
          <p:cNvSpPr/>
          <p:nvPr/>
        </p:nvSpPr>
        <p:spPr>
          <a:xfrm>
            <a:off x="6513651" y="2155587"/>
            <a:ext cx="413400" cy="5512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3"/>
          <p:cNvSpPr/>
          <p:nvPr/>
        </p:nvSpPr>
        <p:spPr>
          <a:xfrm>
            <a:off x="2420476" y="4816059"/>
            <a:ext cx="336900" cy="4492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3"/>
          <p:cNvSpPr/>
          <p:nvPr/>
        </p:nvSpPr>
        <p:spPr>
          <a:xfrm>
            <a:off x="2362484" y="2226844"/>
            <a:ext cx="213000" cy="284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3"/>
          <p:cNvSpPr/>
          <p:nvPr/>
        </p:nvSpPr>
        <p:spPr>
          <a:xfrm>
            <a:off x="6818461" y="1784923"/>
            <a:ext cx="93900" cy="125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3"/>
          <p:cNvSpPr/>
          <p:nvPr/>
        </p:nvSpPr>
        <p:spPr>
          <a:xfrm>
            <a:off x="6163989" y="5832700"/>
            <a:ext cx="93900" cy="125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3"/>
          <p:cNvSpPr/>
          <p:nvPr/>
        </p:nvSpPr>
        <p:spPr>
          <a:xfrm>
            <a:off x="2300612" y="1320254"/>
            <a:ext cx="336767"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50" name="Google Shape;50;p3"/>
          <p:cNvGrpSpPr/>
          <p:nvPr/>
        </p:nvGrpSpPr>
        <p:grpSpPr>
          <a:xfrm>
            <a:off x="3001076" y="5576165"/>
            <a:ext cx="508851" cy="63828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3" name="Google Shape;53;p3"/>
          <p:cNvGrpSpPr/>
          <p:nvPr/>
        </p:nvGrpSpPr>
        <p:grpSpPr>
          <a:xfrm>
            <a:off x="5861769" y="675413"/>
            <a:ext cx="524975" cy="1109527"/>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FFFFFF"/>
                </a:solidFill>
              </a:endParaRPr>
            </a:p>
          </p:txBody>
        </p:sp>
      </p:grpSp>
      <p:sp>
        <p:nvSpPr>
          <p:cNvPr id="62" name="Google Shape;62;p3"/>
          <p:cNvSpPr/>
          <p:nvPr/>
        </p:nvSpPr>
        <p:spPr>
          <a:xfrm>
            <a:off x="2757247" y="1149293"/>
            <a:ext cx="300900" cy="401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3"/>
          <p:cNvSpPr/>
          <p:nvPr/>
        </p:nvSpPr>
        <p:spPr>
          <a:xfrm>
            <a:off x="3509928" y="6343113"/>
            <a:ext cx="213000" cy="284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3"/>
          <p:cNvSpPr/>
          <p:nvPr/>
        </p:nvSpPr>
        <p:spPr>
          <a:xfrm>
            <a:off x="5494851" y="5832703"/>
            <a:ext cx="413400" cy="5512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3"/>
          <p:cNvSpPr txBox="1">
            <a:spLocks noGrp="1"/>
          </p:cNvSpPr>
          <p:nvPr>
            <p:ph type="ctrTitle"/>
          </p:nvPr>
        </p:nvSpPr>
        <p:spPr>
          <a:xfrm>
            <a:off x="2886100" y="2517533"/>
            <a:ext cx="33717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endParaRPr/>
          </a:p>
        </p:txBody>
      </p:sp>
      <p:sp>
        <p:nvSpPr>
          <p:cNvPr id="66" name="Google Shape;66;p3"/>
          <p:cNvSpPr txBox="1">
            <a:spLocks noGrp="1"/>
          </p:cNvSpPr>
          <p:nvPr>
            <p:ph type="subTitle" idx="1"/>
          </p:nvPr>
        </p:nvSpPr>
        <p:spPr>
          <a:xfrm>
            <a:off x="2886100" y="3888336"/>
            <a:ext cx="33717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Tree>
    <p:extLst>
      <p:ext uri="{BB962C8B-B14F-4D97-AF65-F5344CB8AC3E}">
        <p14:creationId xmlns:p14="http://schemas.microsoft.com/office/powerpoint/2010/main" val="2218817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Yellow">
  <p:cSld name="Blank Yellow">
    <p:spTree>
      <p:nvGrpSpPr>
        <p:cNvPr id="1" name="Shape 329"/>
        <p:cNvGrpSpPr/>
        <p:nvPr/>
      </p:nvGrpSpPr>
      <p:grpSpPr>
        <a:xfrm>
          <a:off x="0" y="0"/>
          <a:ext cx="0" cy="0"/>
          <a:chOff x="0" y="0"/>
          <a:chExt cx="0" cy="0"/>
        </a:xfrm>
      </p:grpSpPr>
      <p:sp>
        <p:nvSpPr>
          <p:cNvPr id="330" name="Google Shape;330;p13"/>
          <p:cNvSpPr/>
          <p:nvPr/>
        </p:nvSpPr>
        <p:spPr>
          <a:xfrm>
            <a:off x="407150" y="542767"/>
            <a:ext cx="8329800" cy="577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1" name="Google Shape;331;p13"/>
          <p:cNvSpPr/>
          <p:nvPr/>
        </p:nvSpPr>
        <p:spPr>
          <a:xfrm>
            <a:off x="-117275" y="1129676"/>
            <a:ext cx="605400" cy="807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2" name="Google Shape;332;p13"/>
          <p:cNvSpPr/>
          <p:nvPr/>
        </p:nvSpPr>
        <p:spPr>
          <a:xfrm>
            <a:off x="217850" y="228333"/>
            <a:ext cx="1054200" cy="14056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3" name="Google Shape;333;p13"/>
          <p:cNvSpPr/>
          <p:nvPr/>
        </p:nvSpPr>
        <p:spPr>
          <a:xfrm>
            <a:off x="1156976" y="-183032"/>
            <a:ext cx="398700" cy="5316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4" name="Google Shape;334;p13"/>
          <p:cNvSpPr/>
          <p:nvPr/>
        </p:nvSpPr>
        <p:spPr>
          <a:xfrm>
            <a:off x="1397225" y="450019"/>
            <a:ext cx="136800" cy="182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5" name="Google Shape;335;p13"/>
          <p:cNvSpPr/>
          <p:nvPr/>
        </p:nvSpPr>
        <p:spPr>
          <a:xfrm>
            <a:off x="488128" y="1779313"/>
            <a:ext cx="213000" cy="284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6" name="Google Shape;336;p13"/>
          <p:cNvSpPr/>
          <p:nvPr/>
        </p:nvSpPr>
        <p:spPr>
          <a:xfrm>
            <a:off x="7847950" y="5557439"/>
            <a:ext cx="1097700" cy="14636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13"/>
          <p:cNvSpPr/>
          <p:nvPr/>
        </p:nvSpPr>
        <p:spPr>
          <a:xfrm>
            <a:off x="8507494" y="3974861"/>
            <a:ext cx="774600" cy="10328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8" name="Google Shape;338;p13"/>
          <p:cNvSpPr/>
          <p:nvPr/>
        </p:nvSpPr>
        <p:spPr>
          <a:xfrm>
            <a:off x="8094101" y="5298587"/>
            <a:ext cx="413400" cy="551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9" name="Google Shape;339;p13"/>
          <p:cNvSpPr/>
          <p:nvPr/>
        </p:nvSpPr>
        <p:spPr>
          <a:xfrm>
            <a:off x="8622049" y="5163513"/>
            <a:ext cx="213000" cy="284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0" name="Google Shape;340;p13"/>
          <p:cNvSpPr/>
          <p:nvPr/>
        </p:nvSpPr>
        <p:spPr>
          <a:xfrm>
            <a:off x="7550022" y="6402211"/>
            <a:ext cx="213000" cy="284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1" name="Google Shape;341;p13"/>
          <p:cNvSpPr/>
          <p:nvPr/>
        </p:nvSpPr>
        <p:spPr>
          <a:xfrm>
            <a:off x="7325661" y="6232889"/>
            <a:ext cx="93900" cy="125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2" name="Google Shape;342;p13"/>
          <p:cNvSpPr/>
          <p:nvPr/>
        </p:nvSpPr>
        <p:spPr>
          <a:xfrm>
            <a:off x="258289" y="2102800"/>
            <a:ext cx="93900" cy="125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3" name="Google Shape;343;p13"/>
          <p:cNvSpPr/>
          <p:nvPr/>
        </p:nvSpPr>
        <p:spPr>
          <a:xfrm>
            <a:off x="8726412" y="4266754"/>
            <a:ext cx="336767"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344" name="Google Shape;344;p13"/>
          <p:cNvGrpSpPr/>
          <p:nvPr/>
        </p:nvGrpSpPr>
        <p:grpSpPr>
          <a:xfrm>
            <a:off x="8142376" y="5970098"/>
            <a:ext cx="508851" cy="63828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47" name="Google Shape;347;p13"/>
          <p:cNvGrpSpPr/>
          <p:nvPr/>
        </p:nvGrpSpPr>
        <p:grpSpPr>
          <a:xfrm>
            <a:off x="545621" y="509853"/>
            <a:ext cx="398658" cy="84256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56" name="Google Shape;356;p13"/>
          <p:cNvSpPr txBox="1">
            <a:spLocks noGrp="1"/>
          </p:cNvSpPr>
          <p:nvPr>
            <p:ph type="sldNum" idx="12"/>
          </p:nvPr>
        </p:nvSpPr>
        <p:spPr>
          <a:xfrm>
            <a:off x="8117984" y="557417"/>
            <a:ext cx="5487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75466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97"/>
        <p:cNvGrpSpPr/>
        <p:nvPr/>
      </p:nvGrpSpPr>
      <p:grpSpPr>
        <a:xfrm>
          <a:off x="0" y="0"/>
          <a:ext cx="0" cy="0"/>
          <a:chOff x="0" y="0"/>
          <a:chExt cx="0" cy="0"/>
        </a:xfrm>
      </p:grpSpPr>
      <p:sp>
        <p:nvSpPr>
          <p:cNvPr id="98" name="Google Shape;98;p5"/>
          <p:cNvSpPr/>
          <p:nvPr/>
        </p:nvSpPr>
        <p:spPr>
          <a:xfrm>
            <a:off x="407150" y="542767"/>
            <a:ext cx="8329800" cy="577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9" name="Google Shape;99;p5"/>
          <p:cNvSpPr/>
          <p:nvPr/>
        </p:nvSpPr>
        <p:spPr>
          <a:xfrm>
            <a:off x="-167025" y="745967"/>
            <a:ext cx="2630400" cy="3507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 name="Google Shape;100;p5"/>
          <p:cNvSpPr/>
          <p:nvPr/>
        </p:nvSpPr>
        <p:spPr>
          <a:xfrm>
            <a:off x="1812100" y="361867"/>
            <a:ext cx="1054200" cy="14056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5"/>
          <p:cNvSpPr/>
          <p:nvPr/>
        </p:nvSpPr>
        <p:spPr>
          <a:xfrm>
            <a:off x="1704597" y="-172873"/>
            <a:ext cx="300900" cy="4012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5"/>
          <p:cNvSpPr/>
          <p:nvPr/>
        </p:nvSpPr>
        <p:spPr>
          <a:xfrm>
            <a:off x="228600" y="3849667"/>
            <a:ext cx="605400" cy="807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5"/>
          <p:cNvSpPr/>
          <p:nvPr/>
        </p:nvSpPr>
        <p:spPr>
          <a:xfrm>
            <a:off x="1522903" y="421713"/>
            <a:ext cx="213000" cy="284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5"/>
          <p:cNvSpPr/>
          <p:nvPr/>
        </p:nvSpPr>
        <p:spPr>
          <a:xfrm>
            <a:off x="7847950" y="5557439"/>
            <a:ext cx="1097700" cy="14636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5"/>
          <p:cNvSpPr/>
          <p:nvPr/>
        </p:nvSpPr>
        <p:spPr>
          <a:xfrm>
            <a:off x="8507494" y="3974861"/>
            <a:ext cx="774600" cy="10328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5"/>
          <p:cNvSpPr/>
          <p:nvPr/>
        </p:nvSpPr>
        <p:spPr>
          <a:xfrm>
            <a:off x="8094101" y="5298587"/>
            <a:ext cx="413400" cy="551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5"/>
          <p:cNvSpPr/>
          <p:nvPr/>
        </p:nvSpPr>
        <p:spPr>
          <a:xfrm>
            <a:off x="8622049" y="5163513"/>
            <a:ext cx="213000" cy="284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5"/>
          <p:cNvSpPr/>
          <p:nvPr/>
        </p:nvSpPr>
        <p:spPr>
          <a:xfrm>
            <a:off x="7550022" y="6402211"/>
            <a:ext cx="213000" cy="284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5"/>
          <p:cNvSpPr/>
          <p:nvPr/>
        </p:nvSpPr>
        <p:spPr>
          <a:xfrm>
            <a:off x="7325661" y="6232889"/>
            <a:ext cx="93900" cy="125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5"/>
          <p:cNvSpPr/>
          <p:nvPr/>
        </p:nvSpPr>
        <p:spPr>
          <a:xfrm>
            <a:off x="91939" y="3849667"/>
            <a:ext cx="93900" cy="125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 name="Google Shape;111;p5"/>
          <p:cNvSpPr/>
          <p:nvPr/>
        </p:nvSpPr>
        <p:spPr>
          <a:xfrm>
            <a:off x="8726412" y="4266754"/>
            <a:ext cx="336767"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12" name="Google Shape;112;p5"/>
          <p:cNvGrpSpPr/>
          <p:nvPr/>
        </p:nvGrpSpPr>
        <p:grpSpPr>
          <a:xfrm>
            <a:off x="8142376" y="5970098"/>
            <a:ext cx="508851" cy="63828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5" name="Google Shape;115;p5"/>
          <p:cNvGrpSpPr/>
          <p:nvPr/>
        </p:nvGrpSpPr>
        <p:grpSpPr>
          <a:xfrm>
            <a:off x="2139871" y="643387"/>
            <a:ext cx="398658" cy="84256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24" name="Google Shape;124;p5"/>
          <p:cNvSpPr txBox="1">
            <a:spLocks noGrp="1"/>
          </p:cNvSpPr>
          <p:nvPr>
            <p:ph type="title"/>
          </p:nvPr>
        </p:nvSpPr>
        <p:spPr>
          <a:xfrm>
            <a:off x="144075" y="745967"/>
            <a:ext cx="2142000" cy="3507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2901875" y="1377867"/>
            <a:ext cx="5292300" cy="4356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Google Shape;126;p5"/>
          <p:cNvSpPr txBox="1">
            <a:spLocks noGrp="1"/>
          </p:cNvSpPr>
          <p:nvPr>
            <p:ph type="sldNum" idx="12"/>
          </p:nvPr>
        </p:nvSpPr>
        <p:spPr>
          <a:xfrm>
            <a:off x="8117984" y="557417"/>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1512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24DD3A-AB8D-4854-A672-05FC4B2E7474}"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521A6-CB79-4CDC-A50B-894952D451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4DD3A-AB8D-4854-A672-05FC4B2E7474}"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521A6-CB79-4CDC-A50B-894952D451E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24DD3A-AB8D-4854-A672-05FC4B2E7474}" type="datetimeFigureOut">
              <a:rPr lang="en-US" smtClean="0"/>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521A6-CB79-4CDC-A50B-894952D451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24DD3A-AB8D-4854-A672-05FC4B2E7474}" type="datetimeFigureOut">
              <a:rPr lang="en-US" smtClean="0"/>
              <a:t>3/6/2022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521A6-CB79-4CDC-A50B-894952D451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24DD3A-AB8D-4854-A672-05FC4B2E7474}" type="datetimeFigureOut">
              <a:rPr lang="en-US" smtClean="0"/>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521A6-CB79-4CDC-A50B-894952D451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4DD3A-AB8D-4854-A672-05FC4B2E7474}" type="datetimeFigureOut">
              <a:rPr lang="en-US" smtClean="0"/>
              <a:t>3/6/2022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521A6-CB79-4CDC-A50B-894952D451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4DD3A-AB8D-4854-A672-05FC4B2E7474}" type="datetimeFigureOut">
              <a:rPr lang="en-US" smtClean="0"/>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521A6-CB79-4CDC-A50B-894952D451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4DD3A-AB8D-4854-A672-05FC4B2E7474}" type="datetimeFigureOut">
              <a:rPr lang="en-US" smtClean="0"/>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521A6-CB79-4CDC-A50B-894952D451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4DD3A-AB8D-4854-A672-05FC4B2E7474}" type="datetimeFigureOut">
              <a:rPr lang="en-US" smtClean="0"/>
              <a:t>3/6/2022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521A6-CB79-4CDC-A50B-894952D451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hyperlink" Target="https://www.toppr.com/guides/english/writing/formal-letters/"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hyperlink" Target="https://www.desertpineshs.org/ourpages/auto/2013/10/3/56374745/Formal%20Letter%20Module.pdf" TargetMode="External"/><Relationship Id="rId5" Type="http://schemas.openxmlformats.org/officeDocument/2006/relationships/hyperlink" Target="http://www.nvtc.ee/eoppe/Varkki/layout/rules_for_writing_formal_letters.html" TargetMode="External"/><Relationship Id="rId4" Type="http://schemas.openxmlformats.org/officeDocument/2006/relationships/hyperlink" Target="http://www.workplace-english-training.com/emagazine/en/resources/business-english-tip-of-the-week/85-section-business-english-tip-of-the-week-business-writing/661-open-punctuation-full-blocked-layout-style.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7772400" cy="1470025"/>
          </a:xfrm>
        </p:spPr>
        <p:txBody>
          <a:bodyPr/>
          <a:lstStyle/>
          <a:p>
            <a:r>
              <a:rPr lang="en-US" b="1" dirty="0" smtClean="0"/>
              <a:t>Formal Letter Writing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362200"/>
            <a:ext cx="6976997" cy="395189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a:solidFill>
            <a:schemeClr val="accent5">
              <a:lumMod val="20000"/>
              <a:lumOff val="80000"/>
            </a:schemeClr>
          </a:solidFill>
        </p:spPr>
        <p:txBody>
          <a:bodyPr>
            <a:normAutofit fontScale="90000"/>
          </a:bodyPr>
          <a:lstStyle/>
          <a:p>
            <a:r>
              <a:rPr lang="en-US" sz="3200" b="1" dirty="0" smtClean="0">
                <a:latin typeface="Arial" panose="020B0604020202020204" pitchFamily="34" charset="0"/>
                <a:cs typeface="Arial" panose="020B0604020202020204" pitchFamily="34" charset="0"/>
              </a:rPr>
              <a:t>The Content</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990600"/>
            <a:ext cx="8229600" cy="5135563"/>
          </a:xfrm>
        </p:spPr>
        <p:txBody>
          <a:bodyPr>
            <a:normAutofit/>
          </a:bodyPr>
          <a:lstStyle/>
          <a:p>
            <a:r>
              <a:rPr lang="en-US" sz="2800" dirty="0" smtClean="0">
                <a:latin typeface="Arial" panose="020B0604020202020204" pitchFamily="34" charset="0"/>
                <a:cs typeface="Arial" panose="020B0604020202020204" pitchFamily="34" charset="0"/>
              </a:rPr>
              <a:t>The </a:t>
            </a:r>
            <a:r>
              <a:rPr lang="en-US" sz="2800" u="sng" dirty="0" smtClean="0">
                <a:latin typeface="Arial" panose="020B0604020202020204" pitchFamily="34" charset="0"/>
                <a:cs typeface="Arial" panose="020B0604020202020204" pitchFamily="34" charset="0"/>
              </a:rPr>
              <a:t>first paragraph </a:t>
            </a:r>
            <a:r>
              <a:rPr lang="en-US" sz="2800" dirty="0" smtClean="0">
                <a:latin typeface="Arial" panose="020B0604020202020204" pitchFamily="34" charset="0"/>
                <a:cs typeface="Arial" panose="020B0604020202020204" pitchFamily="34" charset="0"/>
              </a:rPr>
              <a:t>should include</a:t>
            </a:r>
          </a:p>
          <a:p>
            <a:pPr marL="0" indent="0">
              <a:buNone/>
            </a:pPr>
            <a:r>
              <a:rPr lang="en-US" sz="2800" dirty="0" smtClean="0">
                <a:latin typeface="Arial" panose="020B0604020202020204" pitchFamily="34" charset="0"/>
                <a:cs typeface="Arial" panose="020B0604020202020204" pitchFamily="34" charset="0"/>
              </a:rPr>
              <a:t>- </a:t>
            </a:r>
            <a:r>
              <a:rPr lang="en-US" sz="2800" b="1" dirty="0" smtClean="0">
                <a:solidFill>
                  <a:schemeClr val="accent6">
                    <a:lumMod val="75000"/>
                  </a:schemeClr>
                </a:solidFill>
                <a:latin typeface="Arial" panose="020B0604020202020204" pitchFamily="34" charset="0"/>
                <a:cs typeface="Arial" panose="020B0604020202020204" pitchFamily="34" charset="0"/>
              </a:rPr>
              <a:t>who you are </a:t>
            </a:r>
            <a:r>
              <a:rPr lang="en-US" sz="2800" dirty="0" smtClean="0">
                <a:latin typeface="Arial" panose="020B0604020202020204" pitchFamily="34" charset="0"/>
                <a:cs typeface="Arial" panose="020B0604020202020204" pitchFamily="34" charset="0"/>
              </a:rPr>
              <a:t>and</a:t>
            </a:r>
            <a:r>
              <a:rPr lang="en-US" sz="2800" b="1" dirty="0" smtClean="0">
                <a:solidFill>
                  <a:schemeClr val="accent6">
                    <a:lumMod val="75000"/>
                  </a:schemeClr>
                </a:solidFill>
                <a:latin typeface="Arial" panose="020B0604020202020204" pitchFamily="34" charset="0"/>
                <a:cs typeface="Arial" panose="020B0604020202020204" pitchFamily="34" charset="0"/>
              </a:rPr>
              <a:t> </a:t>
            </a:r>
            <a:r>
              <a:rPr lang="en-US" sz="2800" dirty="0" smtClean="0">
                <a:solidFill>
                  <a:srgbClr val="FF0000"/>
                </a:solidFill>
                <a:latin typeface="Arial" panose="020B0604020202020204" pitchFamily="34" charset="0"/>
                <a:cs typeface="Arial" panose="020B0604020202020204" pitchFamily="34" charset="0"/>
              </a:rPr>
              <a:t>the reason </a:t>
            </a:r>
            <a:r>
              <a:rPr lang="en-US" sz="2800" dirty="0" smtClean="0">
                <a:latin typeface="Arial" panose="020B0604020202020204" pitchFamily="34" charset="0"/>
                <a:cs typeface="Arial" panose="020B0604020202020204" pitchFamily="34" charset="0"/>
              </a:rPr>
              <a:t>for writing </a:t>
            </a:r>
            <a:endParaRPr lang="en-US" sz="2800" dirty="0">
              <a:latin typeface="Arial" panose="020B0604020202020204" pitchFamily="34" charset="0"/>
              <a:cs typeface="Arial" panose="020B0604020202020204" pitchFamily="34" charset="0"/>
            </a:endParaRPr>
          </a:p>
          <a:p>
            <a:pPr>
              <a:buNone/>
            </a:pPr>
            <a:endParaRPr lang="en-US" sz="2800" b="1" dirty="0" smtClean="0">
              <a:solidFill>
                <a:srgbClr val="00B050"/>
              </a:solidFill>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The </a:t>
            </a:r>
            <a:r>
              <a:rPr lang="en-US" sz="2800" u="sng" dirty="0" smtClean="0">
                <a:latin typeface="Arial" panose="020B0604020202020204" pitchFamily="34" charset="0"/>
                <a:cs typeface="Arial" panose="020B0604020202020204" pitchFamily="34" charset="0"/>
              </a:rPr>
              <a:t>second paragraph </a:t>
            </a:r>
            <a:r>
              <a:rPr lang="en-US" sz="2800" dirty="0" smtClean="0">
                <a:latin typeface="Arial" panose="020B0604020202020204" pitchFamily="34" charset="0"/>
                <a:cs typeface="Arial" panose="020B0604020202020204" pitchFamily="34" charset="0"/>
              </a:rPr>
              <a:t>should include</a:t>
            </a:r>
          </a:p>
          <a:p>
            <a:pPr marL="0" indent="0">
              <a:buNone/>
            </a:pPr>
            <a:r>
              <a:rPr lang="en-US" sz="2800" dirty="0" smtClean="0">
                <a:latin typeface="Arial" panose="020B0604020202020204" pitchFamily="34" charset="0"/>
                <a:cs typeface="Arial" panose="020B0604020202020204" pitchFamily="34" charset="0"/>
              </a:rPr>
              <a:t>-the </a:t>
            </a:r>
            <a:r>
              <a:rPr lang="en-US" sz="2800" b="1" dirty="0">
                <a:solidFill>
                  <a:schemeClr val="accent3">
                    <a:lumMod val="75000"/>
                  </a:schemeClr>
                </a:solidFill>
                <a:latin typeface="Arial" panose="020B0604020202020204" pitchFamily="34" charset="0"/>
                <a:cs typeface="Arial" panose="020B0604020202020204" pitchFamily="34" charset="0"/>
              </a:rPr>
              <a:t>main information</a:t>
            </a:r>
            <a:r>
              <a:rPr lang="en-US" sz="2800" dirty="0">
                <a:latin typeface="Arial" panose="020B0604020202020204" pitchFamily="34" charset="0"/>
                <a:cs typeface="Arial" panose="020B0604020202020204" pitchFamily="34" charset="0"/>
              </a:rPr>
              <a:t>, and </a:t>
            </a:r>
            <a:r>
              <a:rPr lang="en-US" sz="2800" b="1" dirty="0">
                <a:solidFill>
                  <a:schemeClr val="tx2">
                    <a:lumMod val="60000"/>
                    <a:lumOff val="40000"/>
                  </a:schemeClr>
                </a:solidFill>
                <a:latin typeface="Arial" panose="020B0604020202020204" pitchFamily="34" charset="0"/>
                <a:cs typeface="Arial" panose="020B0604020202020204" pitchFamily="34" charset="0"/>
              </a:rPr>
              <a:t>build on the purpose </a:t>
            </a:r>
            <a:r>
              <a:rPr lang="en-US" sz="2800" dirty="0">
                <a:latin typeface="Arial" panose="020B0604020202020204" pitchFamily="34" charset="0"/>
                <a:cs typeface="Arial" panose="020B0604020202020204" pitchFamily="34" charset="0"/>
              </a:rPr>
              <a:t>mentioned in the introductory paragraph</a:t>
            </a:r>
            <a:r>
              <a:rPr lang="en-US" sz="2800" dirty="0" smtClean="0">
                <a:latin typeface="Arial" panose="020B0604020202020204" pitchFamily="34" charset="0"/>
                <a:cs typeface="Arial" panose="020B0604020202020204" pitchFamily="34" charset="0"/>
              </a:rPr>
              <a:t>.</a:t>
            </a:r>
          </a:p>
          <a:p>
            <a:pPr marL="0" indent="0">
              <a:buNone/>
            </a:pP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a:t>
            </a:r>
            <a:r>
              <a:rPr lang="en-US" sz="2800" u="sng" dirty="0">
                <a:latin typeface="Arial" panose="020B0604020202020204" pitchFamily="34" charset="0"/>
                <a:cs typeface="Arial" panose="020B0604020202020204" pitchFamily="34" charset="0"/>
              </a:rPr>
              <a:t>third  paragraph </a:t>
            </a:r>
            <a:endParaRPr lang="en-US" sz="2800" dirty="0">
              <a:latin typeface="Arial" panose="020B0604020202020204" pitchFamily="34" charset="0"/>
              <a:cs typeface="Arial" panose="020B0604020202020204" pitchFamily="34" charset="0"/>
            </a:endParaRPr>
          </a:p>
          <a:p>
            <a:pPr marL="0" indent="0">
              <a:buNone/>
            </a:pPr>
            <a:r>
              <a:rPr lang="en-US" sz="2800" dirty="0">
                <a:latin typeface="Arial" panose="020B0604020202020204" pitchFamily="34" charset="0"/>
                <a:cs typeface="Arial" panose="020B0604020202020204" pitchFamily="34" charset="0"/>
              </a:rPr>
              <a:t>- ends with </a:t>
            </a:r>
            <a:r>
              <a:rPr lang="en-US" sz="2800" dirty="0" smtClean="0">
                <a:latin typeface="Arial" panose="020B0604020202020204" pitchFamily="34" charset="0"/>
                <a:cs typeface="Arial" panose="020B0604020202020204" pitchFamily="34" charset="0"/>
              </a:rPr>
              <a:t>a </a:t>
            </a:r>
            <a:r>
              <a:rPr lang="en-US" sz="2800" b="1" dirty="0" smtClean="0">
                <a:solidFill>
                  <a:srgbClr val="7030A0"/>
                </a:solidFill>
                <a:latin typeface="Arial" panose="020B0604020202020204" pitchFamily="34" charset="0"/>
                <a:cs typeface="Arial" panose="020B0604020202020204" pitchFamily="34" charset="0"/>
              </a:rPr>
              <a:t>call </a:t>
            </a:r>
            <a:r>
              <a:rPr lang="en-US" sz="2800" b="1" dirty="0">
                <a:solidFill>
                  <a:srgbClr val="7030A0"/>
                </a:solidFill>
                <a:latin typeface="Arial" panose="020B0604020202020204" pitchFamily="34" charset="0"/>
                <a:cs typeface="Arial" panose="020B0604020202020204" pitchFamily="34" charset="0"/>
              </a:rPr>
              <a:t>to action </a:t>
            </a:r>
            <a:r>
              <a:rPr lang="en-US" sz="2800" dirty="0">
                <a:latin typeface="Arial" panose="020B0604020202020204" pitchFamily="34" charset="0"/>
                <a:cs typeface="Arial" panose="020B0604020202020204" pitchFamily="34" charset="0"/>
              </a:rPr>
              <a:t>or an </a:t>
            </a:r>
            <a:r>
              <a:rPr lang="en-US" sz="2800" b="1" dirty="0">
                <a:solidFill>
                  <a:srgbClr val="C00000"/>
                </a:solidFill>
                <a:latin typeface="Arial" panose="020B0604020202020204" pitchFamily="34" charset="0"/>
                <a:cs typeface="Arial" panose="020B0604020202020204" pitchFamily="34" charset="0"/>
              </a:rPr>
              <a:t>appropriate closing </a:t>
            </a:r>
            <a:r>
              <a:rPr lang="en-US" sz="2800" dirty="0">
                <a:latin typeface="Arial" panose="020B0604020202020204" pitchFamily="34" charset="0"/>
                <a:cs typeface="Arial" panose="020B0604020202020204" pitchFamily="34" charset="0"/>
              </a:rPr>
              <a:t>expression.</a:t>
            </a:r>
          </a:p>
          <a:p>
            <a:pPr marL="0" indent="0">
              <a:buNone/>
            </a:pPr>
            <a:endParaRPr lang="en-US" sz="2800" dirty="0">
              <a:latin typeface="Arial" panose="020B0604020202020204" pitchFamily="34" charset="0"/>
              <a:cs typeface="Arial" panose="020B0604020202020204" pitchFamily="34" charset="0"/>
            </a:endParaRPr>
          </a:p>
          <a:p>
            <a:pPr marL="0" indent="0">
              <a:buNone/>
            </a:pPr>
            <a:endParaRPr lang="en-US" sz="2800" dirty="0" smtClean="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5"/>
          <p:cNvSpPr txBox="1">
            <a:spLocks noGrp="1"/>
          </p:cNvSpPr>
          <p:nvPr>
            <p:ph type="title" idx="4294967295"/>
          </p:nvPr>
        </p:nvSpPr>
        <p:spPr>
          <a:xfrm>
            <a:off x="2164128" y="2901807"/>
            <a:ext cx="4754100" cy="621292"/>
          </a:xfrm>
          <a:prstGeom prst="rect">
            <a:avLst/>
          </a:prstGeom>
        </p:spPr>
        <p:style>
          <a:lnRef idx="2">
            <a:schemeClr val="dk1"/>
          </a:lnRef>
          <a:fillRef idx="1">
            <a:schemeClr val="lt1"/>
          </a:fillRef>
          <a:effectRef idx="0">
            <a:schemeClr val="dk1"/>
          </a:effectRef>
          <a:fontRef idx="minor">
            <a:schemeClr val="dk1"/>
          </a:fontRef>
        </p:style>
        <p:txBody>
          <a:bodyPr spcFirstLastPara="1" vert="horz" wrap="square" lIns="91425" tIns="91425" rIns="91425" bIns="91425" rtlCol="0" anchor="ctr" anchorCtr="0">
            <a:noAutofit/>
          </a:bodyPr>
          <a:lstStyle/>
          <a:p>
            <a:pPr>
              <a:spcBef>
                <a:spcPts val="0"/>
              </a:spcBef>
            </a:pPr>
            <a:r>
              <a:rPr lang="en" sz="3600" dirty="0">
                <a:solidFill>
                  <a:schemeClr val="tx1"/>
                </a:solidFill>
              </a:rPr>
              <a:t>Language Expressions </a:t>
            </a:r>
            <a:endParaRPr sz="3600" dirty="0">
              <a:solidFill>
                <a:schemeClr val="tx1"/>
              </a:solidFill>
            </a:endParaRPr>
          </a:p>
        </p:txBody>
      </p:sp>
      <p:sp>
        <p:nvSpPr>
          <p:cNvPr id="476" name="Google Shape;476;p25"/>
          <p:cNvSpPr txBox="1">
            <a:spLocks noGrp="1"/>
          </p:cNvSpPr>
          <p:nvPr>
            <p:ph type="sldNum" idx="12"/>
          </p:nvPr>
        </p:nvSpPr>
        <p:spPr>
          <a:xfrm>
            <a:off x="8117984" y="1275313"/>
            <a:ext cx="548700" cy="393600"/>
          </a:xfrm>
          <a:prstGeom prst="rect">
            <a:avLst/>
          </a:prstGeom>
        </p:spPr>
        <p:txBody>
          <a:bodyPr spcFirstLastPara="1" vert="horz" wrap="square" lIns="91425" tIns="91425" rIns="91425" bIns="91425" rtlCol="0" anchor="ctr" anchorCtr="0">
            <a:noAutofit/>
          </a:bodyPr>
          <a:lstStyle/>
          <a:p>
            <a:fld id="{00000000-1234-1234-1234-123412341234}" type="slidenum">
              <a:rPr lang="en"/>
              <a:pPr/>
              <a:t>11</a:t>
            </a:fld>
            <a:endParaRPr/>
          </a:p>
        </p:txBody>
      </p:sp>
    </p:spTree>
    <p:extLst>
      <p:ext uri="{BB962C8B-B14F-4D97-AF65-F5344CB8AC3E}">
        <p14:creationId xmlns:p14="http://schemas.microsoft.com/office/powerpoint/2010/main" val="3737970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978568" y="3033077"/>
            <a:ext cx="3371700" cy="752308"/>
          </a:xfrm>
        </p:spPr>
        <p:txBody>
          <a:bodyPr/>
          <a:lstStyle/>
          <a:p>
            <a:r>
              <a:rPr lang="en-US" dirty="0" smtClean="0"/>
              <a:t>Introductory  Paragraph</a:t>
            </a:r>
            <a:endParaRPr lang="en-US" dirty="0"/>
          </a:p>
        </p:txBody>
      </p:sp>
      <p:sp>
        <p:nvSpPr>
          <p:cNvPr id="3" name="Slide Number Placeholder 2"/>
          <p:cNvSpPr>
            <a:spLocks noGrp="1"/>
          </p:cNvSpPr>
          <p:nvPr>
            <p:ph type="sldNum" idx="4294967295"/>
          </p:nvPr>
        </p:nvSpPr>
        <p:spPr>
          <a:xfrm>
            <a:off x="8596314" y="1274763"/>
            <a:ext cx="547687" cy="393700"/>
          </a:xfrm>
        </p:spPr>
        <p:txBody>
          <a:bodyPr/>
          <a:lstStyle/>
          <a:p>
            <a:fld id="{00000000-1234-1234-1234-123412341234}" type="slidenum">
              <a:rPr lang="en" smtClean="0"/>
              <a:pPr/>
              <a:t>12</a:t>
            </a:fld>
            <a:endParaRPr lang="en"/>
          </a:p>
        </p:txBody>
      </p:sp>
    </p:spTree>
    <p:extLst>
      <p:ext uri="{BB962C8B-B14F-4D97-AF65-F5344CB8AC3E}">
        <p14:creationId xmlns:p14="http://schemas.microsoft.com/office/powerpoint/2010/main" val="3427176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2" name="Google Shape;482;p26"/>
          <p:cNvSpPr/>
          <p:nvPr/>
        </p:nvSpPr>
        <p:spPr>
          <a:xfrm>
            <a:off x="838200" y="1521463"/>
            <a:ext cx="2612738" cy="194880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000" dirty="0">
                <a:latin typeface="Lato Light"/>
                <a:ea typeface="Lato Light"/>
                <a:cs typeface="Lato Light"/>
                <a:sym typeface="Lato Light"/>
              </a:rPr>
              <a:t>Introducing yourself</a:t>
            </a:r>
          </a:p>
          <a:p>
            <a:pPr lvl="0" algn="ctr"/>
            <a:r>
              <a:rPr lang="en-US" sz="2000" dirty="0">
                <a:latin typeface="Lato Light"/>
                <a:ea typeface="Lato Light"/>
                <a:cs typeface="Lato Light"/>
                <a:sym typeface="Lato Light"/>
              </a:rPr>
              <a:t>(*if it’s the first contact) </a:t>
            </a:r>
          </a:p>
        </p:txBody>
      </p:sp>
      <p:sp>
        <p:nvSpPr>
          <p:cNvPr id="483" name="Google Shape;483;p26"/>
          <p:cNvSpPr/>
          <p:nvPr/>
        </p:nvSpPr>
        <p:spPr>
          <a:xfrm>
            <a:off x="108384" y="3441628"/>
            <a:ext cx="6057515" cy="1082700"/>
          </a:xfrm>
          <a:prstGeom prst="ellipse">
            <a:avLst/>
          </a:prstGeom>
          <a:noFill/>
          <a:ln w="9525" cap="flat"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000" dirty="0">
                <a:latin typeface="Lato Light"/>
                <a:ea typeface="Lato Light"/>
                <a:cs typeface="Lato Light"/>
                <a:sym typeface="Lato Light"/>
              </a:rPr>
              <a:t>Starting with a ‘Thank you’</a:t>
            </a:r>
          </a:p>
          <a:p>
            <a:pPr lvl="0" algn="ctr"/>
            <a:r>
              <a:rPr lang="en-US" sz="2000" dirty="0">
                <a:latin typeface="Lato Light"/>
                <a:ea typeface="Lato Light"/>
                <a:cs typeface="Lato Light"/>
                <a:sym typeface="Lato Light"/>
              </a:rPr>
              <a:t>     when writing in response to an inquiry of some kind</a:t>
            </a:r>
          </a:p>
        </p:txBody>
      </p:sp>
      <p:sp>
        <p:nvSpPr>
          <p:cNvPr id="484" name="Google Shape;484;p26"/>
          <p:cNvSpPr/>
          <p:nvPr/>
        </p:nvSpPr>
        <p:spPr>
          <a:xfrm>
            <a:off x="4763363" y="2038350"/>
            <a:ext cx="2612738" cy="19488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algn="ctr"/>
            <a:r>
              <a:rPr lang="en" sz="2000" dirty="0">
                <a:latin typeface="Lato Light"/>
                <a:ea typeface="Lato Light"/>
                <a:cs typeface="Lato Light"/>
                <a:sym typeface="Lato Light"/>
              </a:rPr>
              <a:t>Reason for writing</a:t>
            </a:r>
            <a:endParaRPr sz="2000" dirty="0">
              <a:latin typeface="Lato Light"/>
              <a:ea typeface="Lato Light"/>
              <a:cs typeface="Lato Light"/>
              <a:sym typeface="Lato Light"/>
            </a:endParaRPr>
          </a:p>
        </p:txBody>
      </p:sp>
      <p:sp>
        <p:nvSpPr>
          <p:cNvPr id="485" name="Google Shape;485;p26"/>
          <p:cNvSpPr txBox="1">
            <a:spLocks noGrp="1"/>
          </p:cNvSpPr>
          <p:nvPr>
            <p:ph type="sldNum" idx="12"/>
          </p:nvPr>
        </p:nvSpPr>
        <p:spPr>
          <a:xfrm>
            <a:off x="8117984" y="1275313"/>
            <a:ext cx="548700" cy="393600"/>
          </a:xfrm>
          <a:prstGeom prst="rect">
            <a:avLst/>
          </a:prstGeom>
        </p:spPr>
        <p:txBody>
          <a:bodyPr spcFirstLastPara="1" vert="horz" wrap="square" lIns="91425" tIns="91425" rIns="91425" bIns="91425" rtlCol="0" anchor="ctr" anchorCtr="0">
            <a:noAutofit/>
          </a:bodyPr>
          <a:lstStyle/>
          <a:p>
            <a:fld id="{00000000-1234-1234-1234-123412341234}" type="slidenum">
              <a:rPr lang="en"/>
              <a:pPr/>
              <a:t>13</a:t>
            </a:fld>
            <a:endParaRPr/>
          </a:p>
        </p:txBody>
      </p:sp>
      <p:sp>
        <p:nvSpPr>
          <p:cNvPr id="3" name="Rectangle 2"/>
          <p:cNvSpPr/>
          <p:nvPr/>
        </p:nvSpPr>
        <p:spPr>
          <a:xfrm>
            <a:off x="7186782" y="1904464"/>
            <a:ext cx="1862404"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002060"/>
                </a:solidFill>
              </a:rPr>
              <a:t>I am writing to...</a:t>
            </a:r>
          </a:p>
          <a:p>
            <a:pPr marL="285750" indent="-285750">
              <a:buFont typeface="Arial" panose="020B0604020202020204" pitchFamily="34" charset="0"/>
              <a:buChar char="•"/>
            </a:pPr>
            <a:r>
              <a:rPr lang="en-US" sz="2400" dirty="0">
                <a:solidFill>
                  <a:srgbClr val="002060"/>
                </a:solidFill>
              </a:rPr>
              <a:t>inquire about</a:t>
            </a:r>
          </a:p>
          <a:p>
            <a:pPr marL="285750" indent="-285750">
              <a:buFont typeface="Arial" panose="020B0604020202020204" pitchFamily="34" charset="0"/>
              <a:buChar char="•"/>
            </a:pPr>
            <a:r>
              <a:rPr lang="en-US" sz="2400" dirty="0">
                <a:solidFill>
                  <a:srgbClr val="002060"/>
                </a:solidFill>
              </a:rPr>
              <a:t>request….</a:t>
            </a:r>
          </a:p>
          <a:p>
            <a:pPr marL="285750" indent="-285750">
              <a:buFont typeface="Arial" panose="020B0604020202020204" pitchFamily="34" charset="0"/>
              <a:buChar char="•"/>
            </a:pPr>
            <a:r>
              <a:rPr lang="en-US" sz="2400" dirty="0">
                <a:solidFill>
                  <a:srgbClr val="002060"/>
                </a:solidFill>
              </a:rPr>
              <a:t>inform about..</a:t>
            </a:r>
          </a:p>
          <a:p>
            <a:pPr marL="285750" indent="-285750">
              <a:buFont typeface="Arial" panose="020B0604020202020204" pitchFamily="34" charset="0"/>
              <a:buChar char="•"/>
            </a:pPr>
            <a:r>
              <a:rPr lang="en-US" sz="2400" dirty="0">
                <a:solidFill>
                  <a:srgbClr val="002060"/>
                </a:solidFill>
              </a:rPr>
              <a:t>apologize for..</a:t>
            </a:r>
          </a:p>
          <a:p>
            <a:pPr marL="285750" indent="-285750">
              <a:buFont typeface="Arial" panose="020B0604020202020204" pitchFamily="34" charset="0"/>
              <a:buChar char="•"/>
            </a:pPr>
            <a:r>
              <a:rPr lang="en-US" sz="2400" dirty="0">
                <a:solidFill>
                  <a:srgbClr val="002060"/>
                </a:solidFill>
              </a:rPr>
              <a:t>confirm..</a:t>
            </a:r>
          </a:p>
          <a:p>
            <a:pPr marL="285750" indent="-285750">
              <a:buFont typeface="Arial" panose="020B0604020202020204" pitchFamily="34" charset="0"/>
              <a:buChar char="•"/>
            </a:pPr>
            <a:r>
              <a:rPr lang="en-US" sz="2400" dirty="0">
                <a:solidFill>
                  <a:srgbClr val="002060"/>
                </a:solidFill>
              </a:rPr>
              <a:t>comment on..</a:t>
            </a:r>
          </a:p>
          <a:p>
            <a:pPr marL="285750" indent="-285750">
              <a:buFont typeface="Arial" panose="020B0604020202020204" pitchFamily="34" charset="0"/>
              <a:buChar char="•"/>
            </a:pPr>
            <a:r>
              <a:rPr lang="en-US" sz="2400" dirty="0">
                <a:solidFill>
                  <a:srgbClr val="002060"/>
                </a:solidFill>
              </a:rPr>
              <a:t>apply for…</a:t>
            </a:r>
          </a:p>
        </p:txBody>
      </p:sp>
      <p:sp>
        <p:nvSpPr>
          <p:cNvPr id="5" name="Rectangle 4"/>
          <p:cNvSpPr/>
          <p:nvPr/>
        </p:nvSpPr>
        <p:spPr>
          <a:xfrm>
            <a:off x="108384" y="122777"/>
            <a:ext cx="8731920" cy="16730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buFont typeface="Arial" panose="020B0604020202020204" pitchFamily="34" charset="0"/>
              <a:buChar char="•"/>
            </a:pPr>
            <a:r>
              <a:rPr lang="en-US" sz="2400" dirty="0">
                <a:solidFill>
                  <a:srgbClr val="002060"/>
                </a:solidFill>
                <a:latin typeface="+mj-lt"/>
                <a:ea typeface="Calibri" panose="020F0502020204030204" pitchFamily="34" charset="0"/>
                <a:cs typeface="Times New Roman" panose="02020603050405020304" pitchFamily="18" charset="0"/>
              </a:rPr>
              <a:t>I, …(full name/name with initials) …, currently working as a …(position).. for …(name)..company, am writing to …...</a:t>
            </a:r>
          </a:p>
          <a:p>
            <a:pPr marL="285750" indent="-285750">
              <a:lnSpc>
                <a:spcPct val="107000"/>
              </a:lnSpc>
              <a:buFont typeface="Arial" panose="020B0604020202020204" pitchFamily="34" charset="0"/>
              <a:buChar char="•"/>
            </a:pPr>
            <a:r>
              <a:rPr lang="en-US" sz="2400" dirty="0">
                <a:solidFill>
                  <a:srgbClr val="002060"/>
                </a:solidFill>
                <a:latin typeface="+mj-lt"/>
                <a:ea typeface="Calibri" panose="020F0502020204030204" pitchFamily="34" charset="0"/>
                <a:cs typeface="Times New Roman" panose="02020603050405020304" pitchFamily="18" charset="0"/>
              </a:rPr>
              <a:t>I,……(full name/name with initials)., a first year undergraduate at the Faculty of ….., am writing to…….</a:t>
            </a:r>
          </a:p>
        </p:txBody>
      </p:sp>
      <p:sp>
        <p:nvSpPr>
          <p:cNvPr id="6" name="Rectangle 5"/>
          <p:cNvSpPr/>
          <p:nvPr/>
        </p:nvSpPr>
        <p:spPr>
          <a:xfrm>
            <a:off x="110633" y="4472253"/>
            <a:ext cx="6747367"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2400" dirty="0">
                <a:solidFill>
                  <a:srgbClr val="002060"/>
                </a:solidFill>
              </a:rPr>
              <a:t>Thank you for your letter sent on (date) inquiring about ...</a:t>
            </a:r>
          </a:p>
          <a:p>
            <a:pPr marL="285750" indent="-285750">
              <a:buFont typeface="Arial" panose="020B0604020202020204" pitchFamily="34" charset="0"/>
              <a:buChar char="•"/>
            </a:pPr>
            <a:r>
              <a:rPr lang="en-US" sz="2400" dirty="0">
                <a:solidFill>
                  <a:srgbClr val="002060"/>
                </a:solidFill>
              </a:rPr>
              <a:t>I </a:t>
            </a:r>
            <a:r>
              <a:rPr lang="en-US" sz="2400" dirty="0" smtClean="0">
                <a:solidFill>
                  <a:srgbClr val="002060"/>
                </a:solidFill>
              </a:rPr>
              <a:t>would </a:t>
            </a:r>
            <a:r>
              <a:rPr lang="en-US" sz="2400" dirty="0">
                <a:solidFill>
                  <a:srgbClr val="002060"/>
                </a:solidFill>
              </a:rPr>
              <a:t>like to thank you for your letter sent on (date) asking for / requesting information about ...</a:t>
            </a:r>
          </a:p>
          <a:p>
            <a:pPr marL="285750" indent="-285750">
              <a:buFont typeface="Arial" panose="020B0604020202020204" pitchFamily="34" charset="0"/>
              <a:buChar char="•"/>
            </a:pPr>
            <a:r>
              <a:rPr lang="en-US" sz="2400" dirty="0">
                <a:solidFill>
                  <a:srgbClr val="002060"/>
                </a:solidFill>
              </a:rPr>
              <a:t>In response to your letter received on (date), I</a:t>
            </a:r>
            <a:r>
              <a:rPr lang="en-US" sz="2400" dirty="0" smtClean="0">
                <a:solidFill>
                  <a:srgbClr val="002060"/>
                </a:solidFill>
              </a:rPr>
              <a:t> </a:t>
            </a:r>
            <a:r>
              <a:rPr lang="en-US" sz="2400" dirty="0">
                <a:solidFill>
                  <a:srgbClr val="002060"/>
                </a:solidFill>
              </a:rPr>
              <a:t>would like to thank you for your interest in ...</a:t>
            </a:r>
          </a:p>
        </p:txBody>
      </p:sp>
    </p:spTree>
    <p:extLst>
      <p:ext uri="{BB962C8B-B14F-4D97-AF65-F5344CB8AC3E}">
        <p14:creationId xmlns:p14="http://schemas.microsoft.com/office/powerpoint/2010/main" val="53520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0" animBg="1"/>
      <p:bldP spid="483" grpId="0" animBg="1"/>
      <p:bldP spid="484" grpId="0" animBg="1"/>
      <p:bldP spid="3"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978568" y="3033077"/>
            <a:ext cx="3371700" cy="752308"/>
          </a:xfrm>
        </p:spPr>
        <p:txBody>
          <a:bodyPr/>
          <a:lstStyle/>
          <a:p>
            <a:r>
              <a:rPr lang="en-US" dirty="0" smtClean="0"/>
              <a:t>Body Paragraph/s</a:t>
            </a:r>
            <a:endParaRPr lang="en-US" dirty="0"/>
          </a:p>
        </p:txBody>
      </p:sp>
      <p:sp>
        <p:nvSpPr>
          <p:cNvPr id="3" name="Slide Number Placeholder 2"/>
          <p:cNvSpPr>
            <a:spLocks noGrp="1"/>
          </p:cNvSpPr>
          <p:nvPr>
            <p:ph type="sldNum" idx="4294967295"/>
          </p:nvPr>
        </p:nvSpPr>
        <p:spPr>
          <a:xfrm>
            <a:off x="8596314" y="1274763"/>
            <a:ext cx="547687" cy="393700"/>
          </a:xfrm>
        </p:spPr>
        <p:txBody>
          <a:bodyPr/>
          <a:lstStyle/>
          <a:p>
            <a:fld id="{00000000-1234-1234-1234-123412341234}" type="slidenum">
              <a:rPr lang="en" smtClean="0"/>
              <a:pPr/>
              <a:t>14</a:t>
            </a:fld>
            <a:endParaRPr lang="en"/>
          </a:p>
        </p:txBody>
      </p:sp>
    </p:spTree>
    <p:extLst>
      <p:ext uri="{BB962C8B-B14F-4D97-AF65-F5344CB8AC3E}">
        <p14:creationId xmlns:p14="http://schemas.microsoft.com/office/powerpoint/2010/main" val="491631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pPr/>
              <a:t>15</a:t>
            </a:fld>
            <a:endParaRPr lang="en"/>
          </a:p>
        </p:txBody>
      </p:sp>
      <p:sp>
        <p:nvSpPr>
          <p:cNvPr id="7" name="Text Placeholder 6"/>
          <p:cNvSpPr>
            <a:spLocks noGrp="1"/>
          </p:cNvSpPr>
          <p:nvPr>
            <p:ph type="body" idx="4294967295"/>
          </p:nvPr>
        </p:nvSpPr>
        <p:spPr>
          <a:xfrm>
            <a:off x="228600" y="287069"/>
            <a:ext cx="8678343" cy="6266131"/>
          </a:xfrm>
          <a:solidFill>
            <a:schemeClr val="bg1"/>
          </a:solidFill>
        </p:spPr>
        <p:txBody>
          <a:bodyPr>
            <a:normAutofit fontScale="92500" lnSpcReduction="20000"/>
          </a:bodyPr>
          <a:lstStyle/>
          <a:p>
            <a:pPr marL="114300" indent="0">
              <a:buNone/>
            </a:pPr>
            <a:endParaRPr lang="en-US" u="sng" dirty="0" smtClean="0">
              <a:solidFill>
                <a:srgbClr val="7030A0"/>
              </a:solidFill>
              <a:latin typeface="+mn-lt"/>
            </a:endParaRPr>
          </a:p>
          <a:p>
            <a:pPr>
              <a:buFont typeface="Wingdings" panose="05000000000000000000" pitchFamily="2" charset="2"/>
              <a:buChar char="v"/>
            </a:pPr>
            <a:r>
              <a:rPr lang="en-US" dirty="0" smtClean="0">
                <a:solidFill>
                  <a:srgbClr val="002B4C"/>
                </a:solidFill>
                <a:latin typeface="+mn-lt"/>
              </a:rPr>
              <a:t>Details about the problem experienced &amp; suggest what can be done (be reasonable)</a:t>
            </a:r>
          </a:p>
          <a:p>
            <a:pPr marL="114300" indent="0">
              <a:buNone/>
            </a:pPr>
            <a:r>
              <a:rPr lang="en-US" dirty="0" smtClean="0">
                <a:solidFill>
                  <a:srgbClr val="002B4C"/>
                </a:solidFill>
                <a:latin typeface="+mn-lt"/>
              </a:rPr>
              <a:t>*the language or tone should not be </a:t>
            </a:r>
            <a:r>
              <a:rPr lang="en-US" b="1" dirty="0">
                <a:solidFill>
                  <a:srgbClr val="002B4C"/>
                </a:solidFill>
                <a:latin typeface="+mn-lt"/>
              </a:rPr>
              <a:t>angry, sarcastic, or </a:t>
            </a:r>
            <a:r>
              <a:rPr lang="en-US" b="1" dirty="0" smtClean="0">
                <a:solidFill>
                  <a:srgbClr val="002B4C"/>
                </a:solidFill>
                <a:latin typeface="+mn-lt"/>
              </a:rPr>
              <a:t>threatening</a:t>
            </a:r>
            <a:endParaRPr lang="en-US" dirty="0" smtClean="0">
              <a:solidFill>
                <a:srgbClr val="002B4C"/>
              </a:solidFill>
              <a:latin typeface="+mn-lt"/>
            </a:endParaRPr>
          </a:p>
          <a:p>
            <a:pPr>
              <a:buFont typeface="Wingdings" panose="05000000000000000000" pitchFamily="2" charset="2"/>
              <a:buChar char="v"/>
            </a:pPr>
            <a:r>
              <a:rPr lang="en-US" dirty="0" smtClean="0">
                <a:solidFill>
                  <a:srgbClr val="002B4C"/>
                </a:solidFill>
                <a:latin typeface="+mn-lt"/>
              </a:rPr>
              <a:t>Acknowledge </a:t>
            </a:r>
            <a:r>
              <a:rPr lang="en-US" dirty="0">
                <a:solidFill>
                  <a:srgbClr val="002B4C"/>
                </a:solidFill>
                <a:latin typeface="+mn-lt"/>
              </a:rPr>
              <a:t>the </a:t>
            </a:r>
            <a:r>
              <a:rPr lang="en-US" dirty="0" smtClean="0">
                <a:solidFill>
                  <a:srgbClr val="002B4C"/>
                </a:solidFill>
                <a:latin typeface="+mn-lt"/>
              </a:rPr>
              <a:t>inconvenience occurred, include </a:t>
            </a:r>
            <a:r>
              <a:rPr lang="en-US" dirty="0">
                <a:solidFill>
                  <a:srgbClr val="002B4C"/>
                </a:solidFill>
                <a:latin typeface="+mn-lt"/>
              </a:rPr>
              <a:t>a statement of regret, </a:t>
            </a:r>
            <a:r>
              <a:rPr lang="en-US" dirty="0" smtClean="0">
                <a:solidFill>
                  <a:srgbClr val="002B4C"/>
                </a:solidFill>
                <a:latin typeface="+mn-lt"/>
              </a:rPr>
              <a:t>&amp; provide </a:t>
            </a:r>
            <a:r>
              <a:rPr lang="en-US" dirty="0">
                <a:solidFill>
                  <a:srgbClr val="002B4C"/>
                </a:solidFill>
                <a:latin typeface="+mn-lt"/>
              </a:rPr>
              <a:t>some </a:t>
            </a:r>
            <a:r>
              <a:rPr lang="en-US" dirty="0" smtClean="0">
                <a:solidFill>
                  <a:srgbClr val="002B4C"/>
                </a:solidFill>
                <a:latin typeface="+mn-lt"/>
              </a:rPr>
              <a:t>form </a:t>
            </a:r>
            <a:r>
              <a:rPr lang="en-US" dirty="0">
                <a:solidFill>
                  <a:srgbClr val="002B4C"/>
                </a:solidFill>
                <a:latin typeface="+mn-lt"/>
              </a:rPr>
              <a:t>of </a:t>
            </a:r>
            <a:r>
              <a:rPr lang="en-US" dirty="0" smtClean="0">
                <a:solidFill>
                  <a:srgbClr val="002B4C"/>
                </a:solidFill>
                <a:latin typeface="+mn-lt"/>
              </a:rPr>
              <a:t>restitution</a:t>
            </a:r>
          </a:p>
          <a:p>
            <a:pPr>
              <a:buFont typeface="Wingdings" panose="05000000000000000000" pitchFamily="2" charset="2"/>
              <a:buChar char="v"/>
            </a:pPr>
            <a:r>
              <a:rPr lang="en-US" dirty="0" smtClean="0">
                <a:solidFill>
                  <a:srgbClr val="002B4C"/>
                </a:solidFill>
                <a:latin typeface="+mn-lt"/>
              </a:rPr>
              <a:t>Further </a:t>
            </a:r>
            <a:r>
              <a:rPr lang="en-US" dirty="0">
                <a:solidFill>
                  <a:srgbClr val="002B4C"/>
                </a:solidFill>
                <a:latin typeface="+mn-lt"/>
              </a:rPr>
              <a:t>details about the request and providing reasons for the </a:t>
            </a:r>
            <a:r>
              <a:rPr lang="en-US" dirty="0" smtClean="0">
                <a:solidFill>
                  <a:srgbClr val="002B4C"/>
                </a:solidFill>
                <a:latin typeface="+mn-lt"/>
              </a:rPr>
              <a:t>request</a:t>
            </a:r>
          </a:p>
          <a:p>
            <a:pPr>
              <a:buFont typeface="Wingdings" panose="05000000000000000000" pitchFamily="2" charset="2"/>
              <a:buChar char="v"/>
            </a:pPr>
            <a:r>
              <a:rPr lang="en-US" dirty="0" smtClean="0">
                <a:solidFill>
                  <a:srgbClr val="002B4C"/>
                </a:solidFill>
                <a:latin typeface="+mn-lt"/>
              </a:rPr>
              <a:t>Details , directions to the location </a:t>
            </a:r>
          </a:p>
          <a:p>
            <a:pPr>
              <a:buFont typeface="Wingdings" panose="05000000000000000000" pitchFamily="2" charset="2"/>
              <a:buChar char="v"/>
            </a:pPr>
            <a:r>
              <a:rPr lang="en-US" dirty="0" smtClean="0">
                <a:solidFill>
                  <a:srgbClr val="002B4C"/>
                </a:solidFill>
                <a:latin typeface="+mn-lt"/>
              </a:rPr>
              <a:t>Acceptance </a:t>
            </a:r>
            <a:r>
              <a:rPr lang="en-US" dirty="0">
                <a:solidFill>
                  <a:srgbClr val="002B4C"/>
                </a:solidFill>
                <a:latin typeface="+mn-lt"/>
              </a:rPr>
              <a:t>of invitation, further comments</a:t>
            </a:r>
          </a:p>
          <a:p>
            <a:pPr>
              <a:buFont typeface="Wingdings" panose="05000000000000000000" pitchFamily="2" charset="2"/>
              <a:buChar char="v"/>
            </a:pPr>
            <a:endParaRPr lang="en-US" dirty="0" smtClean="0">
              <a:solidFill>
                <a:srgbClr val="002B4C"/>
              </a:solidFill>
              <a:latin typeface="+mn-lt"/>
            </a:endParaRPr>
          </a:p>
          <a:p>
            <a:pPr>
              <a:buFont typeface="Wingdings" panose="05000000000000000000" pitchFamily="2" charset="2"/>
              <a:buChar char="v"/>
            </a:pPr>
            <a:r>
              <a:rPr lang="en-US" dirty="0" smtClean="0">
                <a:solidFill>
                  <a:srgbClr val="002B4C"/>
                </a:solidFill>
                <a:latin typeface="+mn-lt"/>
              </a:rPr>
              <a:t>Mentioning </a:t>
            </a:r>
            <a:r>
              <a:rPr lang="en-US" dirty="0">
                <a:solidFill>
                  <a:srgbClr val="002B4C"/>
                </a:solidFill>
                <a:latin typeface="+mn-lt"/>
              </a:rPr>
              <a:t>the inability of  attending, giving reasons</a:t>
            </a:r>
          </a:p>
          <a:p>
            <a:endParaRPr lang="en-US" dirty="0">
              <a:latin typeface="+mn-lt"/>
            </a:endParaRPr>
          </a:p>
          <a:p>
            <a:endParaRPr lang="en-US" dirty="0">
              <a:latin typeface="+mn-lt"/>
            </a:endParaRPr>
          </a:p>
          <a:p>
            <a:endParaRPr lang="en-US" dirty="0">
              <a:latin typeface="+mn-lt"/>
            </a:endParaRPr>
          </a:p>
          <a:p>
            <a:endParaRPr lang="en-US" u="sng" dirty="0">
              <a:solidFill>
                <a:srgbClr val="002060"/>
              </a:solidFill>
              <a:latin typeface="+mn-lt"/>
            </a:endParaRPr>
          </a:p>
        </p:txBody>
      </p:sp>
      <p:sp>
        <p:nvSpPr>
          <p:cNvPr id="8" name="Rectangle 7"/>
          <p:cNvSpPr/>
          <p:nvPr/>
        </p:nvSpPr>
        <p:spPr>
          <a:xfrm>
            <a:off x="4700333" y="287069"/>
            <a:ext cx="1720215" cy="523220"/>
          </a:xfrm>
          <a:prstGeom prst="rect">
            <a:avLst/>
          </a:prstGeo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en-US" sz="2800" b="1" dirty="0">
                <a:solidFill>
                  <a:srgbClr val="7030A0"/>
                </a:solidFill>
              </a:rPr>
              <a:t>Complaint</a:t>
            </a:r>
          </a:p>
        </p:txBody>
      </p:sp>
      <p:sp>
        <p:nvSpPr>
          <p:cNvPr id="9" name="Rectangle 8"/>
          <p:cNvSpPr/>
          <p:nvPr/>
        </p:nvSpPr>
        <p:spPr>
          <a:xfrm>
            <a:off x="7589893" y="1974567"/>
            <a:ext cx="1407758" cy="523220"/>
          </a:xfrm>
          <a:prstGeom prst="rect">
            <a:avLst/>
          </a:prstGeo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en-US" sz="2800" b="1" dirty="0">
                <a:solidFill>
                  <a:srgbClr val="7030A0"/>
                </a:solidFill>
              </a:rPr>
              <a:t>Apology</a:t>
            </a:r>
          </a:p>
        </p:txBody>
      </p:sp>
      <p:sp>
        <p:nvSpPr>
          <p:cNvPr id="10" name="Rectangle 9"/>
          <p:cNvSpPr/>
          <p:nvPr/>
        </p:nvSpPr>
        <p:spPr>
          <a:xfrm>
            <a:off x="7605603" y="3128527"/>
            <a:ext cx="1392048" cy="523220"/>
          </a:xfrm>
          <a:prstGeom prst="rect">
            <a:avLst/>
          </a:prstGeo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en-US" sz="2800" b="1" dirty="0">
                <a:solidFill>
                  <a:srgbClr val="7030A0"/>
                </a:solidFill>
              </a:rPr>
              <a:t>Request</a:t>
            </a:r>
          </a:p>
        </p:txBody>
      </p:sp>
      <p:sp>
        <p:nvSpPr>
          <p:cNvPr id="11" name="Rectangle 10"/>
          <p:cNvSpPr/>
          <p:nvPr/>
        </p:nvSpPr>
        <p:spPr>
          <a:xfrm>
            <a:off x="5975876" y="4235082"/>
            <a:ext cx="1702004" cy="523220"/>
          </a:xfrm>
          <a:prstGeom prst="rect">
            <a:avLst/>
          </a:prstGeo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en-US" sz="2800" b="1" dirty="0">
                <a:solidFill>
                  <a:srgbClr val="7030A0"/>
                </a:solidFill>
              </a:rPr>
              <a:t>Invitation </a:t>
            </a:r>
          </a:p>
        </p:txBody>
      </p:sp>
      <p:sp>
        <p:nvSpPr>
          <p:cNvPr id="12" name="Rectangle 11"/>
          <p:cNvSpPr/>
          <p:nvPr/>
        </p:nvSpPr>
        <p:spPr>
          <a:xfrm>
            <a:off x="5285952" y="5127432"/>
            <a:ext cx="3620991" cy="523220"/>
          </a:xfrm>
          <a:prstGeom prst="rect">
            <a:avLst/>
          </a:prstGeo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en-US" sz="2800" b="1" dirty="0">
                <a:solidFill>
                  <a:srgbClr val="7030A0"/>
                </a:solidFill>
              </a:rPr>
              <a:t>Accepting an Invitation</a:t>
            </a:r>
          </a:p>
        </p:txBody>
      </p:sp>
      <p:sp>
        <p:nvSpPr>
          <p:cNvPr id="13" name="Rectangle 12"/>
          <p:cNvSpPr/>
          <p:nvPr/>
        </p:nvSpPr>
        <p:spPr>
          <a:xfrm>
            <a:off x="609600" y="6172200"/>
            <a:ext cx="3428567" cy="523220"/>
          </a:xfrm>
          <a:prstGeom prst="rect">
            <a:avLst/>
          </a:prstGeo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wrap="none">
            <a:spAutoFit/>
          </a:bodyPr>
          <a:lstStyle/>
          <a:p>
            <a:r>
              <a:rPr lang="en-US" sz="2800" b="1" dirty="0">
                <a:solidFill>
                  <a:srgbClr val="7030A0"/>
                </a:solidFill>
              </a:rPr>
              <a:t>Refusing an Invitation</a:t>
            </a:r>
          </a:p>
        </p:txBody>
      </p:sp>
    </p:spTree>
    <p:extLst>
      <p:ext uri="{BB962C8B-B14F-4D97-AF65-F5344CB8AC3E}">
        <p14:creationId xmlns:p14="http://schemas.microsoft.com/office/powerpoint/2010/main" val="53989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978568" y="3033077"/>
            <a:ext cx="3371700" cy="752308"/>
          </a:xfrm>
        </p:spPr>
        <p:txBody>
          <a:bodyPr/>
          <a:lstStyle/>
          <a:p>
            <a:r>
              <a:rPr lang="en-US" dirty="0" smtClean="0"/>
              <a:t>The Closure</a:t>
            </a:r>
            <a:endParaRPr lang="en-US" dirty="0"/>
          </a:p>
        </p:txBody>
      </p:sp>
      <p:sp>
        <p:nvSpPr>
          <p:cNvPr id="3" name="Slide Number Placeholder 2"/>
          <p:cNvSpPr>
            <a:spLocks noGrp="1"/>
          </p:cNvSpPr>
          <p:nvPr>
            <p:ph type="sldNum" idx="4294967295"/>
          </p:nvPr>
        </p:nvSpPr>
        <p:spPr>
          <a:xfrm>
            <a:off x="8596314" y="1274763"/>
            <a:ext cx="547687" cy="393700"/>
          </a:xfrm>
        </p:spPr>
        <p:txBody>
          <a:bodyPr/>
          <a:lstStyle/>
          <a:p>
            <a:fld id="{00000000-1234-1234-1234-123412341234}" type="slidenum">
              <a:rPr lang="en" smtClean="0"/>
              <a:pPr/>
              <a:t>16</a:t>
            </a:fld>
            <a:endParaRPr lang="en"/>
          </a:p>
        </p:txBody>
      </p:sp>
    </p:spTree>
    <p:extLst>
      <p:ext uri="{BB962C8B-B14F-4D97-AF65-F5344CB8AC3E}">
        <p14:creationId xmlns:p14="http://schemas.microsoft.com/office/powerpoint/2010/main" val="3598489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pPr/>
              <a:t>17</a:t>
            </a:fld>
            <a:endParaRPr lang="en"/>
          </a:p>
        </p:txBody>
      </p:sp>
      <p:sp>
        <p:nvSpPr>
          <p:cNvPr id="4" name="Rectangle 3"/>
          <p:cNvSpPr/>
          <p:nvPr/>
        </p:nvSpPr>
        <p:spPr>
          <a:xfrm>
            <a:off x="533400" y="685800"/>
            <a:ext cx="8153400" cy="1384995"/>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r>
              <a:rPr lang="en-US" sz="2800" dirty="0">
                <a:solidFill>
                  <a:srgbClr val="002060"/>
                </a:solidFill>
              </a:rPr>
              <a:t>Please do not hesitate to contact me if you have any questions regarding this matter.</a:t>
            </a:r>
          </a:p>
          <a:p>
            <a:r>
              <a:rPr lang="en-US" sz="2800" dirty="0">
                <a:solidFill>
                  <a:srgbClr val="002060"/>
                </a:solidFill>
              </a:rPr>
              <a:t>If you need further assistance please contact me.</a:t>
            </a:r>
          </a:p>
        </p:txBody>
      </p:sp>
      <p:sp>
        <p:nvSpPr>
          <p:cNvPr id="5" name="Rectangle 4"/>
          <p:cNvSpPr/>
          <p:nvPr/>
        </p:nvSpPr>
        <p:spPr>
          <a:xfrm>
            <a:off x="533400" y="2538404"/>
            <a:ext cx="8267372" cy="1815882"/>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sz="2800" dirty="0">
                <a:solidFill>
                  <a:srgbClr val="002060"/>
                </a:solidFill>
              </a:rPr>
              <a:t>I look forward to meeting / seeing you / meeting you next Tuesday.</a:t>
            </a:r>
          </a:p>
          <a:p>
            <a:r>
              <a:rPr lang="en-US" sz="2800" dirty="0">
                <a:solidFill>
                  <a:srgbClr val="002060"/>
                </a:solidFill>
              </a:rPr>
              <a:t>I look forward to hearing from you.</a:t>
            </a:r>
          </a:p>
          <a:p>
            <a:endParaRPr lang="en-US" sz="2800" dirty="0"/>
          </a:p>
        </p:txBody>
      </p:sp>
      <p:sp>
        <p:nvSpPr>
          <p:cNvPr id="6" name="Rectangle 5"/>
          <p:cNvSpPr/>
          <p:nvPr/>
        </p:nvSpPr>
        <p:spPr>
          <a:xfrm>
            <a:off x="383422" y="4699146"/>
            <a:ext cx="8453355" cy="1815882"/>
          </a:xfrm>
          <a:prstGeom prst="rect">
            <a:avLst/>
          </a:prstGeom>
          <a:noFill/>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sz="2800" dirty="0">
                <a:solidFill>
                  <a:srgbClr val="002060"/>
                </a:solidFill>
              </a:rPr>
              <a:t>(Enclosed / Affixed ) please find + non</a:t>
            </a:r>
          </a:p>
          <a:p>
            <a:pPr lvl="1"/>
            <a:r>
              <a:rPr lang="en-US" sz="2800" dirty="0">
                <a:solidFill>
                  <a:srgbClr val="002060"/>
                </a:solidFill>
              </a:rPr>
              <a:t>(Attached / Enclosed)herewith is/are….</a:t>
            </a:r>
          </a:p>
          <a:p>
            <a:pPr lvl="1"/>
            <a:r>
              <a:rPr lang="en-US" sz="2800" dirty="0">
                <a:solidFill>
                  <a:srgbClr val="002060"/>
                </a:solidFill>
              </a:rPr>
              <a:t>(A copy/Copies of)….is/are (attached / enclosed / affixed) herewith</a:t>
            </a:r>
          </a:p>
        </p:txBody>
      </p:sp>
    </p:spTree>
    <p:extLst>
      <p:ext uri="{BB962C8B-B14F-4D97-AF65-F5344CB8AC3E}">
        <p14:creationId xmlns:p14="http://schemas.microsoft.com/office/powerpoint/2010/main" val="1488275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4" name="Google Shape;524;p30"/>
          <p:cNvSpPr txBox="1">
            <a:spLocks noGrp="1"/>
          </p:cNvSpPr>
          <p:nvPr>
            <p:ph type="sldNum" idx="12"/>
          </p:nvPr>
        </p:nvSpPr>
        <p:spPr>
          <a:prstGeom prst="rect">
            <a:avLst/>
          </a:prstGeom>
        </p:spPr>
        <p:txBody>
          <a:bodyPr spcFirstLastPara="1" vert="horz" wrap="square" lIns="91425" tIns="91425" rIns="91425" bIns="91425" rtlCol="0" anchor="ctr" anchorCtr="0">
            <a:noAutofit/>
          </a:bodyPr>
          <a:lstStyle/>
          <a:p>
            <a:fld id="{00000000-1234-1234-1234-123412341234}" type="slidenum">
              <a:rPr lang="en"/>
              <a:pPr/>
              <a:t>18</a:t>
            </a:fld>
            <a:endParaRPr/>
          </a:p>
        </p:txBody>
      </p:sp>
      <p:sp>
        <p:nvSpPr>
          <p:cNvPr id="2" name="Rectangle 1"/>
          <p:cNvSpPr/>
          <p:nvPr/>
        </p:nvSpPr>
        <p:spPr>
          <a:xfrm>
            <a:off x="1219200" y="811856"/>
            <a:ext cx="6974984" cy="646331"/>
          </a:xfrm>
          <a:prstGeom prst="rect">
            <a:avLst/>
          </a:prstGeom>
        </p:spPr>
        <p:txBody>
          <a:bodyPr wrap="square">
            <a:spAutoFit/>
          </a:bodyPr>
          <a:lstStyle/>
          <a:p>
            <a:r>
              <a:rPr lang="en-US" sz="3600" b="1" dirty="0">
                <a:solidFill>
                  <a:schemeClr val="bg1"/>
                </a:solidFill>
              </a:rPr>
              <a:t>Make sure your formal letter </a:t>
            </a:r>
            <a:r>
              <a:rPr lang="en-US" sz="3600" b="1" dirty="0" smtClean="0">
                <a:solidFill>
                  <a:schemeClr val="bg1"/>
                </a:solidFill>
              </a:rPr>
              <a:t>has ….</a:t>
            </a:r>
            <a:endParaRPr lang="en-US" sz="3600" b="1" dirty="0">
              <a:solidFill>
                <a:schemeClr val="bg1"/>
              </a:solidFill>
            </a:endParaRPr>
          </a:p>
        </p:txBody>
      </p:sp>
      <p:graphicFrame>
        <p:nvGraphicFramePr>
          <p:cNvPr id="3" name="Diagram 2"/>
          <p:cNvGraphicFramePr/>
          <p:nvPr>
            <p:extLst>
              <p:ext uri="{D42A27DB-BD31-4B8C-83A1-F6EECF244321}">
                <p14:modId xmlns:p14="http://schemas.microsoft.com/office/powerpoint/2010/main" val="3253502892"/>
              </p:ext>
            </p:extLst>
          </p:nvPr>
        </p:nvGraphicFramePr>
        <p:xfrm>
          <a:off x="228600" y="1923313"/>
          <a:ext cx="8762999" cy="3986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535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81000" y="762000"/>
            <a:ext cx="8121400" cy="5943599"/>
          </a:xfrm>
          <a:solidFill>
            <a:schemeClr val="accent1">
              <a:lumMod val="20000"/>
              <a:lumOff val="80000"/>
            </a:schemeClr>
          </a:solidFill>
        </p:spPr>
        <p:txBody>
          <a:bodyPr/>
          <a:lstStyle/>
          <a:p>
            <a:pPr marL="101600" indent="0">
              <a:buNone/>
            </a:pPr>
            <a:r>
              <a:rPr lang="en-US" sz="2800" b="1" dirty="0">
                <a:ea typeface="Times New Roman" pitchFamily="18" charset="0"/>
                <a:cs typeface="Arial" pitchFamily="34" charset="0"/>
              </a:rPr>
              <a:t>Use the following information and write a formal letter </a:t>
            </a:r>
            <a:endParaRPr lang="en-GB" sz="2800" dirty="0">
              <a:solidFill>
                <a:srgbClr val="000000"/>
              </a:solidFill>
              <a:ea typeface="Times New Roman" panose="02020603050405020304" pitchFamily="18" charset="0"/>
            </a:endParaRPr>
          </a:p>
          <a:p>
            <a:pPr marL="101600" indent="0">
              <a:buNone/>
            </a:pPr>
            <a:r>
              <a:rPr lang="en-GB" sz="2800" dirty="0">
                <a:solidFill>
                  <a:srgbClr val="000000"/>
                </a:solidFill>
                <a:ea typeface="Times New Roman" panose="02020603050405020304" pitchFamily="18" charset="0"/>
              </a:rPr>
              <a:t>You are an undergraduate, who has been assigned to conduct a research an educational institution for your group presentation.  Write a </a:t>
            </a:r>
            <a:r>
              <a:rPr lang="en-GB" sz="2800" b="1" dirty="0">
                <a:solidFill>
                  <a:srgbClr val="000000"/>
                </a:solidFill>
                <a:ea typeface="Times New Roman" panose="02020603050405020304" pitchFamily="18" charset="0"/>
              </a:rPr>
              <a:t>formal</a:t>
            </a:r>
            <a:r>
              <a:rPr lang="en-GB" sz="2800" dirty="0">
                <a:solidFill>
                  <a:srgbClr val="000000"/>
                </a:solidFill>
                <a:ea typeface="Times New Roman" panose="02020603050405020304" pitchFamily="18" charset="0"/>
              </a:rPr>
              <a:t> letter to the Human Resource Manager of </a:t>
            </a:r>
            <a:r>
              <a:rPr lang="en-GB" sz="2800" dirty="0" err="1">
                <a:solidFill>
                  <a:srgbClr val="000000"/>
                </a:solidFill>
                <a:ea typeface="Times New Roman" panose="02020603050405020304" pitchFamily="18" charset="0"/>
              </a:rPr>
              <a:t>Edex</a:t>
            </a:r>
            <a:r>
              <a:rPr lang="en-GB" sz="2800" dirty="0">
                <a:solidFill>
                  <a:srgbClr val="000000"/>
                </a:solidFill>
                <a:ea typeface="Times New Roman" panose="02020603050405020304" pitchFamily="18" charset="0"/>
              </a:rPr>
              <a:t> Educational Institute, Lake  Road, Colombo 10, introducing yourself and  requesting an appointment with the  Registrar of the company, as you need information regarding the structure and the functions of each division of the institution, for the presentation.</a:t>
            </a:r>
            <a:endParaRPr lang="en-GB" sz="2800" dirty="0">
              <a:solidFill>
                <a:srgbClr val="000000"/>
              </a:solidFill>
            </a:endParaRPr>
          </a:p>
          <a:p>
            <a:pPr marL="101600" indent="0">
              <a:buNone/>
            </a:pPr>
            <a:endParaRPr lang="en-GB" sz="2800" b="1" dirty="0">
              <a:solidFill>
                <a:srgbClr val="000000"/>
              </a:solidFill>
            </a:endParaRPr>
          </a:p>
          <a:p>
            <a:pPr marL="101600" indent="0">
              <a:buNone/>
            </a:pPr>
            <a:r>
              <a:rPr lang="en-GB" sz="2800" b="1" dirty="0">
                <a:solidFill>
                  <a:srgbClr val="000000"/>
                </a:solidFill>
              </a:rPr>
              <a:t>Time: 20 minutes</a:t>
            </a:r>
            <a:endParaRPr lang="en-US" sz="2800" b="1" dirty="0"/>
          </a:p>
          <a:p>
            <a:pPr marL="101600" indent="0">
              <a:buNone/>
            </a:pPr>
            <a:endParaRPr lang="en-US" sz="2800" dirty="0"/>
          </a:p>
          <a:p>
            <a:pPr marL="101600" indent="0">
              <a:buNone/>
            </a:pPr>
            <a:r>
              <a:rPr lang="en-US" sz="2800" dirty="0"/>
              <a:t> </a:t>
            </a:r>
          </a:p>
        </p:txBody>
      </p:sp>
      <p:sp>
        <p:nvSpPr>
          <p:cNvPr id="2" name="Slide Number Placeholder 1"/>
          <p:cNvSpPr>
            <a:spLocks noGrp="1"/>
          </p:cNvSpPr>
          <p:nvPr>
            <p:ph type="sldNum" idx="12"/>
          </p:nvPr>
        </p:nvSpPr>
        <p:spPr/>
        <p:txBody>
          <a:bodyPr/>
          <a:lstStyle/>
          <a:p>
            <a:fld id="{00000000-1234-1234-1234-123412341234}" type="slidenum">
              <a:rPr lang="en" smtClean="0"/>
              <a:pPr/>
              <a:t>19</a:t>
            </a:fld>
            <a:endParaRPr lang="en"/>
          </a:p>
        </p:txBody>
      </p:sp>
    </p:spTree>
    <p:extLst>
      <p:ext uri="{BB962C8B-B14F-4D97-AF65-F5344CB8AC3E}">
        <p14:creationId xmlns:p14="http://schemas.microsoft.com/office/powerpoint/2010/main" val="4105036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19200" y="1363133"/>
            <a:ext cx="7010400" cy="5426605"/>
          </a:xfrm>
        </p:spPr>
        <p:txBody>
          <a:bodyPr>
            <a:noAutofit/>
          </a:bodyPr>
          <a:lstStyle/>
          <a:p>
            <a:pPr lvl="0"/>
            <a:endParaRPr lang="en-US" sz="2800" dirty="0">
              <a:latin typeface="Arial" panose="020B0604020202020204" pitchFamily="34" charset="0"/>
              <a:cs typeface="Arial" panose="020B0604020202020204" pitchFamily="34" charset="0"/>
            </a:endParaRPr>
          </a:p>
          <a:p>
            <a:pPr lvl="0"/>
            <a:r>
              <a:rPr lang="en-US" sz="2800" dirty="0">
                <a:latin typeface="Arial" panose="020B0604020202020204" pitchFamily="34" charset="0"/>
                <a:cs typeface="Arial" panose="020B0604020202020204" pitchFamily="34" charset="0"/>
              </a:rPr>
              <a:t>Letters written for </a:t>
            </a:r>
            <a:r>
              <a:rPr lang="en-US" sz="2800" b="1" dirty="0">
                <a:latin typeface="Arial" panose="020B0604020202020204" pitchFamily="34" charset="0"/>
                <a:cs typeface="Arial" panose="020B0604020202020204" pitchFamily="34" charset="0"/>
              </a:rPr>
              <a:t>professional / official </a:t>
            </a:r>
            <a:r>
              <a:rPr lang="en-US" sz="2800" dirty="0">
                <a:latin typeface="Arial" panose="020B0604020202020204" pitchFamily="34" charset="0"/>
                <a:cs typeface="Arial" panose="020B0604020202020204" pitchFamily="34" charset="0"/>
              </a:rPr>
              <a:t>purposes, using </a:t>
            </a:r>
            <a:r>
              <a:rPr lang="en-US" sz="2800" b="1" dirty="0">
                <a:latin typeface="Arial" panose="020B0604020202020204" pitchFamily="34" charset="0"/>
                <a:cs typeface="Arial" panose="020B0604020202020204" pitchFamily="34" charset="0"/>
              </a:rPr>
              <a:t>formal language </a:t>
            </a:r>
            <a:r>
              <a:rPr lang="en-US" sz="2800" dirty="0">
                <a:latin typeface="Arial" panose="020B0604020202020204" pitchFamily="34" charset="0"/>
                <a:cs typeface="Arial" panose="020B0604020202020204" pitchFamily="34" charset="0"/>
              </a:rPr>
              <a:t>and following a certain stipulated format</a:t>
            </a:r>
          </a:p>
          <a:p>
            <a:pPr lvl="0"/>
            <a:endParaRPr lang="en-US" sz="2800" dirty="0" smtClean="0">
              <a:latin typeface="Arial" panose="020B0604020202020204" pitchFamily="34" charset="0"/>
              <a:cs typeface="Arial" panose="020B0604020202020204" pitchFamily="34" charset="0"/>
            </a:endParaRPr>
          </a:p>
        </p:txBody>
      </p:sp>
      <p:sp>
        <p:nvSpPr>
          <p:cNvPr id="4" name="Title 12"/>
          <p:cNvSpPr txBox="1">
            <a:spLocks/>
          </p:cNvSpPr>
          <p:nvPr/>
        </p:nvSpPr>
        <p:spPr>
          <a:xfrm>
            <a:off x="1676400" y="457200"/>
            <a:ext cx="8549640" cy="6858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1" i="0" u="sng" strike="noStrike" kern="1200" cap="none" spc="0" normalizeH="0" baseline="0" noProof="0" dirty="0" smtClean="0">
                <a:ln>
                  <a:noFill/>
                </a:ln>
                <a:effectLst/>
                <a:uLnTx/>
                <a:uFillTx/>
                <a:latin typeface="Times New Roman" panose="02020603050405020304" pitchFamily="18" charset="0"/>
                <a:ea typeface="+mj-ea"/>
                <a:cs typeface="Times New Roman" panose="02020603050405020304" pitchFamily="18" charset="0"/>
              </a:rPr>
              <a:t>What is a formal letter?</a:t>
            </a:r>
            <a:endParaRPr kumimoji="0" lang="en-US" sz="2800" b="1" i="0" u="sng"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04800" y="838200"/>
            <a:ext cx="8197599" cy="5638800"/>
          </a:xfrm>
          <a:solidFill>
            <a:schemeClr val="accent1">
              <a:lumMod val="20000"/>
              <a:lumOff val="80000"/>
            </a:schemeClr>
          </a:solidFill>
        </p:spPr>
        <p:txBody>
          <a:bodyPr/>
          <a:lstStyle/>
          <a:p>
            <a:pPr marL="101600" indent="0">
              <a:buNone/>
            </a:pPr>
            <a:r>
              <a:rPr lang="en-US" sz="2800" b="1" dirty="0">
                <a:ea typeface="Times New Roman" pitchFamily="18" charset="0"/>
                <a:cs typeface="Arial" pitchFamily="34" charset="0"/>
              </a:rPr>
              <a:t>Use the following information and write a formal letter </a:t>
            </a:r>
            <a:r>
              <a:rPr lang="en-US" sz="2800" dirty="0">
                <a:solidFill>
                  <a:srgbClr val="000000"/>
                </a:solidFill>
                <a:ea typeface="Times New Roman" panose="02020603050405020304" pitchFamily="18" charset="0"/>
              </a:rPr>
              <a:t>	</a:t>
            </a:r>
          </a:p>
          <a:p>
            <a:pPr marL="101600" indent="0">
              <a:buNone/>
            </a:pPr>
            <a:r>
              <a:rPr lang="en-US" sz="2800" dirty="0">
                <a:solidFill>
                  <a:srgbClr val="000000"/>
                </a:solidFill>
                <a:ea typeface="Times New Roman" panose="02020603050405020304" pitchFamily="18" charset="0"/>
              </a:rPr>
              <a:t>You bought a new camera but when you got home you found it had some problems. You returned the camera and spoke to the company representative a week ago but the camera has still not been repaired.</a:t>
            </a:r>
          </a:p>
          <a:p>
            <a:pPr marL="101600" indent="0">
              <a:buNone/>
            </a:pPr>
            <a:r>
              <a:rPr lang="en-US" sz="2800" dirty="0">
                <a:solidFill>
                  <a:srgbClr val="000000"/>
                </a:solidFill>
                <a:ea typeface="Times New Roman" panose="02020603050405020304" pitchFamily="18" charset="0"/>
              </a:rPr>
              <a:t>Write a letter to the company. In your letter</a:t>
            </a:r>
          </a:p>
          <a:p>
            <a:r>
              <a:rPr lang="en-US" sz="2800" dirty="0">
                <a:solidFill>
                  <a:srgbClr val="000000"/>
                </a:solidFill>
                <a:ea typeface="Times New Roman" panose="02020603050405020304" pitchFamily="18" charset="0"/>
              </a:rPr>
              <a:t>introduce yourself</a:t>
            </a:r>
          </a:p>
          <a:p>
            <a:r>
              <a:rPr lang="en-US" sz="2800" dirty="0">
                <a:solidFill>
                  <a:srgbClr val="000000"/>
                </a:solidFill>
                <a:ea typeface="Times New Roman" panose="02020603050405020304" pitchFamily="18" charset="0"/>
              </a:rPr>
              <a:t>explain the situation</a:t>
            </a:r>
          </a:p>
          <a:p>
            <a:r>
              <a:rPr lang="en-US" sz="2800" dirty="0">
                <a:solidFill>
                  <a:srgbClr val="000000"/>
                </a:solidFill>
                <a:ea typeface="Times New Roman" panose="02020603050405020304" pitchFamily="18" charset="0"/>
              </a:rPr>
              <a:t>say what action you would like the company to take</a:t>
            </a:r>
            <a:endParaRPr lang="en-GB" sz="2800" b="1" dirty="0">
              <a:solidFill>
                <a:srgbClr val="000000"/>
              </a:solidFill>
            </a:endParaRPr>
          </a:p>
          <a:p>
            <a:pPr marL="101600" indent="0">
              <a:buNone/>
            </a:pPr>
            <a:r>
              <a:rPr lang="en-GB" sz="2800" b="1" dirty="0">
                <a:solidFill>
                  <a:srgbClr val="000000"/>
                </a:solidFill>
              </a:rPr>
              <a:t>Time: 20 minutes</a:t>
            </a:r>
            <a:endParaRPr lang="en-US" sz="2800" b="1" dirty="0"/>
          </a:p>
          <a:p>
            <a:pPr marL="101600" indent="0">
              <a:buNone/>
            </a:pPr>
            <a:endParaRPr lang="en-US" sz="2800" dirty="0"/>
          </a:p>
          <a:p>
            <a:pPr marL="101600" indent="0">
              <a:buNone/>
            </a:pPr>
            <a:r>
              <a:rPr lang="en-US" sz="2800" dirty="0"/>
              <a:t> </a:t>
            </a:r>
          </a:p>
        </p:txBody>
      </p:sp>
      <p:sp>
        <p:nvSpPr>
          <p:cNvPr id="2" name="Slide Number Placeholder 1"/>
          <p:cNvSpPr>
            <a:spLocks noGrp="1"/>
          </p:cNvSpPr>
          <p:nvPr>
            <p:ph type="sldNum" idx="12"/>
          </p:nvPr>
        </p:nvSpPr>
        <p:spPr/>
        <p:txBody>
          <a:bodyPr/>
          <a:lstStyle/>
          <a:p>
            <a:fld id="{00000000-1234-1234-1234-123412341234}" type="slidenum">
              <a:rPr lang="en" smtClean="0"/>
              <a:pPr/>
              <a:t>20</a:t>
            </a:fld>
            <a:endParaRPr lang="en"/>
          </a:p>
        </p:txBody>
      </p:sp>
    </p:spTree>
    <p:extLst>
      <p:ext uri="{BB962C8B-B14F-4D97-AF65-F5344CB8AC3E}">
        <p14:creationId xmlns:p14="http://schemas.microsoft.com/office/powerpoint/2010/main" val="310726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0"/>
          <p:cNvSpPr txBox="1">
            <a:spLocks noGrp="1"/>
          </p:cNvSpPr>
          <p:nvPr>
            <p:ph type="title"/>
          </p:nvPr>
        </p:nvSpPr>
        <p:spPr>
          <a:xfrm>
            <a:off x="144074" y="1416725"/>
            <a:ext cx="2827725" cy="2630400"/>
          </a:xfrm>
          <a:prstGeom prst="rect">
            <a:avLst/>
          </a:prstGeom>
        </p:spPr>
        <p:txBody>
          <a:bodyPr spcFirstLastPara="1" vert="horz" wrap="square" lIns="91425" tIns="91425" rIns="91425" bIns="91425" rtlCol="0" anchor="ctr" anchorCtr="0">
            <a:noAutofit/>
          </a:bodyPr>
          <a:lstStyle/>
          <a:p>
            <a:pPr algn="l"/>
            <a:r>
              <a:rPr lang="en-US" dirty="0" smtClean="0"/>
              <a:t>R</a:t>
            </a:r>
            <a:r>
              <a:rPr lang="en" dirty="0" smtClean="0"/>
              <a:t>eferences</a:t>
            </a:r>
            <a:endParaRPr dirty="0"/>
          </a:p>
        </p:txBody>
      </p:sp>
      <p:sp>
        <p:nvSpPr>
          <p:cNvPr id="608" name="Google Shape;608;p40"/>
          <p:cNvSpPr txBox="1">
            <a:spLocks noGrp="1"/>
          </p:cNvSpPr>
          <p:nvPr>
            <p:ph type="body" idx="1"/>
          </p:nvPr>
        </p:nvSpPr>
        <p:spPr>
          <a:xfrm>
            <a:off x="2901875" y="1890650"/>
            <a:ext cx="5764809" cy="3267300"/>
          </a:xfrm>
          <a:prstGeom prst="rect">
            <a:avLst/>
          </a:prstGeom>
        </p:spPr>
        <p:txBody>
          <a:bodyPr spcFirstLastPara="1" vert="horz" wrap="square" lIns="91425" tIns="91425" rIns="91425" bIns="91425" rtlCol="0" anchor="t" anchorCtr="0">
            <a:noAutofit/>
          </a:bodyPr>
          <a:lstStyle/>
          <a:p>
            <a:pPr marL="285750" indent="-285750">
              <a:lnSpc>
                <a:spcPct val="115000"/>
              </a:lnSpc>
              <a:spcBef>
                <a:spcPts val="0"/>
              </a:spcBef>
            </a:pPr>
            <a:r>
              <a:rPr lang="en-US" sz="1400" dirty="0">
                <a:hlinkClick r:id="rId3"/>
              </a:rPr>
              <a:t>https://www.toppr.com/guides/english/writing/formal-letters/</a:t>
            </a:r>
            <a:endParaRPr lang="en-US" sz="1400" dirty="0"/>
          </a:p>
          <a:p>
            <a:pPr marL="285750" indent="-285750">
              <a:lnSpc>
                <a:spcPct val="115000"/>
              </a:lnSpc>
              <a:spcBef>
                <a:spcPts val="0"/>
              </a:spcBef>
            </a:pPr>
            <a:r>
              <a:rPr lang="en-US" sz="1400" dirty="0">
                <a:hlinkClick r:id="rId4"/>
              </a:rPr>
              <a:t>http://www.workplace-english-training.com/emagazine/en/resources/business-english-tip-of-the-week/85-section-business-english-tip-of-the-week-business-writing/661-open-punctuation-full-blocked-layout-style.html</a:t>
            </a:r>
            <a:endParaRPr lang="en-US" sz="1400" dirty="0"/>
          </a:p>
          <a:p>
            <a:pPr marL="285750" indent="-285750">
              <a:lnSpc>
                <a:spcPct val="115000"/>
              </a:lnSpc>
              <a:spcBef>
                <a:spcPts val="0"/>
              </a:spcBef>
            </a:pPr>
            <a:r>
              <a:rPr lang="en-US" sz="1400" dirty="0">
                <a:hlinkClick r:id="rId5"/>
              </a:rPr>
              <a:t>https://en.oxforddictionaries.com/writing-help/how-to-write-a-business-letter</a:t>
            </a:r>
          </a:p>
          <a:p>
            <a:pPr marL="285750" indent="-285750">
              <a:lnSpc>
                <a:spcPct val="115000"/>
              </a:lnSpc>
              <a:spcBef>
                <a:spcPts val="0"/>
              </a:spcBef>
            </a:pPr>
            <a:r>
              <a:rPr lang="en-US" sz="1400">
                <a:hlinkClick r:id="rId6"/>
              </a:rPr>
              <a:t>https://www.desertpineshs.org/ourpages/auto/2013/10/3/56374745/Formal%20Letter%20Module.pdf</a:t>
            </a:r>
            <a:endParaRPr lang="en-US" sz="1400" dirty="0">
              <a:hlinkClick r:id="rId5"/>
            </a:endParaRPr>
          </a:p>
          <a:p>
            <a:pPr marL="285750" indent="-285750">
              <a:lnSpc>
                <a:spcPct val="115000"/>
              </a:lnSpc>
              <a:spcBef>
                <a:spcPts val="0"/>
              </a:spcBef>
            </a:pPr>
            <a:endParaRPr sz="1400" b="1" dirty="0">
              <a:solidFill>
                <a:srgbClr val="02BDC7"/>
              </a:solidFill>
            </a:endParaRPr>
          </a:p>
        </p:txBody>
      </p:sp>
      <p:sp>
        <p:nvSpPr>
          <p:cNvPr id="610" name="Google Shape;610;p40"/>
          <p:cNvSpPr txBox="1">
            <a:spLocks noGrp="1"/>
          </p:cNvSpPr>
          <p:nvPr>
            <p:ph type="sldNum" idx="12"/>
          </p:nvPr>
        </p:nvSpPr>
        <p:spPr>
          <a:xfrm>
            <a:off x="8117984" y="1275313"/>
            <a:ext cx="548700" cy="393600"/>
          </a:xfrm>
          <a:prstGeom prst="rect">
            <a:avLst/>
          </a:prstGeom>
        </p:spPr>
        <p:txBody>
          <a:bodyPr spcFirstLastPara="1" vert="horz" wrap="square" lIns="91425" tIns="91425" rIns="91425" bIns="91425" rtlCol="0" anchor="ctr" anchorCtr="0">
            <a:noAutofit/>
          </a:bodyPr>
          <a:lstStyle/>
          <a:p>
            <a:fld id="{00000000-1234-1234-1234-123412341234}" type="slidenum">
              <a:rPr lang="en"/>
              <a:pPr/>
              <a:t>21</a:t>
            </a:fld>
            <a:endParaRPr/>
          </a:p>
        </p:txBody>
      </p:sp>
    </p:spTree>
    <p:extLst>
      <p:ext uri="{BB962C8B-B14F-4D97-AF65-F5344CB8AC3E}">
        <p14:creationId xmlns:p14="http://schemas.microsoft.com/office/powerpoint/2010/main" val="86100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1389619" y="826774"/>
            <a:ext cx="7081463" cy="583090"/>
          </a:xfrm>
          <a:prstGeom prst="rect">
            <a:avLst/>
          </a:prstGeom>
        </p:spPr>
        <p:txBody>
          <a:bodyPr spcFirstLastPara="1" vert="horz" wrap="square" lIns="91425" tIns="91425" rIns="91425" bIns="91425" rtlCol="0" anchor="ctr" anchorCtr="0">
            <a:noAutofit/>
          </a:bodyPr>
          <a:lstStyle/>
          <a:p>
            <a:pPr algn="l">
              <a:spcBef>
                <a:spcPts val="0"/>
              </a:spcBef>
            </a:pPr>
            <a:r>
              <a:rPr lang="en-US" sz="3600" dirty="0"/>
              <a:t>What are the types of formal letters?</a:t>
            </a:r>
            <a:endParaRPr sz="3600" dirty="0"/>
          </a:p>
        </p:txBody>
      </p:sp>
      <p:pic>
        <p:nvPicPr>
          <p:cNvPr id="405" name="Google Shape;405;p17" descr="photo-1434030216411-0b793f4b4173.jpg"/>
          <p:cNvPicPr preferRelativeResize="0"/>
          <p:nvPr/>
        </p:nvPicPr>
        <p:blipFill>
          <a:blip r:embed="rId3">
            <a:alphaModFix/>
          </a:blip>
          <a:stretch>
            <a:fillRect/>
          </a:stretch>
        </p:blipFill>
        <p:spPr>
          <a:xfrm>
            <a:off x="6595184" y="2947823"/>
            <a:ext cx="2071500" cy="2071500"/>
          </a:xfrm>
          <a:prstGeom prst="ellipse">
            <a:avLst/>
          </a:prstGeom>
          <a:noFill/>
          <a:ln>
            <a:noFill/>
          </a:ln>
        </p:spPr>
      </p:pic>
      <p:sp>
        <p:nvSpPr>
          <p:cNvPr id="406" name="Google Shape;406;p17"/>
          <p:cNvSpPr txBox="1">
            <a:spLocks noGrp="1"/>
          </p:cNvSpPr>
          <p:nvPr>
            <p:ph type="sldNum" idx="12"/>
          </p:nvPr>
        </p:nvSpPr>
        <p:spPr>
          <a:xfrm>
            <a:off x="8117984" y="1275313"/>
            <a:ext cx="548700" cy="393600"/>
          </a:xfrm>
          <a:prstGeom prst="rect">
            <a:avLst/>
          </a:prstGeom>
        </p:spPr>
        <p:txBody>
          <a:bodyPr spcFirstLastPara="1" vert="horz" wrap="square" lIns="91425" tIns="91425" rIns="91425" bIns="91425" rtlCol="0" anchor="ctr" anchorCtr="0">
            <a:noAutofit/>
          </a:bodyPr>
          <a:lstStyle/>
          <a:p>
            <a:fld id="{00000000-1234-1234-1234-123412341234}" type="slidenum">
              <a:rPr lang="en"/>
              <a:pPr/>
              <a:t>3</a:t>
            </a:fld>
            <a:endParaRPr/>
          </a:p>
        </p:txBody>
      </p:sp>
      <p:grpSp>
        <p:nvGrpSpPr>
          <p:cNvPr id="6" name="Group 5"/>
          <p:cNvGrpSpPr/>
          <p:nvPr/>
        </p:nvGrpSpPr>
        <p:grpSpPr>
          <a:xfrm>
            <a:off x="274350" y="1409864"/>
            <a:ext cx="8117984" cy="4791269"/>
            <a:chOff x="2689720" y="24894"/>
            <a:chExt cx="6551006" cy="6693911"/>
          </a:xfrm>
        </p:grpSpPr>
        <p:sp>
          <p:nvSpPr>
            <p:cNvPr id="7" name="Freeform 6"/>
            <p:cNvSpPr/>
            <p:nvPr/>
          </p:nvSpPr>
          <p:spPr>
            <a:xfrm>
              <a:off x="5383913" y="24894"/>
              <a:ext cx="1284473" cy="1284473"/>
            </a:xfrm>
            <a:custGeom>
              <a:avLst/>
              <a:gdLst>
                <a:gd name="connsiteX0" fmla="*/ 0 w 1284473"/>
                <a:gd name="connsiteY0" fmla="*/ 642237 h 1284473"/>
                <a:gd name="connsiteX1" fmla="*/ 642237 w 1284473"/>
                <a:gd name="connsiteY1" fmla="*/ 0 h 1284473"/>
                <a:gd name="connsiteX2" fmla="*/ 1284474 w 1284473"/>
                <a:gd name="connsiteY2" fmla="*/ 642237 h 1284473"/>
                <a:gd name="connsiteX3" fmla="*/ 642237 w 1284473"/>
                <a:gd name="connsiteY3" fmla="*/ 1284474 h 1284473"/>
                <a:gd name="connsiteX4" fmla="*/ 0 w 1284473"/>
                <a:gd name="connsiteY4" fmla="*/ 642237 h 1284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473" h="1284473">
                  <a:moveTo>
                    <a:pt x="0" y="642237"/>
                  </a:moveTo>
                  <a:cubicBezTo>
                    <a:pt x="0" y="287539"/>
                    <a:pt x="287539" y="0"/>
                    <a:pt x="642237" y="0"/>
                  </a:cubicBezTo>
                  <a:cubicBezTo>
                    <a:pt x="996935" y="0"/>
                    <a:pt x="1284474" y="287539"/>
                    <a:pt x="1284474" y="642237"/>
                  </a:cubicBezTo>
                  <a:cubicBezTo>
                    <a:pt x="1284474" y="996935"/>
                    <a:pt x="996935" y="1284474"/>
                    <a:pt x="642237" y="1284474"/>
                  </a:cubicBezTo>
                  <a:cubicBezTo>
                    <a:pt x="287539" y="1284474"/>
                    <a:pt x="0" y="996935"/>
                    <a:pt x="0" y="642237"/>
                  </a:cubicBezTo>
                  <a:close/>
                </a:path>
              </a:pathLst>
            </a:cu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spcFirstLastPara="0" vert="horz" wrap="square" lIns="196362" tIns="196362" rIns="196362" bIns="196362" numCol="1" spcCol="1270" anchor="ctr" anchorCtr="0">
              <a:noAutofit/>
            </a:bodyPr>
            <a:lstStyle/>
            <a:p>
              <a:pPr algn="ctr" defTabSz="577850">
                <a:lnSpc>
                  <a:spcPct val="90000"/>
                </a:lnSpc>
                <a:spcBef>
                  <a:spcPct val="0"/>
                </a:spcBef>
                <a:spcAft>
                  <a:spcPct val="35000"/>
                </a:spcAft>
              </a:pPr>
              <a:r>
                <a:rPr lang="en-US" sz="2400" b="1" dirty="0">
                  <a:solidFill>
                    <a:srgbClr val="002060"/>
                  </a:solidFill>
                </a:rPr>
                <a:t>Inquiry</a:t>
              </a:r>
            </a:p>
          </p:txBody>
        </p:sp>
        <p:sp>
          <p:nvSpPr>
            <p:cNvPr id="8" name="Freeform 7"/>
            <p:cNvSpPr/>
            <p:nvPr/>
          </p:nvSpPr>
          <p:spPr>
            <a:xfrm>
              <a:off x="6922994" y="592160"/>
              <a:ext cx="1669905" cy="1284473"/>
            </a:xfrm>
            <a:custGeom>
              <a:avLst/>
              <a:gdLst>
                <a:gd name="connsiteX0" fmla="*/ 0 w 1284473"/>
                <a:gd name="connsiteY0" fmla="*/ 642237 h 1284473"/>
                <a:gd name="connsiteX1" fmla="*/ 642237 w 1284473"/>
                <a:gd name="connsiteY1" fmla="*/ 0 h 1284473"/>
                <a:gd name="connsiteX2" fmla="*/ 1284474 w 1284473"/>
                <a:gd name="connsiteY2" fmla="*/ 642237 h 1284473"/>
                <a:gd name="connsiteX3" fmla="*/ 642237 w 1284473"/>
                <a:gd name="connsiteY3" fmla="*/ 1284474 h 1284473"/>
                <a:gd name="connsiteX4" fmla="*/ 0 w 1284473"/>
                <a:gd name="connsiteY4" fmla="*/ 642237 h 1284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473" h="1284473">
                  <a:moveTo>
                    <a:pt x="0" y="642237"/>
                  </a:moveTo>
                  <a:cubicBezTo>
                    <a:pt x="0" y="287539"/>
                    <a:pt x="287539" y="0"/>
                    <a:pt x="642237" y="0"/>
                  </a:cubicBezTo>
                  <a:cubicBezTo>
                    <a:pt x="996935" y="0"/>
                    <a:pt x="1284474" y="287539"/>
                    <a:pt x="1284474" y="642237"/>
                  </a:cubicBezTo>
                  <a:cubicBezTo>
                    <a:pt x="1284474" y="996935"/>
                    <a:pt x="996935" y="1284474"/>
                    <a:pt x="642237" y="1284474"/>
                  </a:cubicBezTo>
                  <a:cubicBezTo>
                    <a:pt x="287539" y="1284474"/>
                    <a:pt x="0" y="996935"/>
                    <a:pt x="0" y="642237"/>
                  </a:cubicBezTo>
                  <a:close/>
                </a:path>
              </a:pathLst>
            </a:cu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spcFirstLastPara="0" vert="horz" wrap="square" lIns="196362" tIns="196362" rIns="196362" bIns="196362" numCol="1" spcCol="1270" anchor="ctr" anchorCtr="0">
              <a:noAutofit/>
            </a:bodyPr>
            <a:lstStyle/>
            <a:p>
              <a:pPr algn="ctr" defTabSz="577850">
                <a:lnSpc>
                  <a:spcPct val="90000"/>
                </a:lnSpc>
                <a:spcBef>
                  <a:spcPct val="0"/>
                </a:spcBef>
                <a:spcAft>
                  <a:spcPct val="35000"/>
                </a:spcAft>
              </a:pPr>
              <a:r>
                <a:rPr lang="en-US" sz="2400" b="1" dirty="0">
                  <a:solidFill>
                    <a:srgbClr val="002060"/>
                  </a:solidFill>
                </a:rPr>
                <a:t>Complaint</a:t>
              </a:r>
            </a:p>
          </p:txBody>
        </p:sp>
        <p:sp>
          <p:nvSpPr>
            <p:cNvPr id="9" name="Freeform 8"/>
            <p:cNvSpPr/>
            <p:nvPr/>
          </p:nvSpPr>
          <p:spPr>
            <a:xfrm>
              <a:off x="7674238" y="1893810"/>
              <a:ext cx="1566488" cy="1284474"/>
            </a:xfrm>
            <a:custGeom>
              <a:avLst/>
              <a:gdLst>
                <a:gd name="connsiteX0" fmla="*/ 0 w 1284473"/>
                <a:gd name="connsiteY0" fmla="*/ 642237 h 1284473"/>
                <a:gd name="connsiteX1" fmla="*/ 642237 w 1284473"/>
                <a:gd name="connsiteY1" fmla="*/ 0 h 1284473"/>
                <a:gd name="connsiteX2" fmla="*/ 1284474 w 1284473"/>
                <a:gd name="connsiteY2" fmla="*/ 642237 h 1284473"/>
                <a:gd name="connsiteX3" fmla="*/ 642237 w 1284473"/>
                <a:gd name="connsiteY3" fmla="*/ 1284474 h 1284473"/>
                <a:gd name="connsiteX4" fmla="*/ 0 w 1284473"/>
                <a:gd name="connsiteY4" fmla="*/ 642237 h 1284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473" h="1284473">
                  <a:moveTo>
                    <a:pt x="0" y="642237"/>
                  </a:moveTo>
                  <a:cubicBezTo>
                    <a:pt x="0" y="287539"/>
                    <a:pt x="287539" y="0"/>
                    <a:pt x="642237" y="0"/>
                  </a:cubicBezTo>
                  <a:cubicBezTo>
                    <a:pt x="996935" y="0"/>
                    <a:pt x="1284474" y="287539"/>
                    <a:pt x="1284474" y="642237"/>
                  </a:cubicBezTo>
                  <a:cubicBezTo>
                    <a:pt x="1284474" y="996935"/>
                    <a:pt x="996935" y="1284474"/>
                    <a:pt x="642237" y="1284474"/>
                  </a:cubicBezTo>
                  <a:cubicBezTo>
                    <a:pt x="287539" y="1284474"/>
                    <a:pt x="0" y="996935"/>
                    <a:pt x="0" y="642237"/>
                  </a:cubicBezTo>
                  <a:close/>
                </a:path>
              </a:pathLst>
            </a:cu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spcFirstLastPara="0" vert="horz" wrap="square" lIns="196362" tIns="196362" rIns="196362" bIns="196362" numCol="1" spcCol="1270" anchor="ctr" anchorCtr="0">
              <a:noAutofit/>
            </a:bodyPr>
            <a:lstStyle/>
            <a:p>
              <a:pPr algn="ctr" defTabSz="577850">
                <a:lnSpc>
                  <a:spcPct val="90000"/>
                </a:lnSpc>
                <a:spcBef>
                  <a:spcPct val="0"/>
                </a:spcBef>
                <a:spcAft>
                  <a:spcPct val="35000"/>
                </a:spcAft>
              </a:pPr>
              <a:r>
                <a:rPr lang="en-US" sz="2400" b="1" dirty="0">
                  <a:solidFill>
                    <a:srgbClr val="002060"/>
                  </a:solidFill>
                </a:rPr>
                <a:t>Thank you</a:t>
              </a:r>
            </a:p>
          </p:txBody>
        </p:sp>
        <p:sp>
          <p:nvSpPr>
            <p:cNvPr id="10" name="Freeform 9"/>
            <p:cNvSpPr/>
            <p:nvPr/>
          </p:nvSpPr>
          <p:spPr>
            <a:xfrm>
              <a:off x="7956253" y="3565417"/>
              <a:ext cx="1284473" cy="1284473"/>
            </a:xfrm>
            <a:custGeom>
              <a:avLst/>
              <a:gdLst>
                <a:gd name="connsiteX0" fmla="*/ 0 w 1284473"/>
                <a:gd name="connsiteY0" fmla="*/ 642237 h 1284473"/>
                <a:gd name="connsiteX1" fmla="*/ 642237 w 1284473"/>
                <a:gd name="connsiteY1" fmla="*/ 0 h 1284473"/>
                <a:gd name="connsiteX2" fmla="*/ 1284474 w 1284473"/>
                <a:gd name="connsiteY2" fmla="*/ 642237 h 1284473"/>
                <a:gd name="connsiteX3" fmla="*/ 642237 w 1284473"/>
                <a:gd name="connsiteY3" fmla="*/ 1284474 h 1284473"/>
                <a:gd name="connsiteX4" fmla="*/ 0 w 1284473"/>
                <a:gd name="connsiteY4" fmla="*/ 642237 h 1284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473" h="1284473">
                  <a:moveTo>
                    <a:pt x="0" y="642237"/>
                  </a:moveTo>
                  <a:cubicBezTo>
                    <a:pt x="0" y="287539"/>
                    <a:pt x="287539" y="0"/>
                    <a:pt x="642237" y="0"/>
                  </a:cubicBezTo>
                  <a:cubicBezTo>
                    <a:pt x="996935" y="0"/>
                    <a:pt x="1284474" y="287539"/>
                    <a:pt x="1284474" y="642237"/>
                  </a:cubicBezTo>
                  <a:cubicBezTo>
                    <a:pt x="1284474" y="996935"/>
                    <a:pt x="996935" y="1284474"/>
                    <a:pt x="642237" y="1284474"/>
                  </a:cubicBezTo>
                  <a:cubicBezTo>
                    <a:pt x="287539" y="1284474"/>
                    <a:pt x="0" y="996935"/>
                    <a:pt x="0" y="642237"/>
                  </a:cubicBezTo>
                  <a:close/>
                </a:path>
              </a:pathLst>
            </a:cu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spcFirstLastPara="0" vert="horz" wrap="square" lIns="196362" tIns="196362" rIns="196362" bIns="196362" numCol="1" spcCol="1270" anchor="ctr" anchorCtr="0">
              <a:noAutofit/>
            </a:bodyPr>
            <a:lstStyle/>
            <a:p>
              <a:pPr algn="ctr" defTabSz="577850">
                <a:lnSpc>
                  <a:spcPct val="90000"/>
                </a:lnSpc>
                <a:spcBef>
                  <a:spcPct val="0"/>
                </a:spcBef>
                <a:spcAft>
                  <a:spcPct val="35000"/>
                </a:spcAft>
              </a:pPr>
              <a:r>
                <a:rPr lang="en-US" sz="2400" b="1" dirty="0">
                  <a:solidFill>
                    <a:srgbClr val="002060"/>
                  </a:solidFill>
                </a:rPr>
                <a:t>Apology</a:t>
              </a:r>
            </a:p>
          </p:txBody>
        </p:sp>
        <p:sp>
          <p:nvSpPr>
            <p:cNvPr id="11" name="Freeform 10"/>
            <p:cNvSpPr/>
            <p:nvPr/>
          </p:nvSpPr>
          <p:spPr>
            <a:xfrm>
              <a:off x="6973707" y="4917776"/>
              <a:ext cx="1284473" cy="1284473"/>
            </a:xfrm>
            <a:custGeom>
              <a:avLst/>
              <a:gdLst>
                <a:gd name="connsiteX0" fmla="*/ 0 w 1284473"/>
                <a:gd name="connsiteY0" fmla="*/ 642237 h 1284473"/>
                <a:gd name="connsiteX1" fmla="*/ 642237 w 1284473"/>
                <a:gd name="connsiteY1" fmla="*/ 0 h 1284473"/>
                <a:gd name="connsiteX2" fmla="*/ 1284474 w 1284473"/>
                <a:gd name="connsiteY2" fmla="*/ 642237 h 1284473"/>
                <a:gd name="connsiteX3" fmla="*/ 642237 w 1284473"/>
                <a:gd name="connsiteY3" fmla="*/ 1284474 h 1284473"/>
                <a:gd name="connsiteX4" fmla="*/ 0 w 1284473"/>
                <a:gd name="connsiteY4" fmla="*/ 642237 h 1284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473" h="1284473">
                  <a:moveTo>
                    <a:pt x="0" y="642237"/>
                  </a:moveTo>
                  <a:cubicBezTo>
                    <a:pt x="0" y="287539"/>
                    <a:pt x="287539" y="0"/>
                    <a:pt x="642237" y="0"/>
                  </a:cubicBezTo>
                  <a:cubicBezTo>
                    <a:pt x="996935" y="0"/>
                    <a:pt x="1284474" y="287539"/>
                    <a:pt x="1284474" y="642237"/>
                  </a:cubicBezTo>
                  <a:cubicBezTo>
                    <a:pt x="1284474" y="996935"/>
                    <a:pt x="996935" y="1284474"/>
                    <a:pt x="642237" y="1284474"/>
                  </a:cubicBezTo>
                  <a:cubicBezTo>
                    <a:pt x="287539" y="1284474"/>
                    <a:pt x="0" y="996935"/>
                    <a:pt x="0" y="642237"/>
                  </a:cubicBezTo>
                  <a:close/>
                </a:path>
              </a:pathLst>
            </a:cu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spcFirstLastPara="0" vert="horz" wrap="square" lIns="196362" tIns="196362" rIns="196362" bIns="196362" numCol="1" spcCol="1270" anchor="ctr" anchorCtr="0">
              <a:noAutofit/>
            </a:bodyPr>
            <a:lstStyle/>
            <a:p>
              <a:pPr algn="ctr" defTabSz="577850">
                <a:lnSpc>
                  <a:spcPct val="90000"/>
                </a:lnSpc>
                <a:spcBef>
                  <a:spcPct val="0"/>
                </a:spcBef>
                <a:spcAft>
                  <a:spcPct val="35000"/>
                </a:spcAft>
              </a:pPr>
              <a:r>
                <a:rPr lang="en-US" sz="2400" b="1" dirty="0">
                  <a:solidFill>
                    <a:srgbClr val="002060"/>
                  </a:solidFill>
                </a:rPr>
                <a:t>Request</a:t>
              </a:r>
            </a:p>
          </p:txBody>
        </p:sp>
        <p:sp>
          <p:nvSpPr>
            <p:cNvPr id="12" name="Freeform 11"/>
            <p:cNvSpPr/>
            <p:nvPr/>
          </p:nvSpPr>
          <p:spPr>
            <a:xfrm>
              <a:off x="5383913" y="5434331"/>
              <a:ext cx="1539081" cy="1284474"/>
            </a:xfrm>
            <a:custGeom>
              <a:avLst/>
              <a:gdLst>
                <a:gd name="connsiteX0" fmla="*/ 0 w 1284473"/>
                <a:gd name="connsiteY0" fmla="*/ 642237 h 1284473"/>
                <a:gd name="connsiteX1" fmla="*/ 642237 w 1284473"/>
                <a:gd name="connsiteY1" fmla="*/ 0 h 1284473"/>
                <a:gd name="connsiteX2" fmla="*/ 1284474 w 1284473"/>
                <a:gd name="connsiteY2" fmla="*/ 642237 h 1284473"/>
                <a:gd name="connsiteX3" fmla="*/ 642237 w 1284473"/>
                <a:gd name="connsiteY3" fmla="*/ 1284474 h 1284473"/>
                <a:gd name="connsiteX4" fmla="*/ 0 w 1284473"/>
                <a:gd name="connsiteY4" fmla="*/ 642237 h 1284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473" h="1284473">
                  <a:moveTo>
                    <a:pt x="0" y="642237"/>
                  </a:moveTo>
                  <a:cubicBezTo>
                    <a:pt x="0" y="287539"/>
                    <a:pt x="287539" y="0"/>
                    <a:pt x="642237" y="0"/>
                  </a:cubicBezTo>
                  <a:cubicBezTo>
                    <a:pt x="996935" y="0"/>
                    <a:pt x="1284474" y="287539"/>
                    <a:pt x="1284474" y="642237"/>
                  </a:cubicBezTo>
                  <a:cubicBezTo>
                    <a:pt x="1284474" y="996935"/>
                    <a:pt x="996935" y="1284474"/>
                    <a:pt x="642237" y="1284474"/>
                  </a:cubicBezTo>
                  <a:cubicBezTo>
                    <a:pt x="287539" y="1284474"/>
                    <a:pt x="0" y="996935"/>
                    <a:pt x="0" y="642237"/>
                  </a:cubicBezTo>
                  <a:close/>
                </a:path>
              </a:pathLst>
            </a:cu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spcFirstLastPara="0" vert="horz" wrap="square" lIns="196362" tIns="196362" rIns="196362" bIns="196362" numCol="1" spcCol="1270" anchor="ctr" anchorCtr="0">
              <a:noAutofit/>
            </a:bodyPr>
            <a:lstStyle/>
            <a:p>
              <a:pPr algn="ctr" defTabSz="577850">
                <a:lnSpc>
                  <a:spcPct val="90000"/>
                </a:lnSpc>
                <a:spcBef>
                  <a:spcPct val="0"/>
                </a:spcBef>
                <a:spcAft>
                  <a:spcPct val="35000"/>
                </a:spcAft>
              </a:pPr>
              <a:r>
                <a:rPr lang="en-US" sz="2400" b="1" dirty="0">
                  <a:solidFill>
                    <a:srgbClr val="002060"/>
                  </a:solidFill>
                </a:rPr>
                <a:t>Acceptance</a:t>
              </a:r>
            </a:p>
          </p:txBody>
        </p:sp>
        <p:sp>
          <p:nvSpPr>
            <p:cNvPr id="13" name="Freeform 12"/>
            <p:cNvSpPr/>
            <p:nvPr/>
          </p:nvSpPr>
          <p:spPr>
            <a:xfrm>
              <a:off x="3856739" y="4933427"/>
              <a:ext cx="1476462" cy="1284473"/>
            </a:xfrm>
            <a:custGeom>
              <a:avLst/>
              <a:gdLst>
                <a:gd name="connsiteX0" fmla="*/ 0 w 1284473"/>
                <a:gd name="connsiteY0" fmla="*/ 642237 h 1284473"/>
                <a:gd name="connsiteX1" fmla="*/ 642237 w 1284473"/>
                <a:gd name="connsiteY1" fmla="*/ 0 h 1284473"/>
                <a:gd name="connsiteX2" fmla="*/ 1284474 w 1284473"/>
                <a:gd name="connsiteY2" fmla="*/ 642237 h 1284473"/>
                <a:gd name="connsiteX3" fmla="*/ 642237 w 1284473"/>
                <a:gd name="connsiteY3" fmla="*/ 1284474 h 1284473"/>
                <a:gd name="connsiteX4" fmla="*/ 0 w 1284473"/>
                <a:gd name="connsiteY4" fmla="*/ 642237 h 1284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473" h="1284473">
                  <a:moveTo>
                    <a:pt x="0" y="642237"/>
                  </a:moveTo>
                  <a:cubicBezTo>
                    <a:pt x="0" y="287539"/>
                    <a:pt x="287539" y="0"/>
                    <a:pt x="642237" y="0"/>
                  </a:cubicBezTo>
                  <a:cubicBezTo>
                    <a:pt x="996935" y="0"/>
                    <a:pt x="1284474" y="287539"/>
                    <a:pt x="1284474" y="642237"/>
                  </a:cubicBezTo>
                  <a:cubicBezTo>
                    <a:pt x="1284474" y="996935"/>
                    <a:pt x="996935" y="1284474"/>
                    <a:pt x="642237" y="1284474"/>
                  </a:cubicBezTo>
                  <a:cubicBezTo>
                    <a:pt x="287539" y="1284474"/>
                    <a:pt x="0" y="996935"/>
                    <a:pt x="0" y="642237"/>
                  </a:cubicBezTo>
                  <a:close/>
                </a:path>
              </a:pathLst>
            </a:cu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spcFirstLastPara="0" vert="horz" wrap="square" lIns="196362" tIns="196362" rIns="196362" bIns="196362" numCol="1" spcCol="1270" anchor="ctr" anchorCtr="0">
              <a:noAutofit/>
            </a:bodyPr>
            <a:lstStyle/>
            <a:p>
              <a:pPr algn="ctr" defTabSz="577850">
                <a:lnSpc>
                  <a:spcPct val="90000"/>
                </a:lnSpc>
                <a:spcBef>
                  <a:spcPct val="0"/>
                </a:spcBef>
                <a:spcAft>
                  <a:spcPct val="35000"/>
                </a:spcAft>
              </a:pPr>
              <a:r>
                <a:rPr lang="en-US" sz="2400" b="1" dirty="0">
                  <a:solidFill>
                    <a:srgbClr val="002060"/>
                  </a:solidFill>
                </a:rPr>
                <a:t>Invitation</a:t>
              </a:r>
            </a:p>
          </p:txBody>
        </p:sp>
        <p:sp>
          <p:nvSpPr>
            <p:cNvPr id="14" name="Freeform 13"/>
            <p:cNvSpPr/>
            <p:nvPr/>
          </p:nvSpPr>
          <p:spPr>
            <a:xfrm>
              <a:off x="2689720" y="3581067"/>
              <a:ext cx="1468947" cy="1284473"/>
            </a:xfrm>
            <a:custGeom>
              <a:avLst/>
              <a:gdLst>
                <a:gd name="connsiteX0" fmla="*/ 0 w 1284473"/>
                <a:gd name="connsiteY0" fmla="*/ 642237 h 1284473"/>
                <a:gd name="connsiteX1" fmla="*/ 642237 w 1284473"/>
                <a:gd name="connsiteY1" fmla="*/ 0 h 1284473"/>
                <a:gd name="connsiteX2" fmla="*/ 1284474 w 1284473"/>
                <a:gd name="connsiteY2" fmla="*/ 642237 h 1284473"/>
                <a:gd name="connsiteX3" fmla="*/ 642237 w 1284473"/>
                <a:gd name="connsiteY3" fmla="*/ 1284474 h 1284473"/>
                <a:gd name="connsiteX4" fmla="*/ 0 w 1284473"/>
                <a:gd name="connsiteY4" fmla="*/ 642237 h 1284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473" h="1284473">
                  <a:moveTo>
                    <a:pt x="0" y="642237"/>
                  </a:moveTo>
                  <a:cubicBezTo>
                    <a:pt x="0" y="287539"/>
                    <a:pt x="287539" y="0"/>
                    <a:pt x="642237" y="0"/>
                  </a:cubicBezTo>
                  <a:cubicBezTo>
                    <a:pt x="996935" y="0"/>
                    <a:pt x="1284474" y="287539"/>
                    <a:pt x="1284474" y="642237"/>
                  </a:cubicBezTo>
                  <a:cubicBezTo>
                    <a:pt x="1284474" y="996935"/>
                    <a:pt x="996935" y="1284474"/>
                    <a:pt x="642237" y="1284474"/>
                  </a:cubicBezTo>
                  <a:cubicBezTo>
                    <a:pt x="287539" y="1284474"/>
                    <a:pt x="0" y="996935"/>
                    <a:pt x="0" y="642237"/>
                  </a:cubicBezTo>
                  <a:close/>
                </a:path>
              </a:pathLst>
            </a:cu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spcFirstLastPara="0" vert="horz" wrap="square" lIns="196362" tIns="196362" rIns="196362" bIns="196362" numCol="1" spcCol="1270" anchor="ctr" anchorCtr="0">
              <a:noAutofit/>
            </a:bodyPr>
            <a:lstStyle/>
            <a:p>
              <a:pPr algn="ctr" defTabSz="577850">
                <a:lnSpc>
                  <a:spcPct val="90000"/>
                </a:lnSpc>
                <a:spcBef>
                  <a:spcPct val="0"/>
                </a:spcBef>
                <a:spcAft>
                  <a:spcPct val="35000"/>
                </a:spcAft>
              </a:pPr>
              <a:r>
                <a:rPr lang="en-US" sz="2400" b="1" dirty="0">
                  <a:solidFill>
                    <a:srgbClr val="002060"/>
                  </a:solidFill>
                </a:rPr>
                <a:t>Reference</a:t>
              </a:r>
            </a:p>
          </p:txBody>
        </p:sp>
        <p:sp>
          <p:nvSpPr>
            <p:cNvPr id="15" name="Freeform 14"/>
            <p:cNvSpPr/>
            <p:nvPr/>
          </p:nvSpPr>
          <p:spPr>
            <a:xfrm>
              <a:off x="2874200" y="1909467"/>
              <a:ext cx="1693303" cy="1284473"/>
            </a:xfrm>
            <a:custGeom>
              <a:avLst/>
              <a:gdLst>
                <a:gd name="connsiteX0" fmla="*/ 0 w 1284473"/>
                <a:gd name="connsiteY0" fmla="*/ 642237 h 1284473"/>
                <a:gd name="connsiteX1" fmla="*/ 642237 w 1284473"/>
                <a:gd name="connsiteY1" fmla="*/ 0 h 1284473"/>
                <a:gd name="connsiteX2" fmla="*/ 1284474 w 1284473"/>
                <a:gd name="connsiteY2" fmla="*/ 642237 h 1284473"/>
                <a:gd name="connsiteX3" fmla="*/ 642237 w 1284473"/>
                <a:gd name="connsiteY3" fmla="*/ 1284474 h 1284473"/>
                <a:gd name="connsiteX4" fmla="*/ 0 w 1284473"/>
                <a:gd name="connsiteY4" fmla="*/ 642237 h 1284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473" h="1284473">
                  <a:moveTo>
                    <a:pt x="0" y="642237"/>
                  </a:moveTo>
                  <a:cubicBezTo>
                    <a:pt x="0" y="287539"/>
                    <a:pt x="287539" y="0"/>
                    <a:pt x="642237" y="0"/>
                  </a:cubicBezTo>
                  <a:cubicBezTo>
                    <a:pt x="996935" y="0"/>
                    <a:pt x="1284474" y="287539"/>
                    <a:pt x="1284474" y="642237"/>
                  </a:cubicBezTo>
                  <a:cubicBezTo>
                    <a:pt x="1284474" y="996935"/>
                    <a:pt x="996935" y="1284474"/>
                    <a:pt x="642237" y="1284474"/>
                  </a:cubicBezTo>
                  <a:cubicBezTo>
                    <a:pt x="287539" y="1284474"/>
                    <a:pt x="0" y="996935"/>
                    <a:pt x="0" y="642237"/>
                  </a:cubicBezTo>
                  <a:close/>
                </a:path>
              </a:pathLst>
            </a:cu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spcFirstLastPara="0" vert="horz" wrap="square" lIns="196362" tIns="196362" rIns="196362" bIns="196362" numCol="1" spcCol="1270" anchor="ctr" anchorCtr="0">
              <a:noAutofit/>
            </a:bodyPr>
            <a:lstStyle/>
            <a:p>
              <a:pPr algn="ctr" defTabSz="577850">
                <a:lnSpc>
                  <a:spcPct val="90000"/>
                </a:lnSpc>
                <a:spcBef>
                  <a:spcPct val="0"/>
                </a:spcBef>
                <a:spcAft>
                  <a:spcPct val="35000"/>
                </a:spcAft>
              </a:pPr>
              <a:r>
                <a:rPr lang="en-US" sz="2400" b="1" dirty="0">
                  <a:solidFill>
                    <a:srgbClr val="002060"/>
                  </a:solidFill>
                </a:rPr>
                <a:t>Cancellation</a:t>
              </a:r>
            </a:p>
          </p:txBody>
        </p:sp>
        <p:sp>
          <p:nvSpPr>
            <p:cNvPr id="16" name="Freeform 15"/>
            <p:cNvSpPr/>
            <p:nvPr/>
          </p:nvSpPr>
          <p:spPr>
            <a:xfrm>
              <a:off x="3856739" y="557099"/>
              <a:ext cx="1284473" cy="1284473"/>
            </a:xfrm>
            <a:custGeom>
              <a:avLst/>
              <a:gdLst>
                <a:gd name="connsiteX0" fmla="*/ 0 w 1284473"/>
                <a:gd name="connsiteY0" fmla="*/ 642237 h 1284473"/>
                <a:gd name="connsiteX1" fmla="*/ 642237 w 1284473"/>
                <a:gd name="connsiteY1" fmla="*/ 0 h 1284473"/>
                <a:gd name="connsiteX2" fmla="*/ 1284474 w 1284473"/>
                <a:gd name="connsiteY2" fmla="*/ 642237 h 1284473"/>
                <a:gd name="connsiteX3" fmla="*/ 642237 w 1284473"/>
                <a:gd name="connsiteY3" fmla="*/ 1284474 h 1284473"/>
                <a:gd name="connsiteX4" fmla="*/ 0 w 1284473"/>
                <a:gd name="connsiteY4" fmla="*/ 642237 h 1284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473" h="1284473">
                  <a:moveTo>
                    <a:pt x="0" y="642237"/>
                  </a:moveTo>
                  <a:cubicBezTo>
                    <a:pt x="0" y="287539"/>
                    <a:pt x="287539" y="0"/>
                    <a:pt x="642237" y="0"/>
                  </a:cubicBezTo>
                  <a:cubicBezTo>
                    <a:pt x="996935" y="0"/>
                    <a:pt x="1284474" y="287539"/>
                    <a:pt x="1284474" y="642237"/>
                  </a:cubicBezTo>
                  <a:cubicBezTo>
                    <a:pt x="1284474" y="996935"/>
                    <a:pt x="996935" y="1284474"/>
                    <a:pt x="642237" y="1284474"/>
                  </a:cubicBezTo>
                  <a:cubicBezTo>
                    <a:pt x="287539" y="1284474"/>
                    <a:pt x="0" y="996935"/>
                    <a:pt x="0" y="642237"/>
                  </a:cubicBezTo>
                  <a:close/>
                </a:path>
              </a:pathLst>
            </a:cu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spcFirstLastPara="0" vert="horz" wrap="square" lIns="196362" tIns="196362" rIns="196362" bIns="196362" numCol="1" spcCol="1270" anchor="ctr" anchorCtr="0">
              <a:noAutofit/>
            </a:bodyPr>
            <a:lstStyle/>
            <a:p>
              <a:pPr algn="ctr" defTabSz="577850">
                <a:lnSpc>
                  <a:spcPct val="90000"/>
                </a:lnSpc>
                <a:spcBef>
                  <a:spcPct val="0"/>
                </a:spcBef>
                <a:spcAft>
                  <a:spcPct val="35000"/>
                </a:spcAft>
              </a:pPr>
              <a:r>
                <a:rPr lang="en-US" sz="2400" b="1" dirty="0">
                  <a:solidFill>
                    <a:srgbClr val="002060"/>
                  </a:solidFill>
                </a:rPr>
                <a:t>Excuse</a:t>
              </a:r>
            </a:p>
          </p:txBody>
        </p:sp>
      </p:grpSp>
    </p:spTree>
    <p:extLst>
      <p:ext uri="{BB962C8B-B14F-4D97-AF65-F5344CB8AC3E}">
        <p14:creationId xmlns:p14="http://schemas.microsoft.com/office/powerpoint/2010/main" val="134223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p:nvPr/>
        </p:nvSpPr>
        <p:spPr>
          <a:xfrm>
            <a:off x="3459600" y="1485250"/>
            <a:ext cx="2224800" cy="2224800"/>
          </a:xfrm>
          <a:prstGeom prst="ellipse">
            <a:avLst/>
          </a:prstGeom>
          <a:solidFill>
            <a:srgbClr val="FFFFFF"/>
          </a:solidFill>
          <a:ln>
            <a:noFill/>
          </a:ln>
        </p:spPr>
        <p:txBody>
          <a:bodyPr spcFirstLastPara="1" wrap="square" lIns="91425" tIns="91425" rIns="91425" bIns="91425" anchor="ctr" anchorCtr="0">
            <a:noAutofit/>
          </a:bodyPr>
          <a:lstStyle/>
          <a:p>
            <a:endParaRPr/>
          </a:p>
        </p:txBody>
      </p:sp>
      <p:sp>
        <p:nvSpPr>
          <p:cNvPr id="431" name="Google Shape;431;p21"/>
          <p:cNvSpPr txBox="1">
            <a:spLocks noGrp="1"/>
          </p:cNvSpPr>
          <p:nvPr>
            <p:ph type="ctrTitle" idx="4294967295"/>
          </p:nvPr>
        </p:nvSpPr>
        <p:spPr>
          <a:xfrm>
            <a:off x="2013317" y="3994901"/>
            <a:ext cx="5674854" cy="924098"/>
          </a:xfrm>
          <a:prstGeom prst="rect">
            <a:avLst/>
          </a:prstGeom>
        </p:spPr>
        <p:txBody>
          <a:bodyPr spcFirstLastPara="1" vert="horz" wrap="square" lIns="91425" tIns="91425" rIns="91425" bIns="91425" rtlCol="0" anchor="ctr" anchorCtr="0">
            <a:noAutofit/>
          </a:bodyPr>
          <a:lstStyle/>
          <a:p>
            <a:pPr>
              <a:spcBef>
                <a:spcPts val="0"/>
              </a:spcBef>
            </a:pPr>
            <a:r>
              <a:rPr lang="en-US" dirty="0"/>
              <a:t>S</a:t>
            </a:r>
            <a:r>
              <a:rPr lang="en" dirty="0"/>
              <a:t>tructure of  a </a:t>
            </a:r>
            <a:r>
              <a:rPr lang="en-US" dirty="0"/>
              <a:t>Formal</a:t>
            </a:r>
            <a:r>
              <a:rPr lang="en" dirty="0"/>
              <a:t> Letter </a:t>
            </a:r>
            <a:endParaRPr dirty="0"/>
          </a:p>
        </p:txBody>
      </p:sp>
      <p:grpSp>
        <p:nvGrpSpPr>
          <p:cNvPr id="433" name="Google Shape;433;p21"/>
          <p:cNvGrpSpPr/>
          <p:nvPr/>
        </p:nvGrpSpPr>
        <p:grpSpPr>
          <a:xfrm>
            <a:off x="3940048" y="1485258"/>
            <a:ext cx="1447570" cy="1447577"/>
            <a:chOff x="6643075" y="3664250"/>
            <a:chExt cx="407950" cy="407975"/>
          </a:xfrm>
        </p:grpSpPr>
        <p:sp>
          <p:nvSpPr>
            <p:cNvPr id="434" name="Google Shape;43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5" name="Google Shape;43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36" name="Google Shape;436;p21"/>
          <p:cNvGrpSpPr/>
          <p:nvPr/>
        </p:nvGrpSpPr>
        <p:grpSpPr>
          <a:xfrm rot="-587344">
            <a:off x="3600928" y="3131434"/>
            <a:ext cx="595166" cy="595133"/>
            <a:chOff x="576250" y="4319400"/>
            <a:chExt cx="442075" cy="442050"/>
          </a:xfrm>
        </p:grpSpPr>
        <p:sp>
          <p:nvSpPr>
            <p:cNvPr id="437" name="Google Shape;43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8" name="Google Shape;43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9" name="Google Shape;43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0" name="Google Shape;44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441" name="Google Shape;441;p21"/>
          <p:cNvSpPr/>
          <p:nvPr/>
        </p:nvSpPr>
        <p:spPr>
          <a:xfrm>
            <a:off x="3593940" y="1819539"/>
            <a:ext cx="226251" cy="21606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2" name="Google Shape;442;p21"/>
          <p:cNvSpPr/>
          <p:nvPr/>
        </p:nvSpPr>
        <p:spPr>
          <a:xfrm rot="2697328">
            <a:off x="5346648" y="3006040"/>
            <a:ext cx="343459" cy="32794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3" name="Google Shape;443;p21"/>
          <p:cNvSpPr/>
          <p:nvPr/>
        </p:nvSpPr>
        <p:spPr>
          <a:xfrm>
            <a:off x="5356714" y="2738394"/>
            <a:ext cx="137570" cy="13142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4" name="Google Shape;444;p21"/>
          <p:cNvSpPr/>
          <p:nvPr/>
        </p:nvSpPr>
        <p:spPr>
          <a:xfrm rot="1280404">
            <a:off x="3589575" y="2471221"/>
            <a:ext cx="137564" cy="131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5" name="Google Shape;445;p21"/>
          <p:cNvSpPr txBox="1">
            <a:spLocks noGrp="1"/>
          </p:cNvSpPr>
          <p:nvPr>
            <p:ph type="sldNum" idx="12"/>
          </p:nvPr>
        </p:nvSpPr>
        <p:spPr>
          <a:xfrm>
            <a:off x="8117984" y="1275313"/>
            <a:ext cx="548700" cy="393600"/>
          </a:xfrm>
          <a:prstGeom prst="rect">
            <a:avLst/>
          </a:prstGeom>
        </p:spPr>
        <p:txBody>
          <a:bodyPr spcFirstLastPara="1" vert="horz" wrap="square" lIns="91425" tIns="91425" rIns="91425" bIns="91425" rtlCol="0" anchor="ctr" anchorCtr="0">
            <a:noAutofit/>
          </a:bodyPr>
          <a:lstStyle/>
          <a:p>
            <a:fld id="{00000000-1234-1234-1234-123412341234}" type="slidenum">
              <a:rPr lang="en"/>
              <a:pPr/>
              <a:t>4</a:t>
            </a:fld>
            <a:endParaRPr/>
          </a:p>
        </p:txBody>
      </p:sp>
    </p:spTree>
    <p:extLst>
      <p:ext uri="{BB962C8B-B14F-4D97-AF65-F5344CB8AC3E}">
        <p14:creationId xmlns:p14="http://schemas.microsoft.com/office/powerpoint/2010/main" val="519136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534400" cy="1362075"/>
          </a:xfrm>
        </p:spPr>
        <p:txBody>
          <a:bodyPr/>
          <a:lstStyle/>
          <a:p>
            <a:r>
              <a:rPr lang="en-US" cap="none" dirty="0" smtClean="0"/>
              <a:t>Arrange the given sections of a formal letter into a proper order</a:t>
            </a:r>
            <a:endParaRPr lang="en-US" cap="none" dirty="0"/>
          </a:p>
        </p:txBody>
      </p:sp>
    </p:spTree>
    <p:extLst>
      <p:ext uri="{BB962C8B-B14F-4D97-AF65-F5344CB8AC3E}">
        <p14:creationId xmlns:p14="http://schemas.microsoft.com/office/powerpoint/2010/main" val="3280795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2590800" cy="1676400"/>
          </a:xfrm>
          <a:solidFill>
            <a:schemeClr val="accent5">
              <a:lumMod val="20000"/>
              <a:lumOff val="80000"/>
            </a:schemeClr>
          </a:solidFill>
          <a:ln>
            <a:solidFill>
              <a:schemeClr val="tx2"/>
            </a:solidFill>
          </a:ln>
        </p:spPr>
        <p:txBody>
          <a:bodyPr>
            <a:normAutofit/>
          </a:bodyPr>
          <a:lstStyle/>
          <a:p>
            <a:pPr marL="0" indent="0">
              <a:lnSpc>
                <a:spcPct val="115000"/>
              </a:lnSpc>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Leslie Parker</a:t>
            </a:r>
          </a:p>
          <a:p>
            <a:pPr marL="0" indent="0">
              <a:lnSpc>
                <a:spcPct val="115000"/>
              </a:lnSpc>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31 Bloomington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Street</a:t>
            </a:r>
          </a:p>
          <a:p>
            <a:pPr marL="0" indent="0">
              <a:lnSpc>
                <a:spcPct val="115000"/>
              </a:lnSpc>
              <a:buNone/>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London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SK45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BX123</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497702" y="1951620"/>
            <a:ext cx="2357012" cy="800219"/>
          </a:xfrm>
          <a:prstGeom prst="rect">
            <a:avLst/>
          </a:prstGeom>
          <a:solidFill>
            <a:schemeClr val="accent5">
              <a:lumMod val="20000"/>
              <a:lumOff val="80000"/>
            </a:schemeClr>
          </a:solidFill>
          <a:ln>
            <a:solidFill>
              <a:schemeClr val="tx2"/>
            </a:solidFill>
          </a:ln>
        </p:spPr>
        <p:txBody>
          <a:bodyPr wrap="square">
            <a:spAutoFit/>
          </a:bodyPr>
          <a:lstStyle/>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Thank you</a:t>
            </a:r>
          </a:p>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Yours sincerely</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3344728" y="145119"/>
            <a:ext cx="5570672" cy="1549078"/>
          </a:xfrm>
          <a:prstGeom prst="rect">
            <a:avLst/>
          </a:prstGeom>
          <a:solidFill>
            <a:schemeClr val="accent5">
              <a:lumMod val="20000"/>
              <a:lumOff val="80000"/>
            </a:schemeClr>
          </a:solidFill>
          <a:ln>
            <a:solidFill>
              <a:schemeClr val="tx2"/>
            </a:solidFill>
          </a:ln>
        </p:spPr>
        <p:txBody>
          <a:bodyPr wrap="square">
            <a:spAutoFit/>
          </a:bodyPr>
          <a:lstStyle/>
          <a:p>
            <a:pPr>
              <a:lnSpc>
                <a:spcPct val="115000"/>
              </a:lnSpc>
              <a:spcAft>
                <a:spcPts val="600"/>
              </a:spcAft>
            </a:pPr>
            <a:r>
              <a:rPr lang="en-US" sz="2100" dirty="0">
                <a:latin typeface="Times New Roman" panose="02020603050405020304" pitchFamily="18" charset="0"/>
                <a:ea typeface="Calibri" panose="020F0502020204030204" pitchFamily="34" charset="0"/>
                <a:cs typeface="Times New Roman" panose="02020603050405020304" pitchFamily="18" charset="0"/>
              </a:rPr>
              <a:t>With reference to your letter dated 26 March, I want to confirm the Order No. ABCD/34/09-10 placed by our purchasing department. </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2100" dirty="0">
                <a:latin typeface="Times New Roman" panose="02020603050405020304" pitchFamily="18" charset="0"/>
                <a:ea typeface="Calibri" panose="020F0502020204030204" pitchFamily="34" charset="0"/>
                <a:cs typeface="Times New Roman" panose="02020603050405020304" pitchFamily="18" charset="0"/>
              </a:rPr>
              <a:t>order was given on 3 March 2010.	</a:t>
            </a:r>
            <a:endParaRPr lang="en-US" sz="2100" dirty="0">
              <a:latin typeface="Times New Roman" panose="02020603050405020304" pitchFamily="18" charset="0"/>
              <a:cs typeface="Times New Roman" panose="02020603050405020304" pitchFamily="18" charset="0"/>
            </a:endParaRPr>
          </a:p>
        </p:txBody>
      </p:sp>
      <p:sp>
        <p:nvSpPr>
          <p:cNvPr id="6" name="Rectangle 5"/>
          <p:cNvSpPr/>
          <p:nvPr/>
        </p:nvSpPr>
        <p:spPr>
          <a:xfrm>
            <a:off x="4078700" y="2963334"/>
            <a:ext cx="1552028" cy="400110"/>
          </a:xfrm>
          <a:prstGeom prst="rect">
            <a:avLst/>
          </a:prstGeom>
          <a:solidFill>
            <a:schemeClr val="accent5">
              <a:lumMod val="20000"/>
              <a:lumOff val="80000"/>
            </a:schemeClr>
          </a:solidFill>
          <a:ln>
            <a:solidFill>
              <a:schemeClr val="tx2"/>
            </a:solidFill>
          </a:ln>
        </p:spPr>
        <p:txBody>
          <a:bodyPr wrap="none">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12 May 2009</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94249" y="4262004"/>
            <a:ext cx="4572000" cy="2354491"/>
          </a:xfrm>
          <a:prstGeom prst="rect">
            <a:avLst/>
          </a:prstGeom>
          <a:solidFill>
            <a:schemeClr val="accent5">
              <a:lumMod val="20000"/>
              <a:lumOff val="80000"/>
            </a:schemeClr>
          </a:solidFill>
          <a:ln>
            <a:solidFill>
              <a:schemeClr val="tx2"/>
            </a:solidFill>
          </a:ln>
        </p:spPr>
        <p:txBody>
          <a:bodyPr>
            <a:spAutoFit/>
          </a:bodyPr>
          <a:lstStyle/>
          <a:p>
            <a:r>
              <a:rPr lang="en-US" sz="2100" dirty="0">
                <a:latin typeface="Times New Roman" panose="02020603050405020304" pitchFamily="18" charset="0"/>
                <a:ea typeface="Calibri" panose="020F0502020204030204" pitchFamily="34" charset="0"/>
                <a:cs typeface="Times New Roman" panose="02020603050405020304" pitchFamily="18" charset="0"/>
              </a:rPr>
              <a:t>As far as the payment is concerned, I would appreciate if you could send me the account details where the payment has to be made. As per the invoice, we are entitled to a cash discount of 2% if the payment is done within 30 days from the date of invoice. </a:t>
            </a:r>
            <a:endParaRPr lang="en-US" sz="2100" dirty="0">
              <a:latin typeface="Times New Roman" panose="02020603050405020304" pitchFamily="18" charset="0"/>
              <a:cs typeface="Times New Roman" panose="02020603050405020304" pitchFamily="18" charset="0"/>
            </a:endParaRPr>
          </a:p>
        </p:txBody>
      </p:sp>
      <p:sp>
        <p:nvSpPr>
          <p:cNvPr id="8" name="Rectangle 7"/>
          <p:cNvSpPr/>
          <p:nvPr/>
        </p:nvSpPr>
        <p:spPr>
          <a:xfrm>
            <a:off x="5111936" y="1815830"/>
            <a:ext cx="2177199" cy="400110"/>
          </a:xfrm>
          <a:prstGeom prst="rect">
            <a:avLst/>
          </a:prstGeom>
          <a:solidFill>
            <a:schemeClr val="accent5">
              <a:lumMod val="20000"/>
              <a:lumOff val="80000"/>
            </a:schemeClr>
          </a:solidFill>
          <a:ln>
            <a:solidFill>
              <a:schemeClr val="tx2"/>
            </a:solidFill>
          </a:ln>
        </p:spPr>
        <p:txBody>
          <a:bodyPr wrap="none">
            <a:spAutoFit/>
          </a:bodyPr>
          <a:lstStyle/>
          <a:p>
            <a:r>
              <a:rPr lang="en-US" sz="2000" dirty="0">
                <a:latin typeface="Times New Roman" panose="02020603050405020304" pitchFamily="18" charset="0"/>
                <a:ea typeface="Calibri" panose="020F0502020204030204" pitchFamily="34" charset="0"/>
                <a:cs typeface="Iskoola Pota"/>
              </a:rPr>
              <a:t>Dear </a:t>
            </a:r>
            <a:r>
              <a:rPr lang="en-US" sz="2000" dirty="0" err="1">
                <a:latin typeface="Times New Roman" panose="02020603050405020304" pitchFamily="18" charset="0"/>
                <a:ea typeface="Calibri" panose="020F0502020204030204" pitchFamily="34" charset="0"/>
                <a:cs typeface="Iskoola Pota"/>
              </a:rPr>
              <a:t>Mr</a:t>
            </a:r>
            <a:r>
              <a:rPr lang="en-US" sz="2000" dirty="0">
                <a:latin typeface="Times New Roman" panose="02020603050405020304" pitchFamily="18" charset="0"/>
                <a:ea typeface="Calibri" panose="020F0502020204030204" pitchFamily="34" charset="0"/>
                <a:cs typeface="Iskoola Pota"/>
              </a:rPr>
              <a:t> Johansson</a:t>
            </a:r>
            <a:endParaRPr lang="en-US" sz="2000" dirty="0"/>
          </a:p>
        </p:txBody>
      </p:sp>
      <p:sp>
        <p:nvSpPr>
          <p:cNvPr id="9" name="Rectangle 8"/>
          <p:cNvSpPr/>
          <p:nvPr/>
        </p:nvSpPr>
        <p:spPr>
          <a:xfrm>
            <a:off x="5111936" y="4110838"/>
            <a:ext cx="4005988" cy="2354491"/>
          </a:xfrm>
          <a:prstGeom prst="rect">
            <a:avLst/>
          </a:prstGeom>
          <a:solidFill>
            <a:schemeClr val="accent5">
              <a:lumMod val="20000"/>
              <a:lumOff val="80000"/>
            </a:schemeClr>
          </a:solidFill>
          <a:ln>
            <a:solidFill>
              <a:schemeClr val="tx2"/>
            </a:solidFill>
          </a:ln>
        </p:spPr>
        <p:txBody>
          <a:bodyPr wrap="square">
            <a:spAutoFit/>
          </a:bodyPr>
          <a:lstStyle/>
          <a:p>
            <a:r>
              <a:rPr lang="en-US" sz="2100" dirty="0">
                <a:latin typeface="Times New Roman" panose="02020603050405020304" pitchFamily="18" charset="0"/>
                <a:ea typeface="Calibri" panose="020F0502020204030204" pitchFamily="34" charset="0"/>
                <a:cs typeface="Times New Roman" panose="02020603050405020304" pitchFamily="18" charset="0"/>
              </a:rPr>
              <a:t>For your reference I am also sending the purchase order details as an attachment. This shall help you in determining the amount which needs to be deposited in the account. Please contact me, if you have any query.</a:t>
            </a:r>
            <a:endParaRPr lang="en-US" sz="2100" dirty="0">
              <a:latin typeface="Times New Roman" panose="02020603050405020304" pitchFamily="18" charset="0"/>
              <a:cs typeface="Times New Roman" panose="02020603050405020304" pitchFamily="18" charset="0"/>
            </a:endParaRPr>
          </a:p>
        </p:txBody>
      </p:sp>
      <p:sp>
        <p:nvSpPr>
          <p:cNvPr id="10" name="Rectangle 9"/>
          <p:cNvSpPr/>
          <p:nvPr/>
        </p:nvSpPr>
        <p:spPr>
          <a:xfrm>
            <a:off x="282714" y="1973271"/>
            <a:ext cx="1774686" cy="771814"/>
          </a:xfrm>
          <a:prstGeom prst="rect">
            <a:avLst/>
          </a:prstGeom>
          <a:solidFill>
            <a:schemeClr val="accent5">
              <a:lumMod val="20000"/>
              <a:lumOff val="80000"/>
            </a:schemeClr>
          </a:solidFill>
          <a:ln>
            <a:solidFill>
              <a:schemeClr val="tx2"/>
            </a:solidFill>
          </a:ln>
        </p:spPr>
        <p:txBody>
          <a:bodyPr wrap="square">
            <a:spAutoFit/>
          </a:bodyPr>
          <a:lstStyle/>
          <a:p>
            <a:pPr>
              <a:lnSpc>
                <a:spcPct val="115000"/>
              </a:lnSpc>
            </a:pPr>
            <a:r>
              <a:rPr lang="en-US" sz="2000" i="1" dirty="0">
                <a:latin typeface="Kunstler Script" panose="030304020206070D0D06" pitchFamily="66" charset="0"/>
                <a:ea typeface="Calibri" panose="020F0502020204030204" pitchFamily="34" charset="0"/>
                <a:cs typeface="Times New Roman" panose="02020603050405020304" pitchFamily="18" charset="0"/>
              </a:rPr>
              <a:t>Leslie </a:t>
            </a:r>
            <a:r>
              <a:rPr lang="en-US" sz="2000" i="1" dirty="0" smtClean="0">
                <a:latin typeface="Kunstler Script" panose="030304020206070D0D06" pitchFamily="66" charset="0"/>
                <a:ea typeface="Calibri" panose="020F0502020204030204" pitchFamily="34" charset="0"/>
                <a:cs typeface="Times New Roman" panose="02020603050405020304" pitchFamily="18" charset="0"/>
              </a:rPr>
              <a:t>Parker</a:t>
            </a:r>
          </a:p>
          <a:p>
            <a:pPr>
              <a:lnSpc>
                <a:spcPct val="115000"/>
              </a:lnSpc>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Leslie </a:t>
            </a:r>
            <a:r>
              <a:rPr lang="en-US" sz="2000" dirty="0">
                <a:latin typeface="Times New Roman" panose="02020603050405020304" pitchFamily="18" charset="0"/>
                <a:ea typeface="Calibri" panose="020F0502020204030204" pitchFamily="34" charset="0"/>
                <a:cs typeface="Times New Roman" panose="02020603050405020304" pitchFamily="18" charset="0"/>
              </a:rPr>
              <a:t>Parker</a:t>
            </a:r>
          </a:p>
        </p:txBody>
      </p:sp>
      <p:sp>
        <p:nvSpPr>
          <p:cNvPr id="11" name="Rectangle 10"/>
          <p:cNvSpPr/>
          <p:nvPr/>
        </p:nvSpPr>
        <p:spPr>
          <a:xfrm>
            <a:off x="282714" y="3224934"/>
            <a:ext cx="3524168" cy="707886"/>
          </a:xfrm>
          <a:prstGeom prst="rect">
            <a:avLst/>
          </a:prstGeom>
          <a:solidFill>
            <a:schemeClr val="accent5">
              <a:lumMod val="20000"/>
              <a:lumOff val="80000"/>
            </a:schemeClr>
          </a:solidFill>
          <a:ln>
            <a:solidFill>
              <a:schemeClr val="tx2"/>
            </a:solidFill>
          </a:ln>
        </p:spPr>
        <p:txBody>
          <a:bodyPr wrap="square">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Confirmation of the Order No. ABCD/34/09-10	</a:t>
            </a:r>
            <a:endParaRPr lang="en-US" sz="2000" dirty="0">
              <a:latin typeface="Times New Roman" panose="02020603050405020304" pitchFamily="18" charset="0"/>
              <a:cs typeface="Times New Roman" panose="02020603050405020304" pitchFamily="18" charset="0"/>
            </a:endParaRPr>
          </a:p>
        </p:txBody>
      </p:sp>
      <p:sp>
        <p:nvSpPr>
          <p:cNvPr id="12" name="Rectangle 11"/>
          <p:cNvSpPr/>
          <p:nvPr/>
        </p:nvSpPr>
        <p:spPr>
          <a:xfrm>
            <a:off x="5876685" y="2359178"/>
            <a:ext cx="2824899" cy="1508105"/>
          </a:xfrm>
          <a:prstGeom prst="rect">
            <a:avLst/>
          </a:prstGeom>
          <a:solidFill>
            <a:schemeClr val="accent5">
              <a:lumMod val="20000"/>
              <a:lumOff val="80000"/>
            </a:schemeClr>
          </a:solidFill>
          <a:ln>
            <a:solidFill>
              <a:schemeClr val="tx2"/>
            </a:solidFill>
          </a:ln>
        </p:spPr>
        <p:txBody>
          <a:bodyPr wrap="square">
            <a:spAutoFit/>
          </a:bodyPr>
          <a:lstStyle/>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Carry Johansson	</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12 </a:t>
            </a:r>
            <a:r>
              <a:rPr lang="en-US" sz="2000" dirty="0">
                <a:latin typeface="Times New Roman" panose="02020603050405020304" pitchFamily="18" charset="0"/>
                <a:ea typeface="Calibri" panose="020F0502020204030204" pitchFamily="34" charset="0"/>
                <a:cs typeface="Times New Roman" panose="02020603050405020304" pitchFamily="18" charset="0"/>
              </a:rPr>
              <a:t>Hamilton Street</a:t>
            </a:r>
          </a:p>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Brighton</a:t>
            </a:r>
          </a:p>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FH26KX</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7797"/>
            <a:ext cx="2590800" cy="1676400"/>
          </a:xfrm>
          <a:solidFill>
            <a:schemeClr val="accent5">
              <a:lumMod val="20000"/>
              <a:lumOff val="80000"/>
            </a:schemeClr>
          </a:solidFill>
          <a:ln>
            <a:solidFill>
              <a:schemeClr val="tx2"/>
            </a:solidFill>
          </a:ln>
        </p:spPr>
        <p:txBody>
          <a:bodyPr>
            <a:normAutofit/>
          </a:bodyPr>
          <a:lstStyle/>
          <a:p>
            <a:pPr marL="0" indent="0">
              <a:lnSpc>
                <a:spcPct val="115000"/>
              </a:lnSpc>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Leslie Parker</a:t>
            </a:r>
          </a:p>
          <a:p>
            <a:pPr marL="0" indent="0">
              <a:lnSpc>
                <a:spcPct val="115000"/>
              </a:lnSpc>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31 Bloomington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Street</a:t>
            </a:r>
          </a:p>
          <a:p>
            <a:pPr marL="0" indent="0">
              <a:lnSpc>
                <a:spcPct val="115000"/>
              </a:lnSpc>
              <a:buNone/>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London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SK45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BX123</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152400" y="1700731"/>
            <a:ext cx="1552028" cy="400110"/>
          </a:xfrm>
          <a:prstGeom prst="rect">
            <a:avLst/>
          </a:prstGeom>
          <a:solidFill>
            <a:schemeClr val="accent5">
              <a:lumMod val="20000"/>
              <a:lumOff val="80000"/>
            </a:schemeClr>
          </a:solidFill>
          <a:ln>
            <a:solidFill>
              <a:schemeClr val="tx2"/>
            </a:solidFill>
          </a:ln>
        </p:spPr>
        <p:txBody>
          <a:bodyPr wrap="none">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12 May 2009</a:t>
            </a:r>
            <a:endParaRPr lang="en-US"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152400" y="4444633"/>
            <a:ext cx="2177199" cy="400110"/>
          </a:xfrm>
          <a:prstGeom prst="rect">
            <a:avLst/>
          </a:prstGeom>
          <a:solidFill>
            <a:schemeClr val="accent5">
              <a:lumMod val="20000"/>
              <a:lumOff val="80000"/>
            </a:schemeClr>
          </a:solidFill>
          <a:ln>
            <a:solidFill>
              <a:schemeClr val="tx2"/>
            </a:solidFill>
          </a:ln>
        </p:spPr>
        <p:txBody>
          <a:bodyPr wrap="none">
            <a:spAutoFit/>
          </a:bodyPr>
          <a:lstStyle/>
          <a:p>
            <a:r>
              <a:rPr lang="en-US" sz="2000" dirty="0">
                <a:latin typeface="Times New Roman" panose="02020603050405020304" pitchFamily="18" charset="0"/>
                <a:ea typeface="Calibri" panose="020F0502020204030204" pitchFamily="34" charset="0"/>
                <a:cs typeface="Iskoola Pota"/>
              </a:rPr>
              <a:t>Dear </a:t>
            </a:r>
            <a:r>
              <a:rPr lang="en-US" sz="2000" dirty="0" err="1">
                <a:latin typeface="Times New Roman" panose="02020603050405020304" pitchFamily="18" charset="0"/>
                <a:ea typeface="Calibri" panose="020F0502020204030204" pitchFamily="34" charset="0"/>
                <a:cs typeface="Iskoola Pota"/>
              </a:rPr>
              <a:t>Mr</a:t>
            </a:r>
            <a:r>
              <a:rPr lang="en-US" sz="2000" dirty="0">
                <a:latin typeface="Times New Roman" panose="02020603050405020304" pitchFamily="18" charset="0"/>
                <a:ea typeface="Calibri" panose="020F0502020204030204" pitchFamily="34" charset="0"/>
                <a:cs typeface="Iskoola Pota"/>
              </a:rPr>
              <a:t> Johansson</a:t>
            </a:r>
            <a:endParaRPr lang="en-US" sz="2000" dirty="0"/>
          </a:p>
        </p:txBody>
      </p:sp>
      <p:sp>
        <p:nvSpPr>
          <p:cNvPr id="11" name="Rectangle 10"/>
          <p:cNvSpPr/>
          <p:nvPr/>
        </p:nvSpPr>
        <p:spPr>
          <a:xfrm>
            <a:off x="152400" y="5288083"/>
            <a:ext cx="5257800" cy="707886"/>
          </a:xfrm>
          <a:prstGeom prst="rect">
            <a:avLst/>
          </a:prstGeom>
          <a:solidFill>
            <a:schemeClr val="accent5">
              <a:lumMod val="20000"/>
              <a:lumOff val="80000"/>
            </a:schemeClr>
          </a:solidFill>
          <a:ln>
            <a:solidFill>
              <a:schemeClr val="tx2"/>
            </a:solidFill>
          </a:ln>
        </p:spPr>
        <p:txBody>
          <a:bodyPr wrap="square">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Confirmation of the Order No. ABCD/34/09-10	</a:t>
            </a:r>
            <a:endParaRPr lang="en-US" sz="2000" dirty="0">
              <a:latin typeface="Times New Roman" panose="02020603050405020304" pitchFamily="18" charset="0"/>
              <a:cs typeface="Times New Roman" panose="02020603050405020304" pitchFamily="18" charset="0"/>
            </a:endParaRPr>
          </a:p>
        </p:txBody>
      </p:sp>
      <p:sp>
        <p:nvSpPr>
          <p:cNvPr id="12" name="Rectangle 11"/>
          <p:cNvSpPr/>
          <p:nvPr/>
        </p:nvSpPr>
        <p:spPr>
          <a:xfrm>
            <a:off x="152400" y="2423938"/>
            <a:ext cx="2824899" cy="1508105"/>
          </a:xfrm>
          <a:prstGeom prst="rect">
            <a:avLst/>
          </a:prstGeom>
          <a:solidFill>
            <a:schemeClr val="accent5">
              <a:lumMod val="20000"/>
              <a:lumOff val="80000"/>
            </a:schemeClr>
          </a:solidFill>
          <a:ln>
            <a:solidFill>
              <a:schemeClr val="tx2"/>
            </a:solidFill>
          </a:ln>
        </p:spPr>
        <p:txBody>
          <a:bodyPr wrap="square">
            <a:spAutoFit/>
          </a:bodyPr>
          <a:lstStyle/>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Carry Johansson	</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12 </a:t>
            </a:r>
            <a:r>
              <a:rPr lang="en-US" sz="2000" dirty="0">
                <a:latin typeface="Times New Roman" panose="02020603050405020304" pitchFamily="18" charset="0"/>
                <a:ea typeface="Calibri" panose="020F0502020204030204" pitchFamily="34" charset="0"/>
                <a:cs typeface="Times New Roman" panose="02020603050405020304" pitchFamily="18" charset="0"/>
              </a:rPr>
              <a:t>Hamilton Street</a:t>
            </a:r>
          </a:p>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Brighton</a:t>
            </a:r>
          </a:p>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FH26KX</a:t>
            </a:r>
          </a:p>
        </p:txBody>
      </p:sp>
      <p:sp>
        <p:nvSpPr>
          <p:cNvPr id="14" name="Oval 13"/>
          <p:cNvSpPr/>
          <p:nvPr/>
        </p:nvSpPr>
        <p:spPr>
          <a:xfrm>
            <a:off x="6181534" y="2286000"/>
            <a:ext cx="2962465" cy="18855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Open Punctuation </a:t>
            </a:r>
          </a:p>
          <a:p>
            <a:pPr algn="ctr"/>
            <a:r>
              <a:rPr lang="en-US" sz="2800" b="1" dirty="0" smtClean="0"/>
              <a:t>&amp; Full Block Layout</a:t>
            </a:r>
            <a:endParaRPr lang="en-US" sz="2800" b="1" dirty="0"/>
          </a:p>
        </p:txBody>
      </p:sp>
      <p:sp>
        <p:nvSpPr>
          <p:cNvPr id="2" name="Right Brace 1"/>
          <p:cNvSpPr/>
          <p:nvPr/>
        </p:nvSpPr>
        <p:spPr>
          <a:xfrm>
            <a:off x="5410200" y="78315"/>
            <a:ext cx="685800" cy="59781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6604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105400"/>
            <a:ext cx="2357012" cy="800219"/>
          </a:xfrm>
          <a:prstGeom prst="rect">
            <a:avLst/>
          </a:prstGeom>
          <a:solidFill>
            <a:schemeClr val="accent5">
              <a:lumMod val="20000"/>
              <a:lumOff val="80000"/>
            </a:schemeClr>
          </a:solidFill>
          <a:ln>
            <a:solidFill>
              <a:schemeClr val="tx2"/>
            </a:solidFill>
          </a:ln>
        </p:spPr>
        <p:txBody>
          <a:bodyPr wrap="square">
            <a:spAutoFit/>
          </a:bodyPr>
          <a:lstStyle/>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Thank you</a:t>
            </a:r>
          </a:p>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Yours sincerely</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365752" y="516070"/>
            <a:ext cx="8549648" cy="1207254"/>
          </a:xfrm>
          <a:prstGeom prst="rect">
            <a:avLst/>
          </a:prstGeom>
          <a:solidFill>
            <a:schemeClr val="accent5">
              <a:lumMod val="20000"/>
              <a:lumOff val="80000"/>
            </a:schemeClr>
          </a:solidFill>
          <a:ln>
            <a:solidFill>
              <a:schemeClr val="tx2"/>
            </a:solidFill>
          </a:ln>
        </p:spPr>
        <p:txBody>
          <a:bodyPr wrap="square">
            <a:spAutoFit/>
          </a:bodyPr>
          <a:lstStyle/>
          <a:p>
            <a:pPr>
              <a:lnSpc>
                <a:spcPct val="115000"/>
              </a:lnSpc>
              <a:spcAft>
                <a:spcPts val="600"/>
              </a:spcAft>
            </a:pPr>
            <a:r>
              <a:rPr lang="en-US" sz="2100" dirty="0">
                <a:latin typeface="Times New Roman" panose="02020603050405020304" pitchFamily="18" charset="0"/>
                <a:ea typeface="Calibri" panose="020F0502020204030204" pitchFamily="34" charset="0"/>
                <a:cs typeface="Times New Roman" panose="02020603050405020304" pitchFamily="18" charset="0"/>
              </a:rPr>
              <a:t>With reference to your letter dated 26 March, I want to confirm the Order No. ABCD/34/09-10 placed by our purchasing department. </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2100" dirty="0">
                <a:latin typeface="Times New Roman" panose="02020603050405020304" pitchFamily="18" charset="0"/>
                <a:ea typeface="Calibri" panose="020F0502020204030204" pitchFamily="34" charset="0"/>
                <a:cs typeface="Times New Roman" panose="02020603050405020304" pitchFamily="18" charset="0"/>
              </a:rPr>
              <a:t>order was given on 3 March 2010.	</a:t>
            </a:r>
            <a:endParaRPr lang="en-US" sz="2100" dirty="0">
              <a:latin typeface="Times New Roman" panose="02020603050405020304" pitchFamily="18" charset="0"/>
              <a:cs typeface="Times New Roman" panose="02020603050405020304" pitchFamily="18" charset="0"/>
            </a:endParaRPr>
          </a:p>
        </p:txBody>
      </p:sp>
      <p:sp>
        <p:nvSpPr>
          <p:cNvPr id="7" name="Rectangle 6"/>
          <p:cNvSpPr/>
          <p:nvPr/>
        </p:nvSpPr>
        <p:spPr>
          <a:xfrm>
            <a:off x="365752" y="1977662"/>
            <a:ext cx="8549648" cy="1384995"/>
          </a:xfrm>
          <a:prstGeom prst="rect">
            <a:avLst/>
          </a:prstGeom>
          <a:solidFill>
            <a:schemeClr val="accent5">
              <a:lumMod val="20000"/>
              <a:lumOff val="80000"/>
            </a:schemeClr>
          </a:solidFill>
          <a:ln>
            <a:solidFill>
              <a:schemeClr val="tx2"/>
            </a:solidFill>
          </a:ln>
        </p:spPr>
        <p:txBody>
          <a:bodyPr wrap="square">
            <a:spAutoFit/>
          </a:bodyPr>
          <a:lstStyle/>
          <a:p>
            <a:r>
              <a:rPr lang="en-US" sz="2100" dirty="0">
                <a:latin typeface="Times New Roman" panose="02020603050405020304" pitchFamily="18" charset="0"/>
                <a:ea typeface="Calibri" panose="020F0502020204030204" pitchFamily="34" charset="0"/>
                <a:cs typeface="Times New Roman" panose="02020603050405020304" pitchFamily="18" charset="0"/>
              </a:rPr>
              <a:t>As far as the payment is concerned, I would appreciate if you could send me the account details where the payment has to be made. As per the invoice, we are entitled to a cash discount of 2% if the payment is done within 30 days from the date of invoice. </a:t>
            </a:r>
            <a:endParaRPr lang="en-US" sz="2100" dirty="0">
              <a:latin typeface="Times New Roman" panose="02020603050405020304" pitchFamily="18" charset="0"/>
              <a:cs typeface="Times New Roman" panose="02020603050405020304" pitchFamily="18" charset="0"/>
            </a:endParaRPr>
          </a:p>
        </p:txBody>
      </p:sp>
      <p:sp>
        <p:nvSpPr>
          <p:cNvPr id="9" name="Rectangle 8"/>
          <p:cNvSpPr/>
          <p:nvPr/>
        </p:nvSpPr>
        <p:spPr>
          <a:xfrm>
            <a:off x="363476" y="3540342"/>
            <a:ext cx="8551923" cy="1061829"/>
          </a:xfrm>
          <a:prstGeom prst="rect">
            <a:avLst/>
          </a:prstGeom>
          <a:solidFill>
            <a:schemeClr val="accent5">
              <a:lumMod val="20000"/>
              <a:lumOff val="80000"/>
            </a:schemeClr>
          </a:solidFill>
          <a:ln>
            <a:solidFill>
              <a:schemeClr val="tx2"/>
            </a:solidFill>
          </a:ln>
        </p:spPr>
        <p:txBody>
          <a:bodyPr wrap="square">
            <a:spAutoFit/>
          </a:bodyPr>
          <a:lstStyle/>
          <a:p>
            <a:r>
              <a:rPr lang="en-US" sz="2100" dirty="0">
                <a:latin typeface="Times New Roman" panose="02020603050405020304" pitchFamily="18" charset="0"/>
                <a:ea typeface="Calibri" panose="020F0502020204030204" pitchFamily="34" charset="0"/>
                <a:cs typeface="Times New Roman" panose="02020603050405020304" pitchFamily="18" charset="0"/>
              </a:rPr>
              <a:t>For your reference I am also sending the purchase order details as an attachment. This shall help you in determining the amount which needs to be deposited in the account. Please contact me, if you have any query.</a:t>
            </a:r>
            <a:endParaRPr lang="en-US" sz="2100" dirty="0">
              <a:latin typeface="Times New Roman" panose="02020603050405020304" pitchFamily="18" charset="0"/>
              <a:cs typeface="Times New Roman" panose="02020603050405020304" pitchFamily="18" charset="0"/>
            </a:endParaRPr>
          </a:p>
        </p:txBody>
      </p:sp>
      <p:sp>
        <p:nvSpPr>
          <p:cNvPr id="10" name="Rectangle 9"/>
          <p:cNvSpPr/>
          <p:nvPr/>
        </p:nvSpPr>
        <p:spPr>
          <a:xfrm>
            <a:off x="457200" y="5987844"/>
            <a:ext cx="1774686" cy="771814"/>
          </a:xfrm>
          <a:prstGeom prst="rect">
            <a:avLst/>
          </a:prstGeom>
          <a:solidFill>
            <a:schemeClr val="accent5">
              <a:lumMod val="20000"/>
              <a:lumOff val="80000"/>
            </a:schemeClr>
          </a:solidFill>
          <a:ln>
            <a:solidFill>
              <a:schemeClr val="tx2"/>
            </a:solidFill>
          </a:ln>
        </p:spPr>
        <p:txBody>
          <a:bodyPr wrap="square">
            <a:spAutoFit/>
          </a:bodyPr>
          <a:lstStyle/>
          <a:p>
            <a:pPr>
              <a:lnSpc>
                <a:spcPct val="115000"/>
              </a:lnSpc>
            </a:pPr>
            <a:r>
              <a:rPr lang="en-US" sz="2000" i="1" dirty="0">
                <a:latin typeface="Kunstler Script" panose="030304020206070D0D06" pitchFamily="66" charset="0"/>
                <a:ea typeface="Calibri" panose="020F0502020204030204" pitchFamily="34" charset="0"/>
                <a:cs typeface="Times New Roman" panose="02020603050405020304" pitchFamily="18" charset="0"/>
              </a:rPr>
              <a:t>Leslie </a:t>
            </a:r>
            <a:r>
              <a:rPr lang="en-US" sz="2000" i="1" dirty="0" smtClean="0">
                <a:latin typeface="Kunstler Script" panose="030304020206070D0D06" pitchFamily="66" charset="0"/>
                <a:ea typeface="Calibri" panose="020F0502020204030204" pitchFamily="34" charset="0"/>
                <a:cs typeface="Times New Roman" panose="02020603050405020304" pitchFamily="18" charset="0"/>
              </a:rPr>
              <a:t>Parker</a:t>
            </a:r>
          </a:p>
          <a:p>
            <a:pPr>
              <a:lnSpc>
                <a:spcPct val="115000"/>
              </a:lnSpc>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Leslie </a:t>
            </a:r>
            <a:r>
              <a:rPr lang="en-US" sz="2000" dirty="0">
                <a:latin typeface="Times New Roman" panose="02020603050405020304" pitchFamily="18" charset="0"/>
                <a:ea typeface="Calibri" panose="020F0502020204030204" pitchFamily="34" charset="0"/>
                <a:cs typeface="Times New Roman" panose="02020603050405020304" pitchFamily="18" charset="0"/>
              </a:rPr>
              <a:t>Parker</a:t>
            </a:r>
          </a:p>
        </p:txBody>
      </p:sp>
      <p:sp>
        <p:nvSpPr>
          <p:cNvPr id="13" name="Oval 12"/>
          <p:cNvSpPr/>
          <p:nvPr/>
        </p:nvSpPr>
        <p:spPr>
          <a:xfrm>
            <a:off x="7239000" y="2747639"/>
            <a:ext cx="1905001" cy="15957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Full Block Layout</a:t>
            </a:r>
            <a:endParaRPr lang="en-US" sz="2800" b="1" dirty="0"/>
          </a:p>
        </p:txBody>
      </p:sp>
      <p:sp>
        <p:nvSpPr>
          <p:cNvPr id="14" name="Right Brace 13"/>
          <p:cNvSpPr/>
          <p:nvPr/>
        </p:nvSpPr>
        <p:spPr>
          <a:xfrm>
            <a:off x="7239000" y="381000"/>
            <a:ext cx="685800" cy="63786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3804243" y="5505509"/>
            <a:ext cx="2962465" cy="9770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Open Punctuation </a:t>
            </a:r>
          </a:p>
        </p:txBody>
      </p:sp>
      <p:sp>
        <p:nvSpPr>
          <p:cNvPr id="17" name="Right Brace 16"/>
          <p:cNvSpPr/>
          <p:nvPr/>
        </p:nvSpPr>
        <p:spPr>
          <a:xfrm>
            <a:off x="3080912" y="5310733"/>
            <a:ext cx="685800" cy="13542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615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100" b="1" dirty="0" smtClean="0"/>
              <a:t/>
            </a:r>
            <a:br>
              <a:rPr lang="en-US" sz="3100" b="1" dirty="0" smtClean="0"/>
            </a:br>
            <a:r>
              <a:rPr lang="en-US" sz="3100" b="1" u="sng" dirty="0" smtClean="0">
                <a:latin typeface="Times New Roman" pitchFamily="18" charset="0"/>
                <a:cs typeface="Times New Roman" pitchFamily="18" charset="0"/>
              </a:rPr>
              <a:t>Formatting</a:t>
            </a:r>
            <a:r>
              <a:rPr lang="en-US" b="1" dirty="0" smtClean="0"/>
              <a:t/>
            </a:r>
            <a:br>
              <a:rPr lang="en-US" b="1" dirty="0" smtClean="0"/>
            </a:br>
            <a:endParaRPr lang="en-US" dirty="0"/>
          </a:p>
        </p:txBody>
      </p:sp>
      <p:sp>
        <p:nvSpPr>
          <p:cNvPr id="3" name="Content Placeholder 2"/>
          <p:cNvSpPr>
            <a:spLocks noGrp="1"/>
          </p:cNvSpPr>
          <p:nvPr>
            <p:ph idx="1"/>
          </p:nvPr>
        </p:nvSpPr>
        <p:spPr>
          <a:xfrm>
            <a:off x="457200" y="1066800"/>
            <a:ext cx="8229600" cy="5211763"/>
          </a:xfrm>
        </p:spPr>
        <p:txBody>
          <a:bodyPr>
            <a:normAutofit/>
          </a:bodyPr>
          <a:lstStyle/>
          <a:p>
            <a:pPr marL="0" indent="0">
              <a:buNone/>
            </a:pPr>
            <a:r>
              <a:rPr lang="en-US" sz="2400" dirty="0" smtClean="0">
                <a:latin typeface="Arial" panose="020B0604020202020204" pitchFamily="34" charset="0"/>
                <a:cs typeface="Arial" panose="020B0604020202020204" pitchFamily="34" charset="0"/>
              </a:rPr>
              <a:t>When formatting the letter make sure to</a:t>
            </a:r>
          </a:p>
          <a:p>
            <a:pPr marL="0" indent="0">
              <a:buNone/>
            </a:pP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Leave </a:t>
            </a:r>
            <a:r>
              <a:rPr lang="en-US" sz="2400" dirty="0">
                <a:latin typeface="Arial" panose="020B0604020202020204" pitchFamily="34" charset="0"/>
                <a:cs typeface="Arial" panose="020B0604020202020204" pitchFamily="34" charset="0"/>
              </a:rPr>
              <a:t>a space between each </a:t>
            </a:r>
            <a:r>
              <a:rPr lang="en-US" sz="2400" dirty="0" smtClean="0">
                <a:latin typeface="Arial" panose="020B0604020202020204" pitchFamily="34" charset="0"/>
                <a:cs typeface="Arial" panose="020B0604020202020204" pitchFamily="34" charset="0"/>
              </a:rPr>
              <a:t>paragraph left aligned along with open punctuation (full block format)</a:t>
            </a:r>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Use </a:t>
            </a:r>
            <a:r>
              <a:rPr lang="en-US" sz="2400" dirty="0">
                <a:latin typeface="Arial" panose="020B0604020202020204" pitchFamily="34" charset="0"/>
                <a:cs typeface="Arial" panose="020B0604020202020204" pitchFamily="34" charset="0"/>
              </a:rPr>
              <a:t>standard margins for your cover letter, such as one-inch margins on all sides of the document</a:t>
            </a:r>
          </a:p>
          <a:p>
            <a:r>
              <a:rPr lang="en-US" sz="2400" dirty="0" smtClean="0">
                <a:latin typeface="Arial" panose="020B0604020202020204" pitchFamily="34" charset="0"/>
                <a:cs typeface="Arial" panose="020B0604020202020204" pitchFamily="34" charset="0"/>
              </a:rPr>
              <a:t>Justify  </a:t>
            </a:r>
            <a:r>
              <a:rPr lang="en-US" sz="2400" dirty="0">
                <a:latin typeface="Arial" panose="020B0604020202020204" pitchFamily="34" charset="0"/>
                <a:cs typeface="Arial" panose="020B0604020202020204" pitchFamily="34" charset="0"/>
              </a:rPr>
              <a:t>your </a:t>
            </a:r>
            <a:r>
              <a:rPr lang="en-US" sz="2400" dirty="0" smtClean="0">
                <a:latin typeface="Arial" panose="020B0604020202020204" pitchFamily="34" charset="0"/>
                <a:cs typeface="Arial" panose="020B0604020202020204" pitchFamily="34" charset="0"/>
              </a:rPr>
              <a:t>paragraphs</a:t>
            </a:r>
            <a:endParaRPr lang="en-US" sz="2400"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943</Words>
  <Application>Microsoft Office PowerPoint</Application>
  <PresentationFormat>On-screen Show (4:3)</PresentationFormat>
  <Paragraphs>157</Paragraphs>
  <Slides>21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Iskoola Pota</vt:lpstr>
      <vt:lpstr>Kunstler Script</vt:lpstr>
      <vt:lpstr>Lato Light</vt:lpstr>
      <vt:lpstr>Times New Roman</vt:lpstr>
      <vt:lpstr>Wingdings</vt:lpstr>
      <vt:lpstr>Office Theme</vt:lpstr>
      <vt:lpstr>Formal Letter Writing</vt:lpstr>
      <vt:lpstr>PowerPoint Presentation</vt:lpstr>
      <vt:lpstr>What are the types of formal letters?</vt:lpstr>
      <vt:lpstr>Structure of  a Formal Letter </vt:lpstr>
      <vt:lpstr>Arrange the given sections of a formal letter into a proper order</vt:lpstr>
      <vt:lpstr>PowerPoint Presentation</vt:lpstr>
      <vt:lpstr>PowerPoint Presentation</vt:lpstr>
      <vt:lpstr>PowerPoint Presentation</vt:lpstr>
      <vt:lpstr> Formatting </vt:lpstr>
      <vt:lpstr>The Content</vt:lpstr>
      <vt:lpstr>Language Expressions </vt:lpstr>
      <vt:lpstr>Introductory  Paragraph</vt:lpstr>
      <vt:lpstr>PowerPoint Presentation</vt:lpstr>
      <vt:lpstr>Body Paragraph/s</vt:lpstr>
      <vt:lpstr>PowerPoint Presentation</vt:lpstr>
      <vt:lpstr>The Closure</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LETTERS OF APPLICATION (Cover Letters)</dc:title>
  <dc:creator>user</dc:creator>
  <cp:lastModifiedBy>Randhula Gunawardhana</cp:lastModifiedBy>
  <cp:revision>168</cp:revision>
  <dcterms:created xsi:type="dcterms:W3CDTF">2018-04-06T18:00:10Z</dcterms:created>
  <dcterms:modified xsi:type="dcterms:W3CDTF">2022-03-06T11:12:06Z</dcterms:modified>
</cp:coreProperties>
</file>