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92" r:id="rId4"/>
    <p:sldId id="288" r:id="rId5"/>
    <p:sldId id="293" r:id="rId6"/>
    <p:sldId id="282" r:id="rId7"/>
    <p:sldId id="291" r:id="rId8"/>
    <p:sldId id="28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DB31-1C3A-4D8D-B05A-CCA673CF058F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B1E1-48A9-4E38-AA94-C185F7514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3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DB31-1C3A-4D8D-B05A-CCA673CF058F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B1E1-48A9-4E38-AA94-C185F7514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3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DB31-1C3A-4D8D-B05A-CCA673CF058F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B1E1-48A9-4E38-AA94-C185F7514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7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DB31-1C3A-4D8D-B05A-CCA673CF058F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B1E1-48A9-4E38-AA94-C185F7514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83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DB31-1C3A-4D8D-B05A-CCA673CF058F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B1E1-48A9-4E38-AA94-C185F7514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6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DB31-1C3A-4D8D-B05A-CCA673CF058F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B1E1-48A9-4E38-AA94-C185F7514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6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DB31-1C3A-4D8D-B05A-CCA673CF058F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B1E1-48A9-4E38-AA94-C185F7514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32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DB31-1C3A-4D8D-B05A-CCA673CF058F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B1E1-48A9-4E38-AA94-C185F7514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0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DB31-1C3A-4D8D-B05A-CCA673CF058F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B1E1-48A9-4E38-AA94-C185F7514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6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DB31-1C3A-4D8D-B05A-CCA673CF058F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B1E1-48A9-4E38-AA94-C185F7514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50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DB31-1C3A-4D8D-B05A-CCA673CF058F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B1E1-48A9-4E38-AA94-C185F7514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8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7DB31-1C3A-4D8D-B05A-CCA673CF058F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B1E1-48A9-4E38-AA94-C185F7514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9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cflearnfree.org/business-communication/how-to-write-a-clear-business-memo/1/" TargetMode="External"/><Relationship Id="rId2" Type="http://schemas.openxmlformats.org/officeDocument/2006/relationships/hyperlink" Target="https://www.gcflearnfree.org/business-communication/how-to-write-an-effective-business-email/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cflearnfree.org/business-communication/how-to-write-a-powerful-business-report/1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roofreadmydocument.com.au/writing-tips/6-tips-using-abbreviations-academic-writing/" TargetMode="External"/><Relationship Id="rId2" Type="http://schemas.openxmlformats.org/officeDocument/2006/relationships/hyperlink" Target="https://edu.gcfglobal.org/en/business-communication/business-writing-essentials/1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usinessenglishresources.com/concise-writing-exercises/" TargetMode="External"/><Relationship Id="rId4" Type="http://schemas.openxmlformats.org/officeDocument/2006/relationships/hyperlink" Target="file:///E:\MY%20PEN%20FILES\2017%20,%202018%20and%202019%20SEM%2001\2019%20Regular%20batch%20docs\04%20Supplementary%20Materials\10%20Writing%20Emails%20(Netiquette)\email%20writing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3375" y="677862"/>
            <a:ext cx="9144000" cy="1275109"/>
          </a:xfrm>
        </p:spPr>
        <p:txBody>
          <a:bodyPr/>
          <a:lstStyle/>
          <a:p>
            <a:r>
              <a:rPr lang="en-US" dirty="0" smtClean="0"/>
              <a:t>Business Writing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5" y="2502660"/>
            <a:ext cx="76200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3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What is it?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15" y="1825625"/>
            <a:ext cx="11235847" cy="4351338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b="1" dirty="0" smtClean="0"/>
              <a:t> </a:t>
            </a:r>
            <a:r>
              <a:rPr lang="en-US" dirty="0" smtClean="0"/>
              <a:t>written </a:t>
            </a:r>
            <a:r>
              <a:rPr lang="en-US" dirty="0"/>
              <a:t>communication used in a professional </a:t>
            </a:r>
            <a:r>
              <a:rPr lang="en-US" dirty="0" smtClean="0"/>
              <a:t>setting, including</a:t>
            </a:r>
            <a:r>
              <a:rPr lang="en-US" dirty="0"/>
              <a:t> </a:t>
            </a:r>
            <a:r>
              <a:rPr lang="en-US" b="1" dirty="0">
                <a:hlinkClick r:id="rId2"/>
              </a:rPr>
              <a:t>emails</a:t>
            </a:r>
            <a:r>
              <a:rPr lang="en-US" dirty="0"/>
              <a:t>, </a:t>
            </a:r>
            <a:r>
              <a:rPr lang="en-US" b="1" dirty="0">
                <a:hlinkClick r:id="rId3"/>
              </a:rPr>
              <a:t>memos</a:t>
            </a:r>
            <a:r>
              <a:rPr lang="en-US" dirty="0"/>
              <a:t>, and </a:t>
            </a:r>
            <a:r>
              <a:rPr lang="en-US" b="1" dirty="0">
                <a:hlinkClick r:id="rId4"/>
              </a:rPr>
              <a:t>reports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It’s direct, clear, and designed to be read quickly.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3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047" y="159063"/>
            <a:ext cx="10515600" cy="1325563"/>
          </a:xfrm>
        </p:spPr>
        <p:txBody>
          <a:bodyPr/>
          <a:lstStyle/>
          <a:p>
            <a:r>
              <a:rPr lang="en-US" u="sng" dirty="0" smtClean="0"/>
              <a:t>Basics of Business Writing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5" y="811369"/>
            <a:ext cx="11493925" cy="566026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01. A</a:t>
            </a:r>
            <a:r>
              <a:rPr lang="en-US" dirty="0"/>
              <a:t> </a:t>
            </a:r>
            <a:r>
              <a:rPr lang="en-US" b="1" dirty="0"/>
              <a:t>call to </a:t>
            </a:r>
            <a:r>
              <a:rPr lang="en-US" b="1" dirty="0" smtClean="0"/>
              <a:t>action, </a:t>
            </a:r>
            <a:r>
              <a:rPr lang="en-US" dirty="0"/>
              <a:t>which is information that instructs and encourages a response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Information should be provided keeping the  </a:t>
            </a:r>
            <a:r>
              <a:rPr lang="en-US" dirty="0"/>
              <a:t>concerns of the audience in mind. </a:t>
            </a:r>
            <a:endParaRPr lang="en-US" dirty="0" smtClean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02</a:t>
            </a:r>
            <a:r>
              <a:rPr lang="en-US" dirty="0"/>
              <a:t>. Use </a:t>
            </a:r>
            <a:r>
              <a:rPr lang="en-US" b="1" dirty="0"/>
              <a:t>polite </a:t>
            </a:r>
            <a:r>
              <a:rPr lang="en-US" dirty="0"/>
              <a:t>language</a:t>
            </a:r>
          </a:p>
          <a:p>
            <a:pPr marL="0" indent="0" fontAlgn="base">
              <a:buNone/>
            </a:pPr>
            <a:r>
              <a:rPr lang="en-US" dirty="0"/>
              <a:t>Ex: please, could , kindly , may , thank you etc.</a:t>
            </a:r>
          </a:p>
          <a:p>
            <a:pPr fontAlgn="base"/>
            <a:endParaRPr lang="en-US" dirty="0"/>
          </a:p>
          <a:p>
            <a:pPr marL="0" indent="0" fontAlgn="base">
              <a:buNone/>
            </a:pPr>
            <a:r>
              <a:rPr lang="en-US" dirty="0"/>
              <a:t>03. </a:t>
            </a:r>
            <a:r>
              <a:rPr lang="en-US" dirty="0" smtClean="0"/>
              <a:t>Be </a:t>
            </a:r>
            <a:r>
              <a:rPr lang="en-US" b="1" dirty="0"/>
              <a:t>concise</a:t>
            </a:r>
            <a:r>
              <a:rPr lang="en-US" dirty="0"/>
              <a:t>. </a:t>
            </a:r>
          </a:p>
          <a:p>
            <a:pPr fontAlgn="base"/>
            <a:r>
              <a:rPr lang="en-US" dirty="0" smtClean="0"/>
              <a:t>Clear sentence &amp; brief paragraphs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EX: In the event of an emergency, </a:t>
            </a:r>
            <a:r>
              <a:rPr lang="en-US" strike="sngStrike" dirty="0"/>
              <a:t>such as a fire or earthquake</a:t>
            </a:r>
            <a:r>
              <a:rPr lang="en-US" dirty="0"/>
              <a:t>, please </a:t>
            </a:r>
            <a:r>
              <a:rPr lang="en-US" dirty="0" smtClean="0"/>
              <a:t>exit </a:t>
            </a:r>
            <a:r>
              <a:rPr lang="en-US" dirty="0"/>
              <a:t>the building </a:t>
            </a:r>
            <a:r>
              <a:rPr lang="en-US" strike="sngStrike" dirty="0"/>
              <a:t>as soon as you possibly can.</a:t>
            </a:r>
          </a:p>
          <a:p>
            <a:pPr marL="0" indent="0" fontAlgn="base">
              <a:buNone/>
            </a:pPr>
            <a:r>
              <a:rPr lang="en-US" dirty="0" smtClean="0"/>
              <a:t>In </a:t>
            </a:r>
            <a:r>
              <a:rPr lang="en-US" dirty="0"/>
              <a:t>case of emergency, please exit the building </a:t>
            </a:r>
            <a:r>
              <a:rPr lang="en-US" u="sng" dirty="0"/>
              <a:t>immediately.</a:t>
            </a:r>
          </a:p>
          <a:p>
            <a:pPr fontAlgn="base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6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797" y="139982"/>
            <a:ext cx="10515600" cy="79078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3600" dirty="0" smtClean="0"/>
              <a:t>Activity 01 - </a:t>
            </a:r>
            <a:r>
              <a:rPr lang="en-US" sz="3600" i="1" dirty="0"/>
              <a:t>Make the </a:t>
            </a:r>
            <a:r>
              <a:rPr lang="en-US" sz="3600" i="1" dirty="0" smtClean="0"/>
              <a:t>following sentences </a:t>
            </a:r>
            <a:r>
              <a:rPr lang="en-US" sz="3600" i="1" dirty="0"/>
              <a:t>more concise.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832" y="1177445"/>
            <a:ext cx="11586576" cy="547387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In </a:t>
            </a:r>
            <a:r>
              <a:rPr lang="en-US" dirty="0"/>
              <a:t>spite of the fact that our budget for advertising is now higher, our sales figures have not </a:t>
            </a:r>
            <a:r>
              <a:rPr lang="en-US" dirty="0" smtClean="0"/>
              <a:t>gotten any </a:t>
            </a:r>
            <a:r>
              <a:rPr lang="en-US" dirty="0"/>
              <a:t>better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. We currently have several available job openings for a variety of positions in our Sales department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. Our researchers carried out interviews with several people who </a:t>
            </a:r>
            <a:r>
              <a:rPr lang="en-US" dirty="0" smtClean="0"/>
              <a:t>are     professionals </a:t>
            </a:r>
            <a:r>
              <a:rPr lang="en-US" dirty="0"/>
              <a:t>in the health care industry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92479" y="2070339"/>
            <a:ext cx="10919564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A potential answer: Despite increasing our advertising budget, sales have not improved.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3774509" y="3494174"/>
            <a:ext cx="841749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A potential answer: We have several job openings in our Sales department.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97" y="5587857"/>
            <a:ext cx="10515600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A potential answer: Our researchers interviewed several health care professionals.</a:t>
            </a:r>
          </a:p>
        </p:txBody>
      </p:sp>
    </p:spTree>
    <p:extLst>
      <p:ext uri="{BB962C8B-B14F-4D97-AF65-F5344CB8AC3E}">
        <p14:creationId xmlns:p14="http://schemas.microsoft.com/office/powerpoint/2010/main" val="69672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050" y="309976"/>
            <a:ext cx="11249416" cy="6266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04. Use </a:t>
            </a:r>
            <a:r>
              <a:rPr lang="en-US" b="1" dirty="0" smtClean="0"/>
              <a:t>formal</a:t>
            </a:r>
            <a:r>
              <a:rPr lang="en-US" dirty="0" smtClean="0"/>
              <a:t> language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Avoid using contractions</a:t>
            </a:r>
            <a:endParaRPr lang="en-US" dirty="0" smtClean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cs typeface="Times New Roman" panose="02020603050405020304" pitchFamily="18" charset="0"/>
              </a:rPr>
              <a:t>Avoid </a:t>
            </a:r>
            <a:r>
              <a:rPr lang="en-US" dirty="0">
                <a:cs typeface="Times New Roman" panose="02020603050405020304" pitchFamily="18" charset="0"/>
              </a:rPr>
              <a:t>using too </a:t>
            </a:r>
            <a:r>
              <a:rPr lang="en-US" dirty="0" smtClean="0">
                <a:cs typeface="Times New Roman" panose="02020603050405020304" pitchFamily="18" charset="0"/>
              </a:rPr>
              <a:t>much passive voice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cs typeface="Times New Roman" panose="02020603050405020304" pitchFamily="18" charset="0"/>
              </a:rPr>
              <a:t>Avoid </a:t>
            </a:r>
            <a:r>
              <a:rPr lang="en-US" dirty="0">
                <a:cs typeface="Times New Roman" panose="02020603050405020304" pitchFamily="18" charset="0"/>
              </a:rPr>
              <a:t>using </a:t>
            </a:r>
            <a:r>
              <a:rPr lang="en-US" dirty="0" smtClean="0">
                <a:cs typeface="Times New Roman" panose="02020603050405020304" pitchFamily="18" charset="0"/>
              </a:rPr>
              <a:t>slang</a:t>
            </a:r>
            <a:r>
              <a:rPr lang="en-US" dirty="0">
                <a:cs typeface="Times New Roman" panose="02020603050405020304" pitchFamily="18" charset="0"/>
              </a:rPr>
              <a:t/>
            </a:r>
            <a:br>
              <a:rPr lang="en-US" dirty="0">
                <a:cs typeface="Times New Roman" panose="02020603050405020304" pitchFamily="18" charset="0"/>
              </a:rPr>
            </a:br>
            <a:r>
              <a:rPr lang="en-US" b="1" dirty="0" smtClean="0">
                <a:cs typeface="Times New Roman" panose="02020603050405020304" pitchFamily="18" charset="0"/>
              </a:rPr>
              <a:t>Ex: </a:t>
            </a:r>
            <a:r>
              <a:rPr lang="en-US" dirty="0" smtClean="0">
                <a:cs typeface="Times New Roman" panose="02020603050405020304" pitchFamily="18" charset="0"/>
              </a:rPr>
              <a:t>awesome/cool , okay/ok, check </a:t>
            </a:r>
            <a:r>
              <a:rPr lang="en-US" dirty="0">
                <a:cs typeface="Times New Roman" panose="02020603050405020304" pitchFamily="18" charset="0"/>
              </a:rPr>
              <a:t>it </a:t>
            </a:r>
            <a:r>
              <a:rPr lang="en-US" dirty="0" smtClean="0">
                <a:cs typeface="Times New Roman" panose="02020603050405020304" pitchFamily="18" charset="0"/>
              </a:rPr>
              <a:t>out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/>
              <a:t>05. When </a:t>
            </a:r>
            <a:r>
              <a:rPr lang="en-US" dirty="0"/>
              <a:t>using </a:t>
            </a:r>
            <a:r>
              <a:rPr lang="en-US" dirty="0" smtClean="0"/>
              <a:t>formal abbreviations, write the long term first, </a:t>
            </a:r>
            <a:r>
              <a:rPr lang="en-US" dirty="0"/>
              <a:t>followed by the abbreviation given in brackets</a:t>
            </a:r>
            <a:r>
              <a:rPr lang="en-US" dirty="0" smtClean="0"/>
              <a:t>.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Ex: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National Aeronautics and Space Administration (NASA) has discovered many interesting facts related to space exploration. In fact, NASA ….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28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576" y="836069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For </a:t>
            </a:r>
            <a:r>
              <a:rPr lang="en-US" dirty="0"/>
              <a:t>quantity words like ‘ a bit / a lot / totally / very / quite </a:t>
            </a:r>
            <a:r>
              <a:rPr lang="en-US" dirty="0" smtClean="0"/>
              <a:t>’ </a:t>
            </a:r>
            <a:r>
              <a:rPr lang="en-US" dirty="0"/>
              <a:t>more formal words should be used such as ‘ slightly / numerous / completely / extremely/ moderately etc</a:t>
            </a:r>
            <a:r>
              <a:rPr lang="en-US" dirty="0" smtClean="0"/>
              <a:t>.’</a:t>
            </a:r>
          </a:p>
          <a:p>
            <a:pPr>
              <a:buFontTx/>
              <a:buChar char="-"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Ex: The task was </a:t>
            </a:r>
            <a:r>
              <a:rPr lang="en-US" u="sng" dirty="0"/>
              <a:t>a bit</a:t>
            </a:r>
            <a:r>
              <a:rPr lang="en-US" dirty="0"/>
              <a:t> easier than before.</a:t>
            </a:r>
          </a:p>
          <a:p>
            <a:pPr marL="0" lvl="0" indent="0">
              <a:buNone/>
            </a:pPr>
            <a:r>
              <a:rPr lang="en-US" dirty="0"/>
              <a:t>      The task was </a:t>
            </a:r>
            <a:r>
              <a:rPr lang="en-US" u="sng" dirty="0"/>
              <a:t>slightly</a:t>
            </a:r>
            <a:r>
              <a:rPr lang="en-US" dirty="0"/>
              <a:t> easier than before.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85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786" y="100208"/>
            <a:ext cx="11216014" cy="67577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verb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‘get’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informal because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so many different meanings.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sentences, a different formal equivalent of GET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time: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lvl="0" fontAlgn="base"/>
            <a:r>
              <a:rPr lang="en-US" dirty="0"/>
              <a:t>Visitors can </a:t>
            </a:r>
            <a:r>
              <a:rPr lang="en-US" b="1" u="sng" dirty="0"/>
              <a:t>get</a:t>
            </a:r>
            <a:r>
              <a:rPr lang="en-US" dirty="0"/>
              <a:t> a pass from the main office.</a:t>
            </a:r>
          </a:p>
          <a:p>
            <a:pPr marL="0" indent="0" fontAlgn="base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Visitors can </a:t>
            </a:r>
            <a:r>
              <a:rPr lang="en-US" u="sng" dirty="0">
                <a:solidFill>
                  <a:srgbClr val="FF0000"/>
                </a:solidFill>
              </a:rPr>
              <a:t>obtain</a:t>
            </a:r>
            <a:r>
              <a:rPr lang="en-US" dirty="0"/>
              <a:t> a pass from the main office.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lvl="0" fontAlgn="base"/>
            <a:r>
              <a:rPr lang="en-US" dirty="0"/>
              <a:t>British citizens </a:t>
            </a:r>
            <a:r>
              <a:rPr lang="en-US" b="1" u="sng" dirty="0"/>
              <a:t>get</a:t>
            </a:r>
            <a:r>
              <a:rPr lang="en-US" dirty="0"/>
              <a:t> a letter from the Monarch when they reach 100.</a:t>
            </a:r>
          </a:p>
          <a:p>
            <a:pPr marL="0" indent="0" fontAlgn="base">
              <a:buNone/>
            </a:pPr>
            <a:r>
              <a:rPr lang="en-US" dirty="0" smtClean="0"/>
              <a:t>   British </a:t>
            </a:r>
            <a:r>
              <a:rPr lang="en-US" dirty="0"/>
              <a:t>citizens </a:t>
            </a:r>
            <a:r>
              <a:rPr lang="en-US" u="sng" dirty="0" smtClean="0">
                <a:solidFill>
                  <a:srgbClr val="FF0000"/>
                </a:solidFill>
              </a:rPr>
              <a:t>receive</a:t>
            </a:r>
            <a:r>
              <a:rPr lang="en-US" dirty="0"/>
              <a:t> a letter from the Monarch when they reach 100.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31390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050" y="309976"/>
            <a:ext cx="11249416" cy="62661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06. </a:t>
            </a:r>
            <a:r>
              <a:rPr lang="en-US" b="1" dirty="0" smtClean="0"/>
              <a:t>Revise</a:t>
            </a:r>
            <a:r>
              <a:rPr lang="en-US" dirty="0" smtClean="0"/>
              <a:t> and </a:t>
            </a:r>
            <a:r>
              <a:rPr lang="en-US" b="1" dirty="0" smtClean="0"/>
              <a:t>proofread</a:t>
            </a:r>
            <a:r>
              <a:rPr lang="en-US" dirty="0" smtClean="0"/>
              <a:t> your writing.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-</a:t>
            </a:r>
            <a:r>
              <a:rPr lang="en-US" dirty="0"/>
              <a:t>C</a:t>
            </a:r>
            <a:r>
              <a:rPr lang="en-US" dirty="0" smtClean="0"/>
              <a:t>heck whether everything </a:t>
            </a:r>
            <a:r>
              <a:rPr lang="en-US" dirty="0"/>
              <a:t>flows in a logical order. </a:t>
            </a:r>
          </a:p>
          <a:p>
            <a:pPr marL="0" indent="0" fontAlgn="base">
              <a:buNone/>
            </a:pPr>
            <a:r>
              <a:rPr lang="en-US" dirty="0" smtClean="0"/>
              <a:t>-As </a:t>
            </a:r>
            <a:r>
              <a:rPr lang="en-US" dirty="0"/>
              <a:t>part of </a:t>
            </a:r>
            <a:r>
              <a:rPr lang="en-US" dirty="0" smtClean="0"/>
              <a:t>the </a:t>
            </a:r>
            <a:r>
              <a:rPr lang="en-US" dirty="0"/>
              <a:t>revision process, try reading your work aloud, which may reveal problems you may not have noticed before. 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-</a:t>
            </a:r>
            <a:r>
              <a:rPr lang="en-US" dirty="0"/>
              <a:t>I</a:t>
            </a:r>
            <a:r>
              <a:rPr lang="en-US" dirty="0" smtClean="0"/>
              <a:t>f not get </a:t>
            </a:r>
            <a:r>
              <a:rPr lang="en-US" dirty="0"/>
              <a:t>someone </a:t>
            </a:r>
            <a:r>
              <a:rPr lang="en-US" dirty="0" smtClean="0"/>
              <a:t>to </a:t>
            </a:r>
            <a:r>
              <a:rPr lang="en-US" dirty="0"/>
              <a:t>provide feedback on your work. Hearing their perspective can lead to new insights and issues you never knew were there.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32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https://edu.gcfglobal.org/en/business-communication/business-writing-essentials/1/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://proofreadmydocument.com.au/writing-tips/6-tips-using-abbreviations-academic-writing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 action="ppaction://hlinkfile"/>
              </a:rPr>
              <a:t>file:///E:/MY%20PEN%20FILES/2017%20,%202018%20and%202019%20SEM%2001/2019%20Regular%20batch%20docs/04%20Supplementary%20Materials/10%20Writing%20Emails%20(Netiquette)/</a:t>
            </a:r>
            <a:r>
              <a:rPr lang="en-US" dirty="0" smtClean="0">
                <a:hlinkClick r:id="rId4" action="ppaction://hlinkfile"/>
              </a:rPr>
              <a:t>email%20writing.pdf</a:t>
            </a:r>
            <a:endParaRPr lang="en-US" dirty="0" smtClean="0"/>
          </a:p>
          <a:p>
            <a:r>
              <a:rPr lang="en-US" dirty="0">
                <a:hlinkClick r:id="rId5"/>
              </a:rPr>
              <a:t>http://www.businessenglishresources.com/concise-writing-exercises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6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244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Business Writing </vt:lpstr>
      <vt:lpstr>What is it?</vt:lpstr>
      <vt:lpstr>Basics of Business Writing </vt:lpstr>
      <vt:lpstr>Activity 01 - Make the following sentences more concise. </vt:lpstr>
      <vt:lpstr>PowerPoint Presentation</vt:lpstr>
      <vt:lpstr>PowerPoint Presentation</vt:lpstr>
      <vt:lpstr>PowerPoint Presentation</vt:lpstr>
      <vt:lpstr>PowerPoint Presentation</vt:lpstr>
      <vt:lpstr>References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versus informal language</dc:title>
  <dc:creator>navodya.r</dc:creator>
  <cp:lastModifiedBy>Randhula Gunawardhana</cp:lastModifiedBy>
  <cp:revision>92</cp:revision>
  <dcterms:created xsi:type="dcterms:W3CDTF">2016-03-07T05:42:21Z</dcterms:created>
  <dcterms:modified xsi:type="dcterms:W3CDTF">2022-03-06T11:12:29Z</dcterms:modified>
</cp:coreProperties>
</file>