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7"/>
  </p:notesMasterIdLst>
  <p:handoutMasterIdLst>
    <p:handoutMasterId r:id="rId18"/>
  </p:handoutMasterIdLst>
  <p:sldIdLst>
    <p:sldId id="325" r:id="rId2"/>
    <p:sldId id="326" r:id="rId3"/>
    <p:sldId id="327" r:id="rId4"/>
    <p:sldId id="330" r:id="rId5"/>
    <p:sldId id="331" r:id="rId6"/>
    <p:sldId id="317" r:id="rId7"/>
    <p:sldId id="324" r:id="rId8"/>
    <p:sldId id="323" r:id="rId9"/>
    <p:sldId id="319" r:id="rId10"/>
    <p:sldId id="332" r:id="rId11"/>
    <p:sldId id="296" r:id="rId12"/>
    <p:sldId id="298" r:id="rId13"/>
    <p:sldId id="311" r:id="rId14"/>
    <p:sldId id="333" r:id="rId15"/>
    <p:sldId id="334" r:id="rId16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7F59-A18E-4536-9931-2C64941F6390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29FD-AE83-43E4-A945-85FCE47E9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AEC9-17C4-4DFC-AFD9-9D50EFAA8B1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71611-1D36-405E-B997-514D782CE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14E840-4208-4EC3-87B7-69C47B23D51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A718AF-61C8-4209-BA5F-5427C9FFD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balancecareers.com/employment-related-email-message-examples-2061898" TargetMode="External"/><Relationship Id="rId5" Type="http://schemas.openxmlformats.org/officeDocument/2006/relationships/hyperlink" Target="https://learnenglishteens.britishcouncil.org/sites/teens/files/a_more_formal_email_-_exercises.pdf" TargetMode="External"/><Relationship Id="rId4" Type="http://schemas.openxmlformats.org/officeDocument/2006/relationships/hyperlink" Target="https://business.tutsplus.com/articles/how-to-write-a-formal-email--cms-2979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9" y="1543050"/>
            <a:ext cx="6975987" cy="16591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Formal Email Writing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8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56" y="457200"/>
            <a:ext cx="8555672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4) </a:t>
            </a:r>
            <a:r>
              <a:rPr lang="en-US" sz="2600" dirty="0" smtClean="0"/>
              <a:t>Closing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-Choose </a:t>
            </a:r>
            <a:r>
              <a:rPr lang="en-US" sz="2600" dirty="0"/>
              <a:t>an </a:t>
            </a:r>
            <a:r>
              <a:rPr lang="en-US" sz="2600" b="1" dirty="0"/>
              <a:t>appropriate</a:t>
            </a:r>
            <a:r>
              <a:rPr lang="en-US" sz="2600" dirty="0"/>
              <a:t> closing.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Ex</a:t>
            </a:r>
            <a:r>
              <a:rPr lang="en-US" sz="2600" dirty="0">
                <a:solidFill>
                  <a:srgbClr val="002060"/>
                </a:solidFill>
              </a:rPr>
              <a:t>: Regards /  Best regards / Kind </a:t>
            </a:r>
            <a:r>
              <a:rPr lang="en-US" sz="2600" dirty="0" smtClean="0">
                <a:solidFill>
                  <a:srgbClr val="002060"/>
                </a:solidFill>
              </a:rPr>
              <a:t>regards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sz="2600" dirty="0"/>
              <a:t>Then include </a:t>
            </a:r>
            <a:r>
              <a:rPr lang="en-US" sz="2600" dirty="0"/>
              <a:t>your full name, contact information, and </a:t>
            </a:r>
            <a:r>
              <a:rPr lang="en-US" sz="2600" dirty="0"/>
              <a:t>title.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*You can use </a:t>
            </a:r>
            <a:r>
              <a:rPr lang="en-US" sz="2600" dirty="0"/>
              <a:t>a professional </a:t>
            </a:r>
            <a:r>
              <a:rPr lang="en-US" sz="2600" dirty="0" smtClean="0"/>
              <a:t>signature.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3" t="22351" r="7917" b="33411"/>
          <a:stretch/>
        </p:blipFill>
        <p:spPr>
          <a:xfrm>
            <a:off x="2133600" y="4343400"/>
            <a:ext cx="6459887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010400" cy="68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</a:t>
            </a:r>
            <a:r>
              <a:rPr lang="en-US" sz="2800" b="1" dirty="0" smtClean="0"/>
              <a:t>netiquette</a:t>
            </a:r>
            <a:endParaRPr lang="en-US" sz="2800" b="1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696200" cy="5105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Professionalism counts: </a:t>
            </a:r>
            <a:r>
              <a:rPr lang="en-US" sz="2300" b="1" dirty="0" smtClean="0"/>
              <a:t>the tone and language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Content should be </a:t>
            </a:r>
            <a:r>
              <a:rPr lang="en-US" sz="2300" b="1" dirty="0" smtClean="0"/>
              <a:t>concise, clear, accurate and organized </a:t>
            </a:r>
          </a:p>
          <a:p>
            <a:endParaRPr lang="en-US" sz="2300" b="1" dirty="0" smtClean="0"/>
          </a:p>
          <a:p>
            <a:r>
              <a:rPr lang="en-US" sz="2300" dirty="0" smtClean="0"/>
              <a:t>Check whether the content is </a:t>
            </a:r>
            <a:r>
              <a:rPr lang="en-US" sz="2300" b="1" dirty="0" smtClean="0"/>
              <a:t>explained well and complete.</a:t>
            </a:r>
          </a:p>
          <a:p>
            <a:pPr>
              <a:buNone/>
            </a:pPr>
            <a:endParaRPr lang="en-US" sz="2300" dirty="0" smtClean="0"/>
          </a:p>
          <a:p>
            <a:r>
              <a:rPr lang="en-US" sz="2300" b="1" dirty="0" smtClean="0"/>
              <a:t>Reread it </a:t>
            </a:r>
            <a:r>
              <a:rPr lang="en-US" sz="2300" dirty="0" smtClean="0"/>
              <a:t>before sending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07351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77200" cy="4648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u="sng" dirty="0" smtClean="0"/>
              <a:t>Replying</a:t>
            </a:r>
          </a:p>
          <a:p>
            <a:pPr marL="0" indent="0" algn="ctr">
              <a:buNone/>
            </a:pPr>
            <a:endParaRPr lang="en-US" sz="2800" b="1" u="sng" dirty="0" smtClean="0"/>
          </a:p>
          <a:p>
            <a:r>
              <a:rPr lang="en-US" sz="2800" b="1" dirty="0" smtClean="0"/>
              <a:t>Do not forget to reply </a:t>
            </a:r>
            <a:r>
              <a:rPr lang="en-US" sz="2800" dirty="0" smtClean="0"/>
              <a:t>the sender once the mail is received; at least by saying,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Received</a:t>
            </a:r>
            <a:r>
              <a:rPr lang="en-US" sz="2800" i="1" dirty="0" smtClean="0"/>
              <a:t>. Thank you. 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OR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Noted with thanks.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Make sure to include the original message in your reply </a:t>
            </a:r>
            <a:r>
              <a:rPr lang="en-US" sz="2800" b="1" dirty="0" smtClean="0"/>
              <a:t>if you have added </a:t>
            </a:r>
            <a:r>
              <a:rPr lang="en-US" sz="2800" dirty="0" smtClean="0"/>
              <a:t>any recipients.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10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5663"/>
            <a:ext cx="8305800" cy="6662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Select  the appropriate words to complete the following mail</a:t>
            </a:r>
            <a:r>
              <a:rPr lang="en-US" sz="28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am writing with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(1) connection/reference/regarding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to our telephone conversation this morning about your order 7895LG. I must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(2) regret/apologize/sorry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 the delay in processing this order. I can now confirm that the goods have been shipped and should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(3) arrive/reach/deliver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you within 10 working days. We have taken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special care to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make sure that the items are exactly as you requested.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Once again, please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(5) take/have/accept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our apologies. If you have any further questions, do not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(6)stop/fail/hesitate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to contact me again.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3795" y="857250"/>
            <a:ext cx="8259098" cy="763526"/>
          </a:xfrm>
        </p:spPr>
        <p:txBody>
          <a:bodyPr/>
          <a:lstStyle/>
          <a:p>
            <a:r>
              <a:rPr lang="en-US" dirty="0" smtClean="0"/>
              <a:t>Group Activity 03- Step 01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"/>
            <a:ext cx="8809648" cy="6553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Write an email to </a:t>
            </a:r>
            <a:r>
              <a:rPr lang="en-US" u="sng" dirty="0"/>
              <a:t>a </a:t>
            </a:r>
            <a:r>
              <a:rPr lang="en-US" u="sng" dirty="0"/>
              <a:t>business contact to </a:t>
            </a:r>
            <a:r>
              <a:rPr lang="en-US" b="1" u="sng" dirty="0"/>
              <a:t>invite them to a meeting or event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u="sng" dirty="0"/>
              <a:t>Prepare </a:t>
            </a:r>
            <a:r>
              <a:rPr lang="en-US" u="sng" dirty="0"/>
              <a:t>the </a:t>
            </a:r>
            <a:r>
              <a:rPr lang="en-US" u="sng" dirty="0"/>
              <a:t>situation </a:t>
            </a:r>
            <a:r>
              <a:rPr lang="en-US" u="sng" dirty="0"/>
              <a:t>using the questions below. The information can be real or imaginary.</a:t>
            </a:r>
          </a:p>
          <a:p>
            <a:pPr marL="0" indent="0">
              <a:buNone/>
            </a:pPr>
            <a:r>
              <a:rPr lang="en-US" dirty="0"/>
              <a:t>• What is your company’s business? What products/services do you offer?</a:t>
            </a:r>
          </a:p>
          <a:p>
            <a:pPr marL="0" indent="0">
              <a:buNone/>
            </a:pPr>
            <a:r>
              <a:rPr lang="en-US" dirty="0"/>
              <a:t>• What kind of </a:t>
            </a:r>
            <a:r>
              <a:rPr lang="en-US" dirty="0" smtClean="0"/>
              <a:t>a meeting/event </a:t>
            </a:r>
            <a:r>
              <a:rPr lang="en-US" dirty="0"/>
              <a:t>are you going to </a:t>
            </a:r>
            <a:r>
              <a:rPr lang="en-US" dirty="0" err="1"/>
              <a:t>organise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To whom are you inviting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• Why would he or she be interested and want to come?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Does he or she </a:t>
            </a:r>
            <a:r>
              <a:rPr lang="en-US" dirty="0"/>
              <a:t>need to prepare or bring anything?</a:t>
            </a:r>
          </a:p>
          <a:p>
            <a:pPr marL="0" indent="0">
              <a:buNone/>
            </a:pPr>
            <a:r>
              <a:rPr lang="en-US" dirty="0"/>
              <a:t>• What are the details? (date, time, place etc.)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Will lunch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refreshments </a:t>
            </a:r>
            <a:r>
              <a:rPr lang="en-US" dirty="0" smtClean="0"/>
              <a:t>be provided?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Do you want </a:t>
            </a:r>
            <a:r>
              <a:rPr lang="en-US" dirty="0" smtClean="0"/>
              <a:t>him or her </a:t>
            </a:r>
            <a:r>
              <a:rPr lang="en-US" dirty="0"/>
              <a:t>to reply by a certain date to </a:t>
            </a:r>
            <a:r>
              <a:rPr lang="en-US" dirty="0" smtClean="0"/>
              <a:t>confirm his or her participation?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8346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4"/>
              </a:rPr>
              <a:t>https://business.tutsplus.com/articles/how-to-write-a-formal-email--</a:t>
            </a:r>
            <a:r>
              <a:rPr lang="en-US" sz="2000" dirty="0">
                <a:hlinkClick r:id="rId4"/>
              </a:rPr>
              <a:t>cms-29793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https://learnenglishteens.britishcouncil.org/sites/teens/files/a_more_formal_email_-_</a:t>
            </a:r>
            <a:r>
              <a:rPr lang="en-US" sz="2000" dirty="0">
                <a:hlinkClick r:id="rId5"/>
              </a:rPr>
              <a:t>exercises.pdf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https://www.thebalancecareers.com/employment-related-email-message-examples-2061898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1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842351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email </a:t>
            </a:r>
            <a:r>
              <a:rPr lang="en-US" dirty="0" smtClean="0"/>
              <a:t>writing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</a:t>
            </a:r>
            <a:r>
              <a:rPr lang="en-US" dirty="0" smtClean="0"/>
              <a:t>less expensive </a:t>
            </a:r>
            <a:r>
              <a:rPr lang="en-US" dirty="0"/>
              <a:t>form of communication.</a:t>
            </a:r>
          </a:p>
          <a:p>
            <a:r>
              <a:rPr lang="en-US" dirty="0" smtClean="0"/>
              <a:t>It helps </a:t>
            </a:r>
            <a:r>
              <a:rPr lang="en-US" dirty="0"/>
              <a:t>to </a:t>
            </a:r>
            <a:r>
              <a:rPr lang="en-US" dirty="0" smtClean="0"/>
              <a:t>contact/send </a:t>
            </a:r>
            <a:r>
              <a:rPr lang="en-US" dirty="0"/>
              <a:t>information to a large </a:t>
            </a:r>
            <a:r>
              <a:rPr lang="en-US" dirty="0" smtClean="0"/>
              <a:t>group.</a:t>
            </a:r>
          </a:p>
          <a:p>
            <a:r>
              <a:rPr lang="en-US" dirty="0" smtClean="0"/>
              <a:t>It </a:t>
            </a:r>
            <a:r>
              <a:rPr lang="en-US" dirty="0"/>
              <a:t>provides a written record of the communication.</a:t>
            </a:r>
          </a:p>
          <a:p>
            <a:r>
              <a:rPr lang="en-US" dirty="0" smtClean="0"/>
              <a:t>It is </a:t>
            </a:r>
            <a:r>
              <a:rPr lang="en-US" dirty="0"/>
              <a:t>an instantaneous form of communication.</a:t>
            </a:r>
          </a:p>
          <a:p>
            <a:r>
              <a:rPr lang="en-US" dirty="0"/>
              <a:t>It can be used anytime and anywhere.</a:t>
            </a:r>
          </a:p>
        </p:txBody>
      </p:sp>
    </p:spTree>
    <p:extLst>
      <p:ext uri="{BB962C8B-B14F-4D97-AF65-F5344CB8AC3E}">
        <p14:creationId xmlns:p14="http://schemas.microsoft.com/office/powerpoint/2010/main" val="31239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9375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131" y="1219200"/>
            <a:ext cx="4040188" cy="365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dirty="0" smtClean="0"/>
              <a:t>Automatic reply to messages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address can be stored </a:t>
            </a:r>
            <a:r>
              <a:rPr lang="en-US" dirty="0" smtClean="0"/>
              <a:t>or reused anytime</a:t>
            </a:r>
            <a:endParaRPr lang="en-US" dirty="0"/>
          </a:p>
          <a:p>
            <a:pPr algn="l"/>
            <a:r>
              <a:rPr lang="en-US" dirty="0" smtClean="0"/>
              <a:t>Notification </a:t>
            </a:r>
            <a:r>
              <a:rPr lang="en-US" dirty="0"/>
              <a:t>of delivering or not of a message</a:t>
            </a:r>
          </a:p>
          <a:p>
            <a:pPr algn="l"/>
            <a:r>
              <a:rPr lang="en-US" dirty="0"/>
              <a:t>Facility to send copies of a message to many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8477" y="1676400"/>
            <a:ext cx="4041775" cy="2057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dirty="0"/>
              <a:t>Signatures can be attached</a:t>
            </a:r>
          </a:p>
          <a:p>
            <a:pPr algn="l"/>
            <a:r>
              <a:rPr lang="en-US" dirty="0" smtClean="0"/>
              <a:t>Attachments </a:t>
            </a:r>
            <a:r>
              <a:rPr lang="en-US" dirty="0"/>
              <a:t>in the form of files, graphics or sound can be </a:t>
            </a:r>
            <a:r>
              <a:rPr lang="en-US" dirty="0" smtClean="0"/>
              <a:t>sent.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71349"/>
          </a:xfrm>
        </p:spPr>
        <p:txBody>
          <a:bodyPr/>
          <a:lstStyle/>
          <a:p>
            <a:r>
              <a:rPr lang="en-US" dirty="0" smtClean="0"/>
              <a:t>Before writing an email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43" y="1772527"/>
            <a:ext cx="8246070" cy="3791279"/>
          </a:xfrm>
        </p:spPr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hink </a:t>
            </a:r>
            <a:r>
              <a:rPr lang="en-US" sz="2800" dirty="0" smtClean="0"/>
              <a:t>about </a:t>
            </a:r>
            <a:r>
              <a:rPr lang="en-US" sz="2800" dirty="0"/>
              <a:t>why you are </a:t>
            </a:r>
            <a:r>
              <a:rPr lang="en-US" sz="2800" dirty="0" smtClean="0"/>
              <a:t>writing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onsider </a:t>
            </a:r>
            <a:r>
              <a:rPr lang="en-US" sz="2800" dirty="0"/>
              <a:t>the tone and the way you express </a:t>
            </a:r>
            <a:r>
              <a:rPr lang="en-US" sz="2800" dirty="0" smtClean="0"/>
              <a:t>yourself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45987"/>
            <a:ext cx="1931542" cy="1253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964"/>
            <a:ext cx="6858000" cy="3494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7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writing the email …..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5776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1) Subject Line - </a:t>
            </a:r>
            <a:r>
              <a:rPr lang="en-US" sz="2800" b="1" dirty="0"/>
              <a:t>C</a:t>
            </a:r>
            <a:r>
              <a:rPr lang="en-US" sz="2800" b="1" dirty="0"/>
              <a:t>oncise</a:t>
            </a:r>
            <a:r>
              <a:rPr lang="cs-CZ" sz="2800" b="1" dirty="0"/>
              <a:t> </a:t>
            </a:r>
            <a:r>
              <a:rPr lang="cs-CZ" sz="2800" b="1" dirty="0"/>
              <a:t>and specific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Ex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>
                <a:solidFill>
                  <a:srgbClr val="002060"/>
                </a:solidFill>
              </a:rPr>
              <a:t>Request </a:t>
            </a:r>
            <a:r>
              <a:rPr lang="en-US" sz="2800" dirty="0">
                <a:solidFill>
                  <a:srgbClr val="002060"/>
                </a:solidFill>
              </a:rPr>
              <a:t>for </a:t>
            </a:r>
            <a:r>
              <a:rPr lang="en-US" sz="2800" dirty="0">
                <a:solidFill>
                  <a:srgbClr val="002060"/>
                </a:solidFill>
              </a:rPr>
              <a:t>a reference </a:t>
            </a:r>
            <a:r>
              <a:rPr lang="en-US" sz="2800" dirty="0" smtClean="0">
                <a:solidFill>
                  <a:srgbClr val="002060"/>
                </a:solidFill>
              </a:rPr>
              <a:t>letter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/>
              <a:t>2) Salutation - use </a:t>
            </a:r>
            <a:r>
              <a:rPr lang="en-US" sz="2800" dirty="0"/>
              <a:t>the </a:t>
            </a:r>
            <a:r>
              <a:rPr lang="en-US" sz="2800" dirty="0"/>
              <a:t>recipient's surname with a courtesy / honorary title </a:t>
            </a:r>
            <a:endParaRPr lang="en-US" sz="2800" dirty="0" smtClean="0"/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Ex</a:t>
            </a:r>
            <a:r>
              <a:rPr lang="en-US" sz="2800" dirty="0">
                <a:solidFill>
                  <a:srgbClr val="002060"/>
                </a:solidFill>
              </a:rPr>
              <a:t>: Dear </a:t>
            </a:r>
            <a:r>
              <a:rPr lang="en-US" sz="2800" dirty="0" err="1">
                <a:solidFill>
                  <a:srgbClr val="002060"/>
                </a:solidFill>
              </a:rPr>
              <a:t>Dr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Smith,    Dear </a:t>
            </a:r>
            <a:r>
              <a:rPr lang="en-US" sz="2800" dirty="0" err="1">
                <a:solidFill>
                  <a:srgbClr val="002060"/>
                </a:solidFill>
              </a:rPr>
              <a:t>Ms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Lim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      Dear Madam OR </a:t>
            </a:r>
            <a:r>
              <a:rPr lang="en-US" sz="2800" dirty="0" err="1">
                <a:solidFill>
                  <a:srgbClr val="002060"/>
                </a:solidFill>
              </a:rPr>
              <a:t>Ms</a:t>
            </a:r>
            <a:r>
              <a:rPr lang="en-US" sz="2800" dirty="0">
                <a:solidFill>
                  <a:srgbClr val="002060"/>
                </a:solidFill>
              </a:rPr>
              <a:t>  , Dear </a:t>
            </a:r>
            <a:r>
              <a:rPr lang="en-US" sz="2800" dirty="0" smtClean="0">
                <a:solidFill>
                  <a:srgbClr val="002060"/>
                </a:solidFill>
              </a:rPr>
              <a:t>Sir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/>
              <a:t>*if the mail is sent to many</a:t>
            </a:r>
          </a:p>
          <a:p>
            <a:pPr marL="0" indent="0">
              <a:buNone/>
            </a:pPr>
            <a:r>
              <a:rPr lang="en-US" sz="2800" dirty="0"/>
              <a:t>Ex: </a:t>
            </a:r>
            <a:r>
              <a:rPr lang="en-US" sz="2800" dirty="0">
                <a:solidFill>
                  <a:srgbClr val="002060"/>
                </a:solidFill>
              </a:rPr>
              <a:t>Dear all </a:t>
            </a:r>
          </a:p>
        </p:txBody>
      </p:sp>
    </p:spTree>
    <p:extLst>
      <p:ext uri="{BB962C8B-B14F-4D97-AF65-F5344CB8AC3E}">
        <p14:creationId xmlns:p14="http://schemas.microsoft.com/office/powerpoint/2010/main" val="3004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0" y="11873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Opening the e-mail: reasons for writing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>
            <a:normAutofit/>
          </a:bodyPr>
          <a:lstStyle/>
          <a:p>
            <a:r>
              <a:rPr lang="en-US" sz="2300" dirty="0" smtClean="0"/>
              <a:t>I </a:t>
            </a:r>
            <a:r>
              <a:rPr lang="en-US" sz="2300" dirty="0"/>
              <a:t>am writing </a:t>
            </a:r>
            <a:r>
              <a:rPr lang="en-US" sz="2300" b="1" dirty="0" smtClean="0"/>
              <a:t>with </a:t>
            </a:r>
            <a:r>
              <a:rPr lang="en-US" sz="2300" b="1" dirty="0"/>
              <a:t>reference to</a:t>
            </a:r>
            <a:r>
              <a:rPr lang="en-US" sz="2300" b="1" dirty="0" smtClean="0"/>
              <a:t>...</a:t>
            </a:r>
          </a:p>
          <a:p>
            <a:endParaRPr lang="en-US" sz="2300" b="1" dirty="0"/>
          </a:p>
          <a:p>
            <a:r>
              <a:rPr lang="en-US" sz="2300" dirty="0" smtClean="0"/>
              <a:t>I </a:t>
            </a:r>
            <a:r>
              <a:rPr lang="en-US" sz="2300" dirty="0"/>
              <a:t>am writing </a:t>
            </a:r>
            <a:r>
              <a:rPr lang="en-US" sz="2300" b="1" dirty="0"/>
              <a:t>with regards to</a:t>
            </a:r>
            <a:r>
              <a:rPr lang="en-US" sz="2300" b="1" dirty="0" smtClean="0"/>
              <a:t>...</a:t>
            </a:r>
          </a:p>
          <a:p>
            <a:endParaRPr lang="en-US" sz="2300" b="1" dirty="0" smtClean="0"/>
          </a:p>
          <a:p>
            <a:r>
              <a:rPr lang="en-US" sz="2300" dirty="0" smtClean="0"/>
              <a:t>I </a:t>
            </a:r>
            <a:r>
              <a:rPr lang="en-US" sz="2300" dirty="0"/>
              <a:t>am writing </a:t>
            </a:r>
            <a:r>
              <a:rPr lang="en-US" sz="2300" b="1" dirty="0"/>
              <a:t>on behalf of</a:t>
            </a:r>
            <a:r>
              <a:rPr lang="en-US" sz="2300" b="1" dirty="0" smtClean="0"/>
              <a:t>...</a:t>
            </a:r>
          </a:p>
          <a:p>
            <a:endParaRPr lang="en-US" sz="2300" b="1" dirty="0" smtClean="0"/>
          </a:p>
          <a:p>
            <a:r>
              <a:rPr lang="en-US" sz="2300" b="1" dirty="0"/>
              <a:t>Following /Further to our </a:t>
            </a:r>
            <a:r>
              <a:rPr lang="en-US" sz="2300" dirty="0"/>
              <a:t>(telephone) </a:t>
            </a:r>
            <a:r>
              <a:rPr lang="en-US" sz="2300" dirty="0" smtClean="0"/>
              <a:t>conversation/meeting on (</a:t>
            </a:r>
            <a:r>
              <a:rPr lang="en-US" sz="2300" dirty="0"/>
              <a:t>date</a:t>
            </a:r>
            <a:r>
              <a:rPr lang="en-US" sz="2300" dirty="0" smtClean="0"/>
              <a:t>) , …..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469710" y="664135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3) </a:t>
            </a:r>
            <a:r>
              <a:rPr lang="en-US" sz="2800" dirty="0" smtClean="0"/>
              <a:t>Body </a:t>
            </a:r>
            <a:r>
              <a:rPr lang="en-US" sz="2800" dirty="0"/>
              <a:t>Paragraphs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5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Request of 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/>
              <a:t>P</a:t>
            </a:r>
            <a:r>
              <a:rPr lang="en-US" sz="2300" b="1" dirty="0" smtClean="0"/>
              <a:t>lease </a:t>
            </a:r>
            <a:r>
              <a:rPr lang="en-US" sz="2300" b="1" dirty="0" smtClean="0"/>
              <a:t>pay your concern regarding </a:t>
            </a:r>
            <a:r>
              <a:rPr lang="en-US" sz="2300" dirty="0" smtClean="0"/>
              <a:t>this </a:t>
            </a:r>
            <a:r>
              <a:rPr lang="en-US" sz="2300" dirty="0" smtClean="0"/>
              <a:t>request </a:t>
            </a:r>
            <a:r>
              <a:rPr lang="en-US" sz="2300" b="1" dirty="0" smtClean="0"/>
              <a:t>at </a:t>
            </a:r>
            <a:r>
              <a:rPr lang="en-US" sz="2300" b="1" dirty="0" smtClean="0"/>
              <a:t>your earliest </a:t>
            </a:r>
            <a:r>
              <a:rPr lang="en-US" sz="2300" b="1" dirty="0" smtClean="0"/>
              <a:t>convenience</a:t>
            </a:r>
            <a:endParaRPr lang="en-US" sz="2300" b="1" dirty="0" smtClean="0"/>
          </a:p>
          <a:p>
            <a:endParaRPr lang="en-US" sz="2300" dirty="0"/>
          </a:p>
          <a:p>
            <a:r>
              <a:rPr lang="en-US" sz="2300" b="1" dirty="0" smtClean="0"/>
              <a:t>Please </a:t>
            </a:r>
            <a:r>
              <a:rPr lang="en-US" sz="2300" b="1" dirty="0"/>
              <a:t>confirm whether </a:t>
            </a:r>
            <a:r>
              <a:rPr lang="en-US" sz="2300" dirty="0"/>
              <a:t>the arrangements could be done</a:t>
            </a:r>
            <a:r>
              <a:rPr lang="en-US" sz="2300" dirty="0" smtClean="0"/>
              <a:t>.</a:t>
            </a:r>
          </a:p>
          <a:p>
            <a:endParaRPr lang="en-US" sz="2300" dirty="0"/>
          </a:p>
          <a:p>
            <a:r>
              <a:rPr lang="en-US" sz="2300" b="1" dirty="0" smtClean="0"/>
              <a:t>A prompt response would be highly / much appreciated. </a:t>
            </a:r>
          </a:p>
          <a:p>
            <a:endParaRPr lang="en-US" sz="2300" b="1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28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467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Apologizing </a:t>
            </a:r>
            <a:r>
              <a:rPr lang="en-US" sz="2800" b="1" dirty="0" smtClean="0"/>
              <a:t>/ </a:t>
            </a:r>
            <a:r>
              <a:rPr lang="en-US" sz="2800" b="1" dirty="0"/>
              <a:t>giving bad news: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153400" cy="2895600"/>
          </a:xfrm>
        </p:spPr>
        <p:txBody>
          <a:bodyPr>
            <a:noAutofit/>
          </a:bodyPr>
          <a:lstStyle/>
          <a:p>
            <a:r>
              <a:rPr lang="en-US" sz="2600" dirty="0"/>
              <a:t>Please accept </a:t>
            </a:r>
            <a:r>
              <a:rPr lang="en-US" sz="2600" dirty="0" smtClean="0"/>
              <a:t>my </a:t>
            </a:r>
            <a:r>
              <a:rPr lang="en-US" sz="2600" dirty="0"/>
              <a:t>apologies for</a:t>
            </a:r>
            <a:r>
              <a:rPr lang="en-US" sz="2600" dirty="0" smtClean="0"/>
              <a:t>…</a:t>
            </a:r>
          </a:p>
          <a:p>
            <a:endParaRPr lang="en-US" sz="2600" dirty="0"/>
          </a:p>
          <a:p>
            <a:r>
              <a:rPr lang="en-US" sz="2600" dirty="0" smtClean="0"/>
              <a:t>I </a:t>
            </a:r>
            <a:r>
              <a:rPr lang="en-US" sz="2600" dirty="0"/>
              <a:t>regret to inform you that</a:t>
            </a:r>
            <a:r>
              <a:rPr lang="en-US" sz="2600" dirty="0" smtClean="0"/>
              <a:t>…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 </a:t>
            </a:r>
            <a:r>
              <a:rPr lang="en-US" sz="2600" dirty="0" smtClean="0"/>
              <a:t>I </a:t>
            </a:r>
            <a:r>
              <a:rPr lang="en-US" sz="2600" dirty="0"/>
              <a:t>apologize for </a:t>
            </a:r>
            <a:r>
              <a:rPr lang="en-US" sz="2600" dirty="0" smtClean="0"/>
              <a:t>any inconvenience this </a:t>
            </a:r>
            <a:r>
              <a:rPr lang="en-US" sz="2600" dirty="0"/>
              <a:t>may </a:t>
            </a:r>
            <a:r>
              <a:rPr lang="en-US" sz="2600" dirty="0" smtClean="0"/>
              <a:t>cause.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7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/>
              <a:t>w</a:t>
            </a:r>
            <a:r>
              <a:rPr lang="en-US" sz="2800" b="1" dirty="0" smtClean="0"/>
              <a:t>hen </a:t>
            </a:r>
            <a:r>
              <a:rPr lang="en-US" sz="2800" b="1" dirty="0">
                <a:latin typeface="+mn-lt"/>
              </a:rPr>
              <a:t>d</a:t>
            </a:r>
            <a:r>
              <a:rPr lang="en-US" sz="2800" b="1" dirty="0" smtClean="0">
                <a:latin typeface="+mn-lt"/>
              </a:rPr>
              <a:t>ocuments are </a:t>
            </a:r>
            <a:r>
              <a:rPr lang="en-US" sz="2800" b="1" dirty="0">
                <a:latin typeface="+mn-lt"/>
              </a:rPr>
              <a:t>attached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 smtClean="0"/>
              <a:t>Please </a:t>
            </a:r>
            <a:r>
              <a:rPr lang="en-US" sz="2300" b="1" dirty="0"/>
              <a:t>find the </a:t>
            </a:r>
            <a:r>
              <a:rPr lang="en-US" sz="2300" b="1" dirty="0" smtClean="0"/>
              <a:t>attached /</a:t>
            </a:r>
            <a:r>
              <a:rPr lang="en-US" sz="2300" b="1" dirty="0"/>
              <a:t>enclosed </a:t>
            </a:r>
            <a:r>
              <a:rPr lang="en-US" sz="2300" dirty="0"/>
              <a:t>report as per requested</a:t>
            </a:r>
            <a:r>
              <a:rPr lang="en-US" sz="2300" dirty="0" smtClean="0"/>
              <a:t>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/>
              <a:t>report is </a:t>
            </a:r>
            <a:r>
              <a:rPr lang="en-US" sz="2300" b="1" dirty="0"/>
              <a:t>attached herewith</a:t>
            </a:r>
            <a:r>
              <a:rPr lang="en-US" sz="2300" dirty="0" smtClean="0"/>
              <a:t>.</a:t>
            </a:r>
          </a:p>
          <a:p>
            <a:endParaRPr lang="en-US" sz="2300" dirty="0" smtClean="0"/>
          </a:p>
          <a:p>
            <a:r>
              <a:rPr lang="en-US" sz="2300" dirty="0" smtClean="0"/>
              <a:t>Attached herewith is/are</a:t>
            </a:r>
          </a:p>
          <a:p>
            <a:endParaRPr lang="en-US" sz="2300" dirty="0"/>
          </a:p>
          <a:p>
            <a:r>
              <a:rPr lang="en-US" sz="2300" dirty="0" smtClean="0"/>
              <a:t>Affixed </a:t>
            </a:r>
            <a:r>
              <a:rPr lang="en-US" sz="2300" dirty="0"/>
              <a:t>please find the…</a:t>
            </a:r>
          </a:p>
          <a:p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30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427</TotalTime>
  <Words>705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Schoolbook</vt:lpstr>
      <vt:lpstr>Iskoola Pota</vt:lpstr>
      <vt:lpstr>Wingdings</vt:lpstr>
      <vt:lpstr>Wingdings 2</vt:lpstr>
      <vt:lpstr>Oriel</vt:lpstr>
      <vt:lpstr>Formal Email Writing </vt:lpstr>
      <vt:lpstr>Why email writing is important?</vt:lpstr>
      <vt:lpstr>Features</vt:lpstr>
      <vt:lpstr>Before writing an email ….</vt:lpstr>
      <vt:lpstr>When writing the email ….. </vt:lpstr>
      <vt:lpstr>Opening the e-mail: reasons for writing </vt:lpstr>
      <vt:lpstr>Request of action:</vt:lpstr>
      <vt:lpstr>Apologizing / giving bad news:</vt:lpstr>
      <vt:lpstr> when documents are attached :</vt:lpstr>
      <vt:lpstr>PowerPoint Presentation</vt:lpstr>
      <vt:lpstr>  netiquette</vt:lpstr>
      <vt:lpstr>PowerPoint Presentation</vt:lpstr>
      <vt:lpstr>PowerPoint Presentation</vt:lpstr>
      <vt:lpstr>Group Activity 03- Step 01</vt:lpstr>
      <vt:lpstr>References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Writing Essentials</dc:title>
  <dc:creator>English Teacher</dc:creator>
  <cp:lastModifiedBy>Navodya Rajapakse</cp:lastModifiedBy>
  <cp:revision>100</cp:revision>
  <cp:lastPrinted>2019-03-01T10:53:57Z</cp:lastPrinted>
  <dcterms:created xsi:type="dcterms:W3CDTF">2014-05-06T07:32:12Z</dcterms:created>
  <dcterms:modified xsi:type="dcterms:W3CDTF">2020-02-07T08:06:52Z</dcterms:modified>
</cp:coreProperties>
</file>