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19"/>
    <p:restoredTop sz="94675"/>
  </p:normalViewPr>
  <p:slideViewPr>
    <p:cSldViewPr snapToGrid="0">
      <p:cViewPr varScale="1">
        <p:scale>
          <a:sx n="90" d="100"/>
          <a:sy n="90" d="100"/>
        </p:scale>
        <p:origin x="24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91DE-B309-2039-8404-0E42835C8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1FED4-C158-500D-30BE-8AB62EF1F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2F737-013E-7432-A283-DBF1D5889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87B0-0346-334E-A151-1844640F218D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181FD-7074-A9FA-C6C3-9F7E4BED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E90D5-A1F2-7361-AB3E-3E6A582F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8819-E73C-CC4C-B152-BF2AA1F33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9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71FF-4CCD-D492-0D47-6D1823B9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297C8-252D-7995-05F8-A6B15AB09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70F2D-AF14-980F-6279-73605E29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87B0-0346-334E-A151-1844640F218D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49136-2A21-2718-665C-9BA7A885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B09AC-9E8C-623A-74E2-3526314F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8819-E73C-CC4C-B152-BF2AA1F33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9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4F342-1752-AB51-6A1E-DBFB0021E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95B22-BC44-D9A2-6861-88330C3E7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AF21F-B3BD-F6C7-68D5-C3B330A6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87B0-0346-334E-A151-1844640F218D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9F77D-A6A0-5E9D-6C46-34978D5D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A0293-B70E-2B3A-A84B-F55E1516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8819-E73C-CC4C-B152-BF2AA1F33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3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32CB-F57B-2C46-4DAC-23478258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DB30D-C88F-7CA9-F265-24FFB438F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C39FB-0418-9EF7-72E6-3BD02E7E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87B0-0346-334E-A151-1844640F218D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B8F99-DA10-43F9-C210-971AFF1C1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739BB-F980-6E2B-57B5-F22F9855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8819-E73C-CC4C-B152-BF2AA1F33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5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642D-0B26-7C4B-FB06-BE5D27F3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16FB5-31AE-DD3B-A5D5-FAD332D37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82D07-E364-F0FC-4EC6-476D97CB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87B0-0346-334E-A151-1844640F218D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D5E83-2F1C-6D71-6FA5-CD4B77A0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D00CB-9BE7-9730-D071-01E61CA3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8819-E73C-CC4C-B152-BF2AA1F33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1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C69BF-4019-7044-E685-C33C2DC89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BBFE1-3BC0-AA7D-D3F5-2218A3165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4145B-0353-1CD6-ED6A-97BB6A3C3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6CB5A-20A8-D7D8-3F81-F38DF55C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87B0-0346-334E-A151-1844640F218D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D7D44-0DA1-992A-D21E-5EA95080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DFC51-0B4E-848A-CFCD-C8BB160F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8819-E73C-CC4C-B152-BF2AA1F33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4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F5FD1-205F-BBD2-5EE5-E12FD421B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672DB-237B-B4C1-00A8-BC57FEFD7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D6B08-C133-D154-86F6-0B779F73A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8CBE40-262D-AD1C-7243-68A2681CF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6CA09-1B8B-7787-50CD-2D1800A97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1AE9B-53B8-979A-A221-70A902F6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87B0-0346-334E-A151-1844640F218D}" type="datetimeFigureOut">
              <a:rPr lang="en-US" smtClean="0"/>
              <a:t>8/12/25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C6C146-4FC1-4C1E-ED16-DB824289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E01F1-07C8-8911-94D0-19CEA6606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8819-E73C-CC4C-B152-BF2AA1F33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4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97F91-593D-602D-464A-C37AE75B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13523-C056-7E43-C95B-AF911B53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87B0-0346-334E-A151-1844640F218D}" type="datetimeFigureOut">
              <a:rPr lang="en-US" smtClean="0"/>
              <a:t>8/12/25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143E3-650B-5BA2-0C8F-4280A407D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0D109-F83F-93F7-C3AC-3483FCEE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8819-E73C-CC4C-B152-BF2AA1F33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4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8928ED-429D-7C79-A976-E7187644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87B0-0346-334E-A151-1844640F218D}" type="datetimeFigureOut">
              <a:rPr lang="en-US" smtClean="0"/>
              <a:t>8/12/25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FAA95A-A475-8CB7-4AD4-62C99C83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0855D-2E8E-ECCA-CB43-63C9F60B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8819-E73C-CC4C-B152-BF2AA1F33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169C-D746-BFA8-BA74-8E3D22EE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7F34E-9DFD-6A6B-931C-14096DBEB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0D58D-7854-8C79-804E-92E7112FF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B822A-DAFF-2A07-742A-8EFFAEFB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87B0-0346-334E-A151-1844640F218D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176C8-8371-E14E-A0AD-31CDE7FF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2EF44-A843-26A2-F0FA-80B8E46E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8819-E73C-CC4C-B152-BF2AA1F33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7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FB08-7027-A56C-90EE-B34A696E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62C41C-610B-DC04-5A5D-B652B8D60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5CF86-5D65-5B00-F6B4-D7CA7CAB2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03837-149E-A826-80F8-AA6AB1E21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87B0-0346-334E-A151-1844640F218D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02B35-75F7-04E8-98DB-CF431433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9B0D9-0DF0-A580-41FE-827C579A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8819-E73C-CC4C-B152-BF2AA1F33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7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7B612-D2C5-B3C8-F4BC-8A220D08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116AD-8E9E-9B4F-D126-9B0292926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1A580-4037-9F0E-8656-BFAF74FD5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8087B0-0346-334E-A151-1844640F218D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9F299-F5C4-E812-CCF5-AC0A05C6F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0795F-8ED8-0A3B-23DA-AD14ECDB3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958819-E73C-CC4C-B152-BF2AA1F33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4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D298-8A30-A7FC-69C5-39AC1686E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REVIEW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EA7E8-A2F2-540B-A3FE-F9F941A14A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35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A61C7-1CD4-3BAA-4F29-093643BD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IN" sz="2000" b="1" dirty="0">
                <a:solidFill>
                  <a:schemeClr val="tx2"/>
                </a:solidFill>
              </a:rPr>
              <a:t>Project Scope &amp; Current Status</a:t>
            </a:r>
            <a:endParaRPr lang="en-IN" sz="2000" dirty="0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37A72-D68D-6D18-09D1-0142BC93B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5" y="2890979"/>
            <a:ext cx="10291115" cy="2693976"/>
          </a:xfrm>
        </p:spPr>
        <p:txBody>
          <a:bodyPr>
            <a:normAutofit/>
          </a:bodyPr>
          <a:lstStyle/>
          <a:p>
            <a:r>
              <a:rPr lang="en-IN" sz="1400" b="1" dirty="0">
                <a:solidFill>
                  <a:schemeClr val="tx2"/>
                </a:solidFill>
              </a:rPr>
              <a:t>CRITICAL REQUIREMENT: </a:t>
            </a:r>
            <a:r>
              <a:rPr lang="en-IN" sz="1400" dirty="0">
                <a:solidFill>
                  <a:schemeClr val="tx2"/>
                </a:solidFill>
              </a:rPr>
              <a:t> Phases 1, 2, and 3 complete by December 2025</a:t>
            </a:r>
          </a:p>
          <a:p>
            <a:r>
              <a:rPr lang="en-IN" sz="1400" b="1" dirty="0">
                <a:solidFill>
                  <a:schemeClr val="tx2"/>
                </a:solidFill>
              </a:rPr>
              <a:t>Overall Progress:</a:t>
            </a:r>
            <a:r>
              <a:rPr lang="en-IN" sz="1400" dirty="0">
                <a:solidFill>
                  <a:schemeClr val="tx2"/>
                </a:solidFill>
              </a:rPr>
              <a:t> ~20% Complete across all phases(Still working on dev and prod not yet started)</a:t>
            </a:r>
          </a:p>
          <a:p>
            <a:r>
              <a:rPr lang="en-IN" sz="1400" b="1" dirty="0">
                <a:solidFill>
                  <a:schemeClr val="tx2"/>
                </a:solidFill>
              </a:rPr>
              <a:t>Timeline:</a:t>
            </a:r>
            <a:r>
              <a:rPr lang="en-IN" sz="1400" dirty="0">
                <a:solidFill>
                  <a:schemeClr val="tx2"/>
                </a:solidFill>
              </a:rPr>
              <a:t> </a:t>
            </a:r>
            <a:r>
              <a:rPr lang="en-IN" sz="1400" b="1" dirty="0">
                <a:solidFill>
                  <a:schemeClr val="tx2"/>
                </a:solidFill>
              </a:rPr>
              <a:t>EXTREMELY AGGRESSIVE</a:t>
            </a:r>
            <a:r>
              <a:rPr lang="en-IN" sz="1400" dirty="0">
                <a:solidFill>
                  <a:schemeClr val="tx2"/>
                </a:solidFill>
              </a:rPr>
              <a:t> - Requires Parallel Execution</a:t>
            </a:r>
          </a:p>
          <a:p>
            <a:r>
              <a:rPr lang="en-IN" sz="1400" b="1" dirty="0">
                <a:solidFill>
                  <a:schemeClr val="tx2"/>
                </a:solidFill>
              </a:rPr>
              <a:t>Key Challenge:</a:t>
            </a:r>
            <a:r>
              <a:rPr lang="en-IN" sz="1400" dirty="0">
                <a:solidFill>
                  <a:schemeClr val="tx2"/>
                </a:solidFill>
              </a:rPr>
              <a:t> Network/ Internet Connectivity + Many Major Components are still InProgress. (Due to security restrictions and Procedures)</a:t>
            </a:r>
          </a:p>
          <a:p>
            <a:endParaRPr lang="en-US" sz="14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560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97D778-21BD-ADE9-E6B8-E737E3406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7D6E94B-1A36-4AAE-79D1-726C4AEB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B36525-AF50-2D19-ABDB-F25935237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A444B-7A4D-E654-D9C9-A5F7B99B1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346" y="326715"/>
            <a:ext cx="9833548" cy="864773"/>
          </a:xfrm>
        </p:spPr>
        <p:txBody>
          <a:bodyPr anchor="b">
            <a:normAutofit/>
          </a:bodyPr>
          <a:lstStyle/>
          <a:p>
            <a:pPr algn="ctr"/>
            <a:r>
              <a:rPr lang="en-IN" sz="2000" b="1" dirty="0"/>
              <a:t>Phase 1 Completion Plan - WHERE &amp; HOW &amp; WHEN</a:t>
            </a:r>
            <a:endParaRPr lang="en-IN" sz="20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4D674D0-1CAA-51E4-0A67-2F68843E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B14A95-C292-43D0-60FE-12B3D3DA8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5F53005B-174D-7404-1C80-DFD02CEC5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5A7207C-7DFF-CF6A-2C08-F459B4268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7" name="Freeform: Shape 15">
              <a:extLst>
                <a:ext uri="{FF2B5EF4-FFF2-40B4-BE49-F238E27FC236}">
                  <a16:creationId xmlns:a16="http://schemas.microsoft.com/office/drawing/2014/main" id="{A8517240-A132-4FC4-821C-57A87DF55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BFA48-0454-26B8-A816-286B47AC1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61" y="1825692"/>
            <a:ext cx="2771703" cy="217532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b="1" dirty="0"/>
              <a:t>AWS Infrastructure</a:t>
            </a:r>
            <a:endParaRPr lang="en-IN" sz="1200" dirty="0"/>
          </a:p>
          <a:p>
            <a:pPr marL="0" indent="0">
              <a:buNone/>
            </a:pPr>
            <a:r>
              <a:rPr lang="en-IN" sz="1200" b="1" dirty="0"/>
              <a:t>Development Environment</a:t>
            </a:r>
            <a:endParaRPr lang="en-IN" sz="1200" dirty="0"/>
          </a:p>
          <a:p>
            <a:r>
              <a:rPr lang="en-IN" sz="1200" b="1" dirty="0"/>
              <a:t>50% complete</a:t>
            </a:r>
            <a:endParaRPr lang="en-IN" sz="1200" dirty="0"/>
          </a:p>
          <a:p>
            <a:r>
              <a:rPr lang="en-IN" sz="1200" dirty="0"/>
              <a:t>✅  VPC and CIDR configuration</a:t>
            </a:r>
          </a:p>
          <a:p>
            <a:r>
              <a:rPr lang="en-IN" sz="1200" dirty="0"/>
              <a:t>✅ DevOps account setup</a:t>
            </a:r>
          </a:p>
          <a:p>
            <a:r>
              <a:rPr lang="en-IN" sz="1200" dirty="0"/>
              <a:t>✅ Security groups and networking</a:t>
            </a:r>
          </a:p>
          <a:p>
            <a:pPr marL="0" indent="0">
              <a:buNone/>
            </a:pPr>
            <a:r>
              <a:rPr lang="en-IN" sz="1200" dirty="0"/>
              <a:t>❌ </a:t>
            </a:r>
            <a:r>
              <a:rPr lang="en-IN" sz="1200" b="1" dirty="0"/>
              <a:t>Production not yet started</a:t>
            </a:r>
            <a:endParaRPr lang="en-IN" sz="1200" dirty="0"/>
          </a:p>
          <a:p>
            <a:endParaRPr lang="en-IN" sz="1200" dirty="0"/>
          </a:p>
          <a:p>
            <a:endParaRPr lang="en-US" sz="12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C5802A-2B44-6D77-40E8-DD8C4709D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B989DB8-576D-C57E-EE6F-991D2DBD2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C035555-708D-3B0E-A4CB-C96070213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D5F6066-7EDF-CC45-16E2-E788E9110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E01BD2-D2A5-121A-17FA-EB94799C9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0922B5-1E80-E460-C684-9C58B0FBA4DE}"/>
              </a:ext>
            </a:extLst>
          </p:cNvPr>
          <p:cNvSpPr txBox="1">
            <a:spLocks/>
          </p:cNvSpPr>
          <p:nvPr/>
        </p:nvSpPr>
        <p:spPr>
          <a:xfrm>
            <a:off x="3479665" y="1825691"/>
            <a:ext cx="2771703" cy="249603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200" b="1" dirty="0"/>
              <a:t>GitHub Enterprise</a:t>
            </a:r>
            <a:endParaRPr lang="en-IN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200" b="1" dirty="0"/>
              <a:t>Development Environment</a:t>
            </a:r>
            <a:endParaRPr lang="en-IN" sz="1200" dirty="0"/>
          </a:p>
          <a:p>
            <a:r>
              <a:rPr lang="en-IN" sz="1200" b="1" dirty="0"/>
              <a:t>40% complete</a:t>
            </a:r>
            <a:endParaRPr lang="en-IN" sz="1200" dirty="0"/>
          </a:p>
          <a:p>
            <a:r>
              <a:rPr lang="en-IN" sz="1200" dirty="0"/>
              <a:t>✅ Primary Server Installation</a:t>
            </a:r>
          </a:p>
          <a:p>
            <a:r>
              <a:rPr lang="en-IN" sz="1200" dirty="0"/>
              <a:t>✅ Replica Server Setup </a:t>
            </a:r>
          </a:p>
          <a:p>
            <a:r>
              <a:rPr lang="en-IN" sz="1200" dirty="0"/>
              <a:t>✅ Backup Server Infrastructure</a:t>
            </a:r>
          </a:p>
          <a:p>
            <a:r>
              <a:rPr lang="en-IN" sz="1200" dirty="0"/>
              <a:t>❌  TLS Certificate and AD integration</a:t>
            </a:r>
          </a:p>
          <a:p>
            <a:pPr marL="0" indent="0">
              <a:buNone/>
            </a:pPr>
            <a:r>
              <a:rPr lang="en-IN" sz="1200" dirty="0"/>
              <a:t>❌  </a:t>
            </a:r>
            <a:r>
              <a:rPr lang="en-IN" sz="1200" b="1" dirty="0"/>
              <a:t>Production not yet started</a:t>
            </a:r>
            <a:endParaRPr lang="en-IN" sz="1200" dirty="0"/>
          </a:p>
          <a:p>
            <a:pPr marL="0" indent="0">
              <a:buNone/>
            </a:pPr>
            <a:endParaRPr lang="en-IN" sz="1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1DA587-2541-3434-F3C7-FF6FDAE06E3B}"/>
              </a:ext>
            </a:extLst>
          </p:cNvPr>
          <p:cNvSpPr txBox="1">
            <a:spLocks/>
          </p:cNvSpPr>
          <p:nvPr/>
        </p:nvSpPr>
        <p:spPr>
          <a:xfrm>
            <a:off x="6433475" y="1815984"/>
            <a:ext cx="3087382" cy="25057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200" b="1" dirty="0" err="1"/>
              <a:t>JFrog</a:t>
            </a:r>
            <a:r>
              <a:rPr lang="en-IN" sz="1200" b="1" dirty="0"/>
              <a:t> Artifactory &amp; Xray</a:t>
            </a:r>
            <a:endParaRPr lang="en-IN" sz="12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200" b="1" dirty="0"/>
              <a:t>Development Environment</a:t>
            </a:r>
            <a:endParaRPr lang="en-IN" sz="1200" dirty="0"/>
          </a:p>
          <a:p>
            <a:r>
              <a:rPr lang="en-IN" sz="1200" b="1" dirty="0"/>
              <a:t>30% complete</a:t>
            </a:r>
            <a:endParaRPr lang="en-IN" sz="1200" dirty="0"/>
          </a:p>
          <a:p>
            <a:r>
              <a:rPr lang="en-IN" sz="1200" dirty="0"/>
              <a:t>✅ EKS 6-node cluster setup with RDS</a:t>
            </a:r>
          </a:p>
          <a:p>
            <a:r>
              <a:rPr lang="en-IN" sz="1200" dirty="0"/>
              <a:t> ✅ DNS Resolver connectivity resolved</a:t>
            </a:r>
          </a:p>
          <a:p>
            <a:r>
              <a:rPr lang="en-IN" sz="1200" dirty="0"/>
              <a:t>⏳  Basic cluster addons installation</a:t>
            </a:r>
          </a:p>
          <a:p>
            <a:r>
              <a:rPr lang="en-IN" sz="1200" dirty="0"/>
              <a:t>❌ </a:t>
            </a:r>
            <a:r>
              <a:rPr lang="en-IN" sz="1200" b="1" dirty="0"/>
              <a:t>On-Prem </a:t>
            </a:r>
            <a:r>
              <a:rPr lang="en-IN" sz="1200" b="1" dirty="0" err="1"/>
              <a:t>JFrog</a:t>
            </a:r>
            <a:r>
              <a:rPr lang="en-IN" sz="1200" b="1" dirty="0"/>
              <a:t> Connectivity </a:t>
            </a:r>
            <a:r>
              <a:rPr lang="en-IN" sz="1200" dirty="0"/>
              <a:t>(BLOCKER)</a:t>
            </a:r>
          </a:p>
          <a:p>
            <a:pPr marL="0" indent="0">
              <a:buNone/>
            </a:pPr>
            <a:r>
              <a:rPr lang="en-IN" sz="1200" dirty="0"/>
              <a:t>❌  </a:t>
            </a:r>
            <a:r>
              <a:rPr lang="en-IN" sz="1200" b="1" dirty="0"/>
              <a:t>Production not yet started</a:t>
            </a:r>
            <a:endParaRPr lang="en-IN" sz="1200" dirty="0"/>
          </a:p>
          <a:p>
            <a:pPr marL="0" indent="0">
              <a:buNone/>
            </a:pPr>
            <a:endParaRPr lang="en-IN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637656-0F66-2377-4ED0-BB1CF626B452}"/>
              </a:ext>
            </a:extLst>
          </p:cNvPr>
          <p:cNvSpPr txBox="1">
            <a:spLocks/>
          </p:cNvSpPr>
          <p:nvPr/>
        </p:nvSpPr>
        <p:spPr>
          <a:xfrm>
            <a:off x="9691566" y="1828456"/>
            <a:ext cx="2276656" cy="108378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200" b="1" dirty="0"/>
              <a:t>OpenSearch </a:t>
            </a:r>
            <a:endParaRPr lang="en-IN" sz="1200" dirty="0"/>
          </a:p>
          <a:p>
            <a:pPr marL="0" indent="0">
              <a:buNone/>
            </a:pPr>
            <a:r>
              <a:rPr lang="en-IN" sz="1200" dirty="0"/>
              <a:t>❌  </a:t>
            </a:r>
            <a:r>
              <a:rPr lang="en-IN" sz="1200" b="1" dirty="0"/>
              <a:t>Development not yet started</a:t>
            </a:r>
            <a:endParaRPr lang="en-IN" sz="1200" dirty="0"/>
          </a:p>
          <a:p>
            <a:pPr marL="0" indent="0">
              <a:buNone/>
            </a:pPr>
            <a:r>
              <a:rPr lang="en-IN" sz="1200" dirty="0"/>
              <a:t>❌  </a:t>
            </a:r>
            <a:r>
              <a:rPr lang="en-IN" sz="1200" b="1" dirty="0"/>
              <a:t>Production not yet started</a:t>
            </a:r>
            <a:endParaRPr lang="en-IN" sz="1200" dirty="0"/>
          </a:p>
          <a:p>
            <a:pPr marL="0" indent="0">
              <a:buNone/>
            </a:pPr>
            <a:endParaRPr lang="en-IN" sz="12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3B0EBAF-40A3-CEF1-BD67-BF8FC1AF63CA}"/>
              </a:ext>
            </a:extLst>
          </p:cNvPr>
          <p:cNvSpPr txBox="1">
            <a:spLocks/>
          </p:cNvSpPr>
          <p:nvPr/>
        </p:nvSpPr>
        <p:spPr>
          <a:xfrm>
            <a:off x="9691566" y="3019944"/>
            <a:ext cx="2276656" cy="10837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200" b="1" dirty="0"/>
              <a:t>Grafana </a:t>
            </a:r>
            <a:endParaRPr lang="en-IN" sz="1200" dirty="0"/>
          </a:p>
          <a:p>
            <a:pPr marL="0" indent="0">
              <a:buNone/>
            </a:pPr>
            <a:r>
              <a:rPr lang="en-IN" sz="1200" dirty="0"/>
              <a:t>❌  </a:t>
            </a:r>
            <a:r>
              <a:rPr lang="en-IN" sz="1200" b="1" dirty="0"/>
              <a:t>Development not yet started</a:t>
            </a:r>
            <a:endParaRPr lang="en-IN" sz="1200" dirty="0"/>
          </a:p>
          <a:p>
            <a:pPr marL="0" indent="0">
              <a:buNone/>
            </a:pPr>
            <a:r>
              <a:rPr lang="en-IN" sz="1200" dirty="0"/>
              <a:t>❌  </a:t>
            </a:r>
            <a:r>
              <a:rPr lang="en-IN" sz="1200" b="1" dirty="0"/>
              <a:t>Production not yet started</a:t>
            </a:r>
            <a:endParaRPr lang="en-IN" sz="1200" dirty="0"/>
          </a:p>
          <a:p>
            <a:pPr marL="0" indent="0">
              <a:buNone/>
            </a:pPr>
            <a:endParaRPr lang="en-IN" sz="1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C5AA26-3B8B-3830-BDD5-261FEEA54035}"/>
              </a:ext>
            </a:extLst>
          </p:cNvPr>
          <p:cNvSpPr txBox="1">
            <a:spLocks/>
          </p:cNvSpPr>
          <p:nvPr/>
        </p:nvSpPr>
        <p:spPr>
          <a:xfrm>
            <a:off x="498961" y="6025576"/>
            <a:ext cx="2771702" cy="7250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200" b="1" dirty="0"/>
              <a:t>Data migration from </a:t>
            </a:r>
            <a:r>
              <a:rPr lang="en-IN" sz="1200" b="1" dirty="0" err="1"/>
              <a:t>onprem</a:t>
            </a:r>
            <a:r>
              <a:rPr lang="en-IN" sz="1200" b="1" dirty="0"/>
              <a:t> to AWS</a:t>
            </a:r>
            <a:endParaRPr lang="en-IN" sz="1200" dirty="0"/>
          </a:p>
          <a:p>
            <a:pPr marL="0" indent="0">
              <a:buNone/>
            </a:pPr>
            <a:r>
              <a:rPr lang="en-IN" sz="1200" dirty="0"/>
              <a:t>❌  </a:t>
            </a:r>
            <a:r>
              <a:rPr lang="en-IN" sz="1200" b="1" dirty="0"/>
              <a:t>Production not yet started</a:t>
            </a:r>
            <a:endParaRPr lang="en-IN" sz="1200" dirty="0"/>
          </a:p>
          <a:p>
            <a:pPr marL="0" indent="0">
              <a:buNone/>
            </a:pPr>
            <a:endParaRPr lang="en-IN" sz="1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251F6CC-F623-B4A0-BACA-355D3B76A8D5}"/>
              </a:ext>
            </a:extLst>
          </p:cNvPr>
          <p:cNvSpPr txBox="1">
            <a:spLocks/>
          </p:cNvSpPr>
          <p:nvPr/>
        </p:nvSpPr>
        <p:spPr>
          <a:xfrm>
            <a:off x="498961" y="4103726"/>
            <a:ext cx="2771703" cy="18144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200" b="1" dirty="0"/>
              <a:t>Pipeline integration</a:t>
            </a:r>
            <a:endParaRPr lang="en-IN" sz="1200" dirty="0"/>
          </a:p>
          <a:p>
            <a:r>
              <a:rPr lang="en-IN" sz="1200" dirty="0"/>
              <a:t>❌ EKS GitHub runners setup</a:t>
            </a:r>
          </a:p>
          <a:p>
            <a:r>
              <a:rPr lang="en-IN" sz="1200" dirty="0"/>
              <a:t>❌ CI/CD pipeline setup </a:t>
            </a:r>
          </a:p>
          <a:p>
            <a:r>
              <a:rPr lang="en-IN" sz="1200" dirty="0"/>
              <a:t>❌ GitHub Actions integration</a:t>
            </a:r>
          </a:p>
          <a:p>
            <a:pPr marL="0" indent="0">
              <a:buNone/>
            </a:pPr>
            <a:r>
              <a:rPr lang="en-IN" sz="1200" dirty="0"/>
              <a:t>❌  </a:t>
            </a:r>
            <a:r>
              <a:rPr lang="en-IN" sz="1200" b="1" dirty="0"/>
              <a:t>Development not yet started</a:t>
            </a:r>
            <a:endParaRPr lang="en-IN" sz="1200" dirty="0"/>
          </a:p>
          <a:p>
            <a:pPr marL="0" indent="0">
              <a:buNone/>
            </a:pPr>
            <a:r>
              <a:rPr lang="en-IN" sz="1200" dirty="0"/>
              <a:t>❌  </a:t>
            </a:r>
            <a:r>
              <a:rPr lang="en-IN" sz="1200" b="1" dirty="0"/>
              <a:t>Production not yet started</a:t>
            </a:r>
          </a:p>
          <a:p>
            <a:endParaRPr lang="en-IN" sz="1200" dirty="0"/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2F508E-EFB5-4F6D-4DF5-A9C09DBABFFF}"/>
              </a:ext>
            </a:extLst>
          </p:cNvPr>
          <p:cNvSpPr txBox="1">
            <a:spLocks/>
          </p:cNvSpPr>
          <p:nvPr/>
        </p:nvSpPr>
        <p:spPr>
          <a:xfrm>
            <a:off x="3836496" y="4429124"/>
            <a:ext cx="3370354" cy="232147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200" b="1" dirty="0">
                <a:solidFill>
                  <a:srgbClr val="FF0000"/>
                </a:solidFill>
              </a:rPr>
              <a:t>Key challenges</a:t>
            </a:r>
            <a:endParaRPr lang="en-IN" sz="1200" dirty="0">
              <a:solidFill>
                <a:srgbClr val="FF0000"/>
              </a:solidFill>
            </a:endParaRPr>
          </a:p>
          <a:p>
            <a:r>
              <a:rPr lang="en-IN" sz="1200" dirty="0"/>
              <a:t> Networking issue</a:t>
            </a:r>
          </a:p>
          <a:p>
            <a:pPr lvl="1"/>
            <a:r>
              <a:rPr lang="en-IN" sz="1200" dirty="0"/>
              <a:t>DNS resolver issue – (resolved)</a:t>
            </a:r>
          </a:p>
          <a:p>
            <a:pPr lvl="1"/>
            <a:r>
              <a:rPr lang="en-IN" sz="1200" dirty="0"/>
              <a:t>Requires workaround for all external dependencies.</a:t>
            </a:r>
          </a:p>
          <a:p>
            <a:pPr lvl="1"/>
            <a:r>
              <a:rPr lang="en-IN" sz="1200" dirty="0"/>
              <a:t>Production AWS account not yet ready</a:t>
            </a:r>
          </a:p>
          <a:p>
            <a:pPr lvl="1"/>
            <a:r>
              <a:rPr lang="en-IN" sz="1200" dirty="0"/>
              <a:t>AD integration configuration for </a:t>
            </a:r>
            <a:r>
              <a:rPr lang="en-IN" sz="1200" dirty="0" err="1"/>
              <a:t>Github</a:t>
            </a:r>
            <a:r>
              <a:rPr lang="en-IN" sz="1200" dirty="0"/>
              <a:t> server waiting identity team</a:t>
            </a:r>
          </a:p>
          <a:p>
            <a:pPr lvl="1"/>
            <a:r>
              <a:rPr lang="en-IN" sz="1200" dirty="0"/>
              <a:t>Data Migration flow not finalized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4EA32D2-4A65-C407-073C-33CA8EFC7990}"/>
              </a:ext>
            </a:extLst>
          </p:cNvPr>
          <p:cNvSpPr txBox="1">
            <a:spLocks/>
          </p:cNvSpPr>
          <p:nvPr/>
        </p:nvSpPr>
        <p:spPr>
          <a:xfrm>
            <a:off x="7996094" y="4429123"/>
            <a:ext cx="3219478" cy="232148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200" b="1" dirty="0">
                <a:solidFill>
                  <a:schemeClr val="accent6">
                    <a:lumMod val="50000"/>
                  </a:schemeClr>
                </a:solidFill>
              </a:rPr>
              <a:t>Completion Timeline (Including Production)</a:t>
            </a:r>
          </a:p>
          <a:p>
            <a:r>
              <a:rPr lang="en-IN" sz="1200" dirty="0">
                <a:latin typeface="+mj-lt"/>
              </a:rPr>
              <a:t>AWS Infrastructure       -  Sep 15</a:t>
            </a:r>
          </a:p>
          <a:p>
            <a:r>
              <a:rPr lang="en-IN" sz="1200" dirty="0">
                <a:latin typeface="+mj-lt"/>
              </a:rPr>
              <a:t>GitHub Enterprise         -  Sep  22</a:t>
            </a:r>
          </a:p>
          <a:p>
            <a:r>
              <a:rPr lang="en-IN" sz="1200" dirty="0">
                <a:latin typeface="+mj-lt"/>
              </a:rPr>
              <a:t>  </a:t>
            </a:r>
            <a:r>
              <a:rPr lang="en-IN" sz="1200" dirty="0" err="1">
                <a:latin typeface="+mj-lt"/>
              </a:rPr>
              <a:t>JFrog</a:t>
            </a:r>
            <a:r>
              <a:rPr lang="en-IN" sz="1200" dirty="0">
                <a:latin typeface="+mj-lt"/>
              </a:rPr>
              <a:t> Artifactory &amp; Xray.   -  Sep 26</a:t>
            </a:r>
          </a:p>
          <a:p>
            <a:r>
              <a:rPr lang="en-IN" sz="1200" dirty="0">
                <a:latin typeface="+mj-lt"/>
              </a:rPr>
              <a:t>OpenSearch  - Sep 26</a:t>
            </a:r>
          </a:p>
          <a:p>
            <a:r>
              <a:rPr lang="en-IN" sz="1200" dirty="0">
                <a:latin typeface="+mj-lt"/>
              </a:rPr>
              <a:t>Grafana - Sep 26</a:t>
            </a:r>
          </a:p>
          <a:p>
            <a:r>
              <a:rPr lang="en-IN" sz="1200" dirty="0">
                <a:latin typeface="+mj-lt"/>
              </a:rPr>
              <a:t>Data migration from </a:t>
            </a:r>
            <a:r>
              <a:rPr lang="en-IN" sz="1200" dirty="0" err="1">
                <a:latin typeface="+mj-lt"/>
              </a:rPr>
              <a:t>onprem</a:t>
            </a:r>
            <a:r>
              <a:rPr lang="en-IN" sz="1200" dirty="0">
                <a:latin typeface="+mj-lt"/>
              </a:rPr>
              <a:t> to AWS – Oct 7th</a:t>
            </a:r>
          </a:p>
          <a:p>
            <a:r>
              <a:rPr lang="en-IN" sz="1200" dirty="0">
                <a:latin typeface="+mj-lt"/>
              </a:rPr>
              <a:t>Pipeline integration – Oct 7</a:t>
            </a:r>
          </a:p>
          <a:p>
            <a:endParaRPr lang="en-IN" sz="1200" dirty="0"/>
          </a:p>
          <a:p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67310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342E64-D1FA-94C1-B37A-668C7211A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EA2D63A-E370-E72D-172A-2FB0F712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1067CC-4E3B-AFCA-1A0B-58C3F27B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B50AD-F252-63E1-CFB8-33C4C6121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IN" sz="2000" b="1" dirty="0"/>
              <a:t>Phase 2 Planning - WHAT'S NEXT &amp; WHEN</a:t>
            </a:r>
            <a:endParaRPr lang="en-IN" sz="20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6054E5A-4DD3-5C0B-6DBE-C52DE4F4C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1BC3244-388E-0F35-96CF-4C22FC4B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11BE859D-65EE-4427-D2C4-94E5FE665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FF5BCF-CB59-10D4-516A-46ECDB044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5">
              <a:extLst>
                <a:ext uri="{FF2B5EF4-FFF2-40B4-BE49-F238E27FC236}">
                  <a16:creationId xmlns:a16="http://schemas.microsoft.com/office/drawing/2014/main" id="{5B548025-D792-714C-849B-202E2BE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DC58F-D629-1ADB-BD6E-36E2C6140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5" y="2890979"/>
            <a:ext cx="10291115" cy="238297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Jira(SaaS) integration with GitHub(AWS)</a:t>
            </a:r>
          </a:p>
          <a:p>
            <a:r>
              <a:rPr lang="en-US" sz="1800" dirty="0">
                <a:solidFill>
                  <a:schemeClr val="tx2"/>
                </a:solidFill>
              </a:rPr>
              <a:t>ServiceNow(SaaS) integration with GitHub(AWS)</a:t>
            </a:r>
          </a:p>
          <a:p>
            <a:r>
              <a:rPr lang="en-US" sz="1800" dirty="0">
                <a:solidFill>
                  <a:schemeClr val="tx2"/>
                </a:solidFill>
              </a:rPr>
              <a:t>DAST tool integration</a:t>
            </a:r>
          </a:p>
          <a:p>
            <a:r>
              <a:rPr lang="en-US" sz="1800" dirty="0">
                <a:solidFill>
                  <a:schemeClr val="tx2"/>
                </a:solidFill>
              </a:rPr>
              <a:t>Security tool integration</a:t>
            </a:r>
          </a:p>
          <a:p>
            <a:r>
              <a:rPr lang="en-US" sz="1800" dirty="0" err="1">
                <a:solidFill>
                  <a:schemeClr val="tx2"/>
                </a:solidFill>
              </a:rPr>
              <a:t>PaC</a:t>
            </a:r>
            <a:r>
              <a:rPr lang="en-US" sz="1800" dirty="0">
                <a:solidFill>
                  <a:schemeClr val="tx2"/>
                </a:solidFill>
              </a:rPr>
              <a:t> for </a:t>
            </a:r>
            <a:r>
              <a:rPr lang="en-US" sz="1800" dirty="0" err="1">
                <a:solidFill>
                  <a:schemeClr val="tx2"/>
                </a:solidFill>
              </a:rPr>
              <a:t>IaC</a:t>
            </a:r>
            <a:r>
              <a:rPr lang="en-US" sz="1800" dirty="0">
                <a:solidFill>
                  <a:schemeClr val="tx2"/>
                </a:solidFill>
              </a:rPr>
              <a:t> tool integration</a:t>
            </a:r>
          </a:p>
          <a:p>
            <a:r>
              <a:rPr lang="en-US" sz="1800" dirty="0">
                <a:solidFill>
                  <a:schemeClr val="tx2"/>
                </a:solidFill>
              </a:rPr>
              <a:t>Pipeline documentations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CA1756-31E5-6581-37BA-2285BC19D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346887B-A9B3-8811-7E75-5EC2C043C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D0EA460-FF8C-D28E-D5BB-1DD6D80BF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5E88A16-002D-E0ED-DE93-0C21B5E37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F9072A5-6E09-0FA4-8572-F64EF9D8A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5A01C6-2B2F-501B-5D74-A62E71055C44}"/>
              </a:ext>
            </a:extLst>
          </p:cNvPr>
          <p:cNvSpPr txBox="1">
            <a:spLocks/>
          </p:cNvSpPr>
          <p:nvPr/>
        </p:nvSpPr>
        <p:spPr>
          <a:xfrm>
            <a:off x="6849268" y="4029075"/>
            <a:ext cx="5209382" cy="124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Estimated start time would be </a:t>
            </a:r>
            <a:r>
              <a:rPr lang="en-US" sz="1800" b="1" dirty="0">
                <a:solidFill>
                  <a:schemeClr val="tx2"/>
                </a:solidFill>
              </a:rPr>
              <a:t>October 2</a:t>
            </a:r>
            <a:r>
              <a:rPr lang="en-US" sz="1800" b="1" baseline="30000" dirty="0">
                <a:solidFill>
                  <a:schemeClr val="tx2"/>
                </a:solidFill>
              </a:rPr>
              <a:t>nd</a:t>
            </a:r>
            <a:r>
              <a:rPr lang="en-US" sz="1800" b="1" dirty="0">
                <a:solidFill>
                  <a:schemeClr val="tx2"/>
                </a:solidFill>
              </a:rPr>
              <a:t> week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00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90DE-07B6-B1C6-42D3-55E3A44C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rgbClr val="FF0000"/>
                </a:solidFill>
              </a:rPr>
              <a:t>Phase 2: Key Challenges and Support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FD813-A714-799D-99E4-203F2BBFF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Phase 2 involves lot of tools integration. So, below are the challenges that we see and support needed.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Challenges:</a:t>
            </a:r>
          </a:p>
          <a:p>
            <a:r>
              <a:rPr lang="en-US" sz="1800" dirty="0"/>
              <a:t>External team dependencies takes longer time to resolve.</a:t>
            </a:r>
          </a:p>
          <a:p>
            <a:r>
              <a:rPr lang="en-US" sz="1800" dirty="0"/>
              <a:t>Network restriction forcing us to look for workaround.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Support:</a:t>
            </a:r>
          </a:p>
          <a:p>
            <a:r>
              <a:rPr lang="en-US" sz="1800" dirty="0"/>
              <a:t>Enabling internet access by inspection accounts.</a:t>
            </a:r>
          </a:p>
          <a:p>
            <a:r>
              <a:rPr lang="en-US" sz="1800" dirty="0"/>
              <a:t>Accelerating external team dependencies.  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610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C2E9-D5DA-EB9C-520C-FD9A511A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F03AC-9F69-FEC2-8A7D-33C8EA046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67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436</Words>
  <Application>Microsoft Macintosh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BUSINESS REVIEW REPORT</vt:lpstr>
      <vt:lpstr>Project Scope &amp; Current Status</vt:lpstr>
      <vt:lpstr>Phase 1 Completion Plan - WHERE &amp; HOW &amp; WHEN</vt:lpstr>
      <vt:lpstr>Phase 2 Planning - WHAT'S NEXT &amp; WHEN</vt:lpstr>
      <vt:lpstr>Phase 2: Key Challenges and Support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Sathishkumar Palanisamy</dc:creator>
  <cp:lastModifiedBy>Sathishkumar Palanisamy</cp:lastModifiedBy>
  <cp:revision>1</cp:revision>
  <dcterms:created xsi:type="dcterms:W3CDTF">2025-08-12T16:56:50Z</dcterms:created>
  <dcterms:modified xsi:type="dcterms:W3CDTF">2025-08-12T19:04:19Z</dcterms:modified>
</cp:coreProperties>
</file>