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roxima Nova"/>
      <p:regular r:id="rId12"/>
      <p:bold r:id="rId13"/>
      <p:italic r:id="rId14"/>
      <p:boldItalic r:id="rId15"/>
    </p:embeddedFont>
    <p:embeddedFont>
      <p:font typeface="Alfa Slab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D742D7-E6FA-4F98-9AC4-9F5013C6A809}">
  <a:tblStyle styleId="{05D742D7-E6FA-4F98-9AC4-9F5013C6A8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boldItalic.fntdata"/><Relationship Id="rId14" Type="http://schemas.openxmlformats.org/officeDocument/2006/relationships/font" Target="fonts/ProximaNova-italic.fntdata"/><Relationship Id="rId16" Type="http://schemas.openxmlformats.org/officeDocument/2006/relationships/font" Target="fonts/AlfaSlabOn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afa3af5c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afa3af5c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afcf419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afcf419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afcf419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afcf419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fa3af5c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afa3af5c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cikit-learn.org/stable/modules/generated/sklearn.ensemble.IsolationFores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Guardian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Powered By</a:t>
            </a:r>
            <a:endParaRPr/>
          </a:p>
        </p:txBody>
      </p:sp>
      <p:pic>
        <p:nvPicPr>
          <p:cNvPr id="58" name="Google Shape;58;p13"/>
          <p:cNvPicPr preferRelativeResize="0"/>
          <p:nvPr/>
        </p:nvPicPr>
        <p:blipFill>
          <a:blip r:embed="rId3">
            <a:alphaModFix/>
          </a:blip>
          <a:stretch>
            <a:fillRect/>
          </a:stretch>
        </p:blipFill>
        <p:spPr>
          <a:xfrm>
            <a:off x="3378100" y="3625125"/>
            <a:ext cx="2387799" cy="1253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Cybersecurity + AI</a:t>
            </a:r>
            <a:endParaRPr/>
          </a:p>
        </p:txBody>
      </p:sp>
      <p:graphicFrame>
        <p:nvGraphicFramePr>
          <p:cNvPr id="64" name="Google Shape;64;p14"/>
          <p:cNvGraphicFramePr/>
          <p:nvPr/>
        </p:nvGraphicFramePr>
        <p:xfrm>
          <a:off x="311700" y="1304350"/>
          <a:ext cx="3000000" cy="3000000"/>
        </p:xfrm>
        <a:graphic>
          <a:graphicData uri="http://schemas.openxmlformats.org/drawingml/2006/table">
            <a:tbl>
              <a:tblPr>
                <a:noFill/>
                <a:tableStyleId>{05D742D7-E6FA-4F98-9AC4-9F5013C6A809}</a:tableStyleId>
              </a:tblPr>
              <a:tblGrid>
                <a:gridCol w="2840200"/>
                <a:gridCol w="2840200"/>
                <a:gridCol w="2840200"/>
              </a:tblGrid>
              <a:tr h="530600">
                <a:tc>
                  <a:txBody>
                    <a:bodyPr/>
                    <a:lstStyle/>
                    <a:p>
                      <a:pPr indent="0" lvl="0" marL="0" rtl="0" algn="l">
                        <a:spcBef>
                          <a:spcPts val="0"/>
                        </a:spcBef>
                        <a:spcAft>
                          <a:spcPts val="0"/>
                        </a:spcAft>
                        <a:buNone/>
                      </a:pPr>
                      <a:r>
                        <a:rPr b="1" lang="en"/>
                        <a:t>Challenge</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What We Did</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Business Outcome</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556475">
                <a:tc>
                  <a:txBody>
                    <a:bodyPr/>
                    <a:lstStyle/>
                    <a:p>
                      <a:pPr indent="0" lvl="0" marL="0" rtl="0" algn="l">
                        <a:spcBef>
                          <a:spcPts val="0"/>
                        </a:spcBef>
                        <a:spcAft>
                          <a:spcPts val="0"/>
                        </a:spcAft>
                        <a:buNone/>
                      </a:pPr>
                      <a:r>
                        <a:rPr lang="en"/>
                        <a:t>Organizations generate vast amounts of data today, yet they only use a fraction of that data to secure their enterprises.  The challenge is to make this corpus of information more accessible to reduce cybersecurity risk.</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We built a model to estimate risk for each API call in the dataset using </a:t>
                      </a:r>
                      <a:r>
                        <a:rPr lang="en"/>
                        <a:t>network traffic data (“BETH” from Kaggle), CVE (NVD), and synthetic data to connect them.  </a:t>
                      </a:r>
                      <a:r>
                        <a:rPr lang="en"/>
                        <a:t>Then, we used Databricks to analyze key data attributes passed to the API using an </a:t>
                      </a:r>
                      <a:r>
                        <a:rPr lang="en" u="sng">
                          <a:solidFill>
                            <a:schemeClr val="hlink"/>
                          </a:solidFill>
                          <a:hlinkClick r:id="rId3"/>
                        </a:rPr>
                        <a:t>isolation forest model</a:t>
                      </a:r>
                      <a:r>
                        <a:rPr lang="en"/>
                        <a:t> to estimate anomalous activity and identify a potential attack.</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From this information, we can identify network API data calls that look like a potential attack, along with an estimated probability that it is an attack.  In the future, this data can be joined with vulnerability scan data, high value assets (HVAs), and other factors to view</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16225" y="39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at a glance</a:t>
            </a:r>
            <a:endParaRPr/>
          </a:p>
        </p:txBody>
      </p:sp>
      <p:graphicFrame>
        <p:nvGraphicFramePr>
          <p:cNvPr id="70" name="Google Shape;70;p15"/>
          <p:cNvGraphicFramePr/>
          <p:nvPr/>
        </p:nvGraphicFramePr>
        <p:xfrm>
          <a:off x="216225" y="3324925"/>
          <a:ext cx="3000000" cy="3000000"/>
        </p:xfrm>
        <a:graphic>
          <a:graphicData uri="http://schemas.openxmlformats.org/drawingml/2006/table">
            <a:tbl>
              <a:tblPr>
                <a:noFill/>
                <a:tableStyleId>{05D742D7-E6FA-4F98-9AC4-9F5013C6A809}</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F1 Score</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Precision</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Recall</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Validation</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62.9%</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99%</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46%</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Testing</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84.3%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88.5%</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86.5%</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71" name="Google Shape;71;p15"/>
          <p:cNvGraphicFramePr/>
          <p:nvPr/>
        </p:nvGraphicFramePr>
        <p:xfrm>
          <a:off x="216225" y="1105625"/>
          <a:ext cx="3000000" cy="3000000"/>
        </p:xfrm>
        <a:graphic>
          <a:graphicData uri="http://schemas.openxmlformats.org/drawingml/2006/table">
            <a:tbl>
              <a:tblPr>
                <a:noFill/>
                <a:tableStyleId>{05D742D7-E6FA-4F98-9AC4-9F5013C6A809}</a:tableStyleId>
              </a:tblPr>
              <a:tblGrid>
                <a:gridCol w="1178925"/>
                <a:gridCol w="1558025"/>
                <a:gridCol w="1618825"/>
              </a:tblGrid>
              <a:tr h="381000">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Subset</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Rows</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Training</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67%</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763K</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Validation</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16.5%</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188K</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Testing</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16.5%</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188K</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Architecture</a:t>
            </a:r>
            <a:endParaRPr/>
          </a:p>
        </p:txBody>
      </p:sp>
      <p:pic>
        <p:nvPicPr>
          <p:cNvPr id="77" name="Google Shape;77;p16"/>
          <p:cNvPicPr preferRelativeResize="0"/>
          <p:nvPr/>
        </p:nvPicPr>
        <p:blipFill>
          <a:blip r:embed="rId3">
            <a:alphaModFix/>
          </a:blip>
          <a:stretch>
            <a:fillRect/>
          </a:stretch>
        </p:blipFill>
        <p:spPr>
          <a:xfrm>
            <a:off x="311700" y="1017725"/>
            <a:ext cx="8520600" cy="38209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0" y="1379118"/>
            <a:ext cx="9144003" cy="33129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