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36.60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10.545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12.336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52,'68'-3,"95"-16,5-2,367 12,-528 9,0 1,0-1,-1 1,1 0,0 1,0 0,9 3,-15-4,1 0,-1-1,0 1,1 0,-1 0,0 0,0 0,1 0,-1 0,0 0,0 0,0 1,0-1,-1 0,1 1,0-1,0 0,-1 1,1-1,-1 1,1-1,-1 1,0-1,0 1,1 0,-1-1,0 1,0-1,-1 1,1-1,0 1,0 0,-1-1,1 1,-1-1,1 0,-1 1,-1 2,-4 5,0-1,-1 0,0 0,0-1,-1 1,0-2,0 1,-1-1,0 0,0-1,0 0,-11 4,-3 4,-144 71,-351 122,499-200,10-4,0 1,1-1,0 1,-1 1,1 0,1 0,-1 0,1 1,-1 1,1-1,-10 11,16-15,1 0,-1 0,1 0,-1 0,1 0,0 1,0-1,-1 0,1 0,0 0,0 0,0 1,0-1,0 0,0 0,0 0,1 0,-1 1,0-1,1 0,-1 0,1 0,-1 0,1 0,-1 0,1 0,0 0,0 0,-1 0,1-1,0 1,0 0,0 0,0-1,0 1,0 0,0-1,0 1,0-1,0 1,2-1,56 24,-49-21,103 28,179 27,-194-42,16 2,-59-12,0 3,102 31,-156-39,41 19,-41-19,0-1,-1 0,1 1,0-1,-1 1,1-1,-1 1,1 0,-1-1,1 1,-1 0,1-1,-1 1,0 0,1-1,-1 1,0 0,0 0,0-1,1 1,-1 0,0 0,0-1,0 1,0 0,0 0,0-1,0 1,-1 0,1 0,0-1,0 1,0 0,-1 0,1-1,-1 1,1 0,0-1,-1 1,1 0,-1-1,1 1,-1-1,0 1,1-1,-1 1,1-1,-1 1,0-1,-1 1,-19 11,0 0,-2-2,1-1,-1 0,-1-2,-39 8,24-5,-506 161,502-158,31-10,1 0,0 0,0 1,0 1,1-1,-1 2,1 0,-17 12,26-17,0 0,0 0,1-1,-1 1,0 0,0 0,0 1,1-1,-1 0,0 0,1 0,-1 0,1 0,0 1,-1-1,1 0,0 1,0-1,0 0,-1 0,1 1,1-1,-1 0,0 1,0-1,0 0,2 3,-1-2,1 0,-1 1,1-1,0 0,0 0,0 0,0-1,1 1,-1 0,0-1,1 1,3 0,9 5,0-1,1-1,20 4,-36-9,77 13,150 7,-13-4,-56 8,-126-20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22.758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0,'0'1,"0"-1,1 1,-1 0,0-1,1 1,-1-1,1 1,-1 0,1-1,-1 1,1-1,0 1,-1-1,1 0,0 1,-1-1,1 0,0 1,-1-1,1 0,0 0,0 0,-1 0,2 1,25 3,-22-4,129 10,152-8,114 8,-390-9,-1 0,1 1,-1 0,0 1,1 0,-1 0,-1 1,15 8,-22-11,1 0,0 1,0-1,-1 1,1-1,-1 1,1 0,-1-1,0 1,1 0,-1 0,0 0,0 0,-1 0,1 0,0 0,0 3,-1-2,0 0,0 0,-1 0,1 0,-1 0,1-1,-1 1,0 0,0 0,0-1,-1 1,1 0,-1-1,1 1,-1-1,-3 4,-13 13,0-1,-1 0,0-1,-2-1,-23 13,-120 66,149-87,-313 157,320-161,0 0,0 1,1 0,-12 11,18-15,0-1,0 1,0 0,1 0,-1 0,0-1,0 1,1 0,-1 0,1 0,-1 0,1 0,-1 0,1 1,0-1,-1 0,1 0,0 0,0 0,0 0,0 0,0 1,0-1,0 0,0 0,1 0,-1 0,0 0,1 0,-1 0,0 0,1 0,0 0,-1 0,1 0,-1 0,1 0,0 0,0 0,0 0,-1-1,1 1,0 0,0-1,0 1,0-1,2 2,9 4,-1-1,1 0,0 0,0-1,0 0,1-1,14 1,99 6,-99-8,162 4,103 8,-279-13,0 1,0 0,25 8,-37-10,1 1,-1-1,0 1,1 0,-1-1,0 1,0 0,0 0,0 0,1 0,-1 0,0 0,0 0,-1 0,1 0,0 0,0 1,0 1,0-2,-1 1,-1-1,1 1,0-1,0 1,0-1,-1 1,1-1,-1 0,1 1,-1-1,0 0,1 1,-1-1,0 0,0 0,0 0,0 0,0 1,0-2,0 1,-2 2,-23 16,0-1,-1-1,-1-2,-58 24,32-14,-224 90,58-26,219-89,-1 1,0 0,0-1,1 1,-1 0,0 0,1-1,-1 1,1 1,-1-1,1 0,-1 0,1 0,0 1,0-1,-1 1,1-1,0 1,0-1,1 1,-1 0,0-1,0 1,1 0,-1 2,1-2,1 0,0 0,-1 0,1 0,0 0,0 0,0 0,1 0,-1-1,0 1,1 0,-1-1,1 1,-1-1,1 1,0-1,3 2,11 7,1 0,1-1,26 9,37 9,90 17,-11-4,-158-39,7 1,1 1,0 1,-1 0,13 7,-20-10,-1 0,0-1,0 1,1 0,-1 0,0 0,0-1,0 1,0 1,0-1,-1 0,1 0,0 0,0 0,-1 0,1 1,-1-1,1 0,-1 1,1-1,-1 0,0 1,0-1,1 1,-1-1,0 0,0 1,-1-1,1 1,0-1,0 0,-1 1,1-1,-1 0,1 1,-1-1,1 0,-1 0,0 0,-1 3,-9 7,-1 1,0-2,-1 1,0-2,-1 0,1 0,-2-1,-20 8,4-1,-367 161,173-83,225-93,-9 4,0 0,0 0,0 1,-10 8,18-12,0 0,0-1,1 1,-1 0,0-1,0 1,1 0,-1 0,0-1,1 1,-1 0,1 0,-1 0,1 0,-1 0,1 0,0 0,-1 0,1 0,0 0,0 0,0 0,0 0,0 0,0 0,0 0,0 0,0 1,0-1,1 0,-1 0,0 0,1 0,-1 0,1-1,-1 1,1 0,-1 0,1 0,0 0,-1 0,1-1,0 1,0 0,0-1,-1 1,1 0,0-1,0 1,0-1,2 1,6 4,0 0,1-1,0 0,0-1,0 0,20 3,69 4,-55-6,497 10,-487-14,-19-1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25.773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0,'773'21,"-562"-19,15 2,-199-1,46 10,-66-12,0 1,-1 0,1 0,-1 0,1 1,-1 0,0 1,0-1,0 1,-1 0,1 0,6 7,-9-3,1-1,-1 0,0 1,-1-1,0 1,0 0,0 0,-1 0,0 0,-1 14,4 22,3 13,-3 1,-3 59,-1-95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32.716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0,'268'10,"-63"0,-126-9,345 15,-2 35,-409-49,-1 1,1 0,0 1,-1 0,1 1,-1 0,14 9,-21-10,-1-1,0 1,0 0,0 0,0 0,-1 1,1-1,-1 1,0 0,-1 0,1 0,-1 0,0 0,0 1,-1-1,1 1,-1-1,-1 1,1 6,0-5,-1-1,0 0,-1 0,1 0,-1 1,0-1,-1 0,0 0,0 0,0 0,0-1,-1 1,-6 9,2-6,0 0,-1 0,0-1,0 0,-1 0,-18 12,-10 1,0-1,-1-2,-47 15,65-25,-404 118,133-46,282-77,-1 0,1 1,0 0,0 0,-14 10,22-13,0 0,0 0,0 0,0 0,0 0,0 0,0 0,0 1,0-1,0 0,1 0,-1 1,0-1,1 1,-1-1,1 0,0 1,-1 2,2-2,-1-1,0 1,1 0,0-1,-1 1,1 0,0-1,0 1,0-1,0 1,0-1,0 0,0 1,1-1,-1 0,0 0,1 0,-1 0,4 2,10 6,1-1,0 0,1-2,-1 1,1-2,1 0,21 2,135 12,-128-16,527 26,-393-23,-163-6,-10 0,0 0,0 0,0 1,0 0,0 0,0 0,10 5,-17-6,0 0,1 1,-1-1,0 0,0 1,0-1,0 0,0 1,0-1,0 0,0 1,0-1,0 0,0 1,0-1,0 0,0 1,0-1,0 0,0 1,0-1,0 0,0 1,-1-1,1 0,0 1,0-1,0 0,-1 0,1 1,0-1,0 0,-1 0,1 1,0-1,0 0,-1 0,1 0,0 0,-1 1,1-1,0 0,-1 0,1 0,0 0,-1 0,1 0,0 0,-1 0,-24 11,-88 18,-212 27,222-41,-477 58,563-72,-1 1,1 1,-1 1,1 0,0 2,-18 7,34-12,0-1,0 0,0 1,0-1,0 1,0 0,0-1,0 1,0 0,0-1,1 1,-1 0,0 0,0 0,1 0,-1 0,1 0,-1 0,1 0,-1 0,1 0,0 0,-1 0,1 0,0 0,0 2,0-2,1 1,-1-1,1 1,-1-1,1 1,0-1,0 1,0-1,0 0,0 1,0-1,0 0,0 0,1 0,1 2,6 3,1 0,-1-1,1 0,16 5,20 4,0-1,0-3,65 6,148-2,-122-9,158 10,-286-14,0 0,0 0,0 1,-1 0,1 1,-1 0,14 7,-21-10,0 1,0-1,0 1,0 0,0-1,0 1,0 0,-1 0,1 0,0 0,0 0,-1 0,1 0,0 0,-1 0,1 0,-1 0,0 0,1 0,-1 0,0 0,0 1,1 1,-2-1,0 1,0-1,0 0,0 0,0 0,0 0,-1 0,1 0,-1 0,1 0,-1 0,0-1,0 1,0-1,0 1,0-1,-2 1,-35 20,-1-3,-1-1,0-1,-1-3,-49 10,43-11,-781 161,436-102,381-70,1 0,0 1,0 1,-13 5,24-9,-1 1,0-1,1 0,-1 0,1 1,-1-1,1 0,-1 1,1-1,-1 0,1 1,0-1,-1 1,1-1,-1 1,1-1,0 1,0-1,-1 1,1-1,0 1,0-1,-1 1,1 0,0-1,0 1,0-1,0 1,0 0,0-1,0 1,0 0,2 1,-1 0,1-1,-1 1,1 0,0-1,0 1,0-1,0 0,0 0,0 0,0 0,0 0,0 0,3 0,38 14,1-2,0-2,77 8,141 0,-261-19,917 8,-721-10,-176 2,29-1,-47 1,-1 0,1 1,-1-1,1 1,-1-1,1 1,-1 0,0 0,1 0,-1 0,0 0,0 0,0 1,4 2,-1 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34.700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1,'52'24,"2"-2,0-3,1-2,1-3,89 12,286 4,-394-29,574 3,-208-4,-390 0,1-1,0 1,1 1,-1 1,1 0,25 7,-39-9,0 0,0 0,-1 0,1 1,0-1,0 0,0 1,-1-1,1 0,0 1,0-1,-1 1,1 0,0-1,-1 1,1-1,0 1,-1 0,1-1,-1 1,0 0,1 0,-1-1,1 1,-1 0,0 0,0 0,1 0,-1 0,0-1,0 1,0 0,0 0,0 0,0 0,0 0,0-1,0 1,-1 0,1 0,0 0,-1 0,1-1,0 1,-1 0,1 0,-1-1,1 1,-1 0,0 0,-37 34,-20 3,0-2,-2-3,-69 28,-204 65,260-100,-185 64,-286 109,539-197,0-1,0 1,1 1,-1-1,1 1,-1 0,1 0,0 0,0 1,0-1,-5 7,9-9,-1 0,1 0,-1 0,1 0,0 0,-1 0,1 0,0 0,0 0,0 0,0 0,0 0,0 0,0 1,0-1,0 0,1 0,-1 0,0 0,1 0,-1 0,1 1,1 1,0 0,1-1,-1 1,1 0,-1-1,1 0,0 1,0-1,5 3,12 5,1 0,-1-1,2-2,-1 0,1-1,33 5,144 8,-184-18,809 8,-788-10,16 2,-52-1,-1 0,1 0,0 0,0 0,0 0,0 1,0-1,0 0,-1 0,1 0,0 0,0 1,0-1,0 0,0 0,0 0,0 0,0 1,0-1,0 0,0 0,0 0,0 1,0-1,0 0,0 0,0 0,0 1,0-1,0 0,0 0,0 0,0 0,0 1,1-1,-1 0,0 0,0 0,0 0,0 0,0 1,0-1,1 0,-1 0,0 0,0 0,0 0,0 0,1 0,-16 7,-1-1,1-1,-32 6,10-3,-428 101,-493 132,926-232,22-7,0 0,0 1,0 0,0 1,1 0,0 0,-17 11,25-14,0 0,0 0,0 0,0-1,0 2,0-1,1 0,-1 0,0 0,1 0,-1 0,1 1,-1-1,1 0,-1 0,1 1,0-1,0 0,0 1,0-1,0 0,0 1,0-1,0 0,0 1,0-1,1 0,-1 1,1-1,-1 0,1 0,-1 0,1 1,0-1,0 0,-1 0,1 0,0 0,0 0,0 0,0 0,0-1,0 1,0 0,1 0,1 0,5 5,1-1,0 0,1-1,17 6,39 9,1-2,136 13,143-10,-310-19,380 4,-118-4,-247 3,-50-4,-1 0,1 0,0 0,-1 0,1 0,0 0,-1 0,1 0,0 1,-1-1,1 0,-1 0,1 1,-1-1,1 0,0 1,-1-1,1 1,-1-1,1 1,-1-1,0 1,1-1,-1 1,0-1,1 2,-10 10,-31 10,38-21,-76 32,-126 35,-86 5,205-53,-523 114,588-129,-59 17,74-20,1-1,-1 1,1 0,0 1,0-1,0 1,0 0,0 0,0 0,1 0,-1 0,1 1,-4 5,7-8,0 1,-1-1,1 0,0 0,0 1,0-1,0 0,0 0,0 1,0-1,0 0,1 0,-1 1,0-1,1 0,-1 0,1 0,0 0,-1 0,1 1,0-1,-1 0,1 0,0-1,0 1,0 0,0 0,0 0,0-1,0 1,0 0,0-1,0 1,0-1,3 1,49 22,-46-21,91 26,164 27,-185-42,194 18,-94-14,-141-12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36.370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50,'4'0,"6"0,6 0,13 0,23 0,25 0,21 0,25 0,17-4,15-2,8 0,-2-2,-15-1,-25 1,-27 3,-31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37.115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1 158,'0'-5,"4"0,6-1,15 1,11 2,22 1,31 1,27 1,33 0,21-5,22 0,8-9,1-6,-21-4,-23 1,-39 2,-39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48.969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1 130,'322'0,"1147"-16,-631 9,-101 4,-448-10,120-1,147-4,-359 5,238-7,-71 7,30 1,-264 19,-1 7,158 36,-17-2,-133-25,191 59,-313-77,0 0,0 2,-1 0,0 0,0 1,-1 1,0 0,-1 1,20 19,-27-24,0 1,-1-1,1 1,-1-1,0 1,-1 1,0-1,0 0,0 1,0 0,-1 0,0-1,-1 1,0 0,0 0,0 1,-1-1,0 0,0 0,-1 0,0 0,0 0,-3 11,1-13,1-1,-1 0,1 0,-1 0,0 0,-1-1,1 1,-1-1,1 0,-1 0,0 0,0 0,-1-1,1 1,0-1,-1 0,1 0,-1-1,0 0,-9 2,-12 2,0-1,-40 0,55-3,-473 0,-126 8,300 44,161-23,-670 94,40-104,266-16,-1499 14,1310-20,592 3,-125-3,183-3,-58-15,66 11,0 1,-57-2,-32 11,104-1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28:50.461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80,'1387'-41,"-686"9,-93 25,-352 9,-235-2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39.13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0 130,'492'35,"-139"-4,1058-16,-848-19,108 17,41 0,-340-12,290-3,-223-24,90 0,-261 13,4 1,123-14,-34 1,-13 12,71 0,-128 0,-2 0,-148 13,368-14,-135 3,-28 2,370-8,-539 18,-55 4,162 29,-161-15,150 2,-64-23,131 3,-224 11,33 2,83-15,-209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30:20.215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56,'4'2,"0"1,0-1,0 1,0-1,0-1,1 1,-1-1,1 1,5-1,7 4,31 9,0-3,0-2,73 5,153-8,-183-5,1068-4,-1092 6,87 16,-13-1,379 33,320 24,1378-11,-1363-63,-673 12,-27 0,-116-11,-23 0,0-1,0-1,0 0,0-1,0-1,17-4,-32 5,1 0,-1 1,0-1,1 0,-1 0,0 0,0 0,1-1,-1 1,0 0,0 0,0-1,0 1,-1-1,1 1,0-1,-1 1,1-1,-1 1,1-1,-1 1,0-1,1 0,-1 1,0-1,0 0,0 1,-1-1,1 1,0-1,0 0,-1 1,1-1,-1 1,-1-4,-3-8,1 1,-2-1,-8-13,11 21,-2-6,-1 0,-1 0,1 1,-2 0,0 0,0 1,0 0,-1 0,-1 1,0 0,0 0,0 1,-1 1,0 0,0 0,0 1,-15-4,-45-11,0 3,-2 4,-91-6,4 0,14 5,-1 6,-221 17,-201 36,-347 10,-976-57,1611 18,167-6,0 4,0 6,-130 39,210-50,-12 7,0 2,1 2,1 2,-57 37,39-22,-27 16,-84 45,145-84,0-3,-1 0,0-1,-48 8,58-15,0 1,1 1,-1 0,1 2,0 0,1 1,-1 1,2 0,-1 2,1-1,-24 23,-16 14,37-33,0 1,1 0,1 2,1 0,-29 39,27-35,14-18,1 0,0 0,0 1,0-1,1 1,-5 8,7-11,-1-1,1 1,0 0,0 0,0 0,0 0,0 0,0 0,1 0,-1 0,0-1,0 1,1 0,-1 0,0 0,1 0,-1-1,1 1,-1 0,1 0,-1-1,1 1,0 0,-1-1,1 1,0-1,-1 1,1-1,0 1,0-1,0 1,-1-1,1 0,0 0,0 1,0-1,0 0,0 0,0 0,1 0,20 5,1 0,0-2,-1-1,1-1,29-2,2 1,1603 1,-759-4,-646 2,876 32,10-7,-763-27,162 2,-495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30:23.222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376 106,'148'0,"1350"-31,491-44,-174 79,-1710 2,-1 4,148 35,-113-19,233 33,-362-56,-1-1,1 2,-1-1,0 1,0 0,0 1,-1 0,0 1,0 0,13 12,2 6,39 51,4 6,-25-43,1-2,47 31,35 30,-119-93,0 0,-1 1,1 0,-1 0,0 0,-1 0,1 1,-1-1,0 1,3 10,-5-14,-1 0,1 0,-1 0,0 0,0 0,0 0,0 0,0 0,-1 0,1 0,0 0,-1 0,1 0,-1 0,0 0,0 0,0 0,0-1,0 1,0 0,0 0,-1-1,1 1,-1-1,1 0,-1 1,1-1,-1 0,0 0,0 0,1 0,-1 0,0 0,0 0,0-1,0 1,-2 0,-28 8,1-1,-1-1,-49 3,-106-2,127-7,-947 4,572-8,-440-10,0-1,599 13,-407 5,-51 59,-130 3,23-68,808 2,0 2,0 1,0 1,0 2,1 1,0 2,-51 21,81-30,-1 1,1 0,0 0,0 0,0 1,-1-1,1 0,0 1,1 0,-1-1,0 1,0 0,1 0,-1 0,1 0,-1 0,1 0,0 0,-2 5,3-5,0 0,0 0,0 0,1 0,-1 0,0 0,1 0,-1 0,1 0,0 0,0 0,0-1,0 1,0 0,0-1,0 1,0 0,3 2,6 5,0-1,0 0,1-1,0 0,0 0,14 5,17 5,1-2,0-1,1-3,72 10,187 5,-238-23,1235 37,3-47,-128-20,-923 18,302 3,11 28,-3-48,-308-26,-51 7,-36 18,-126 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30:26.46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574 129,'103'10,"-12"0,459-18,1-40,-3 0,1137 4,-1048 70,-68 5,3-33,-209-1,-317 2,42 0,1 4,136 21,-133-11,150 3,-154-13,-1 3,95 19,-141-17,-14-4,-1 2,45 15,-66-20,0 1,0 0,0 0,-1 1,1-1,-1 1,1 0,-1 1,0-1,0 1,-1-1,1 1,-1 0,1 0,-1 1,-1-1,1 1,-1-1,4 11,-5-10,-1-1,1 0,-1 1,-1-1,1 1,0-1,-1 1,0-1,0 1,-1-1,1 0,-1 0,0 0,0 0,0 0,0 0,-1 0,0-1,0 1,0-1,0 1,-5 2,-8 9,-1-1,-1-1,-23 13,-18 7,-2-3,-1-2,-2-3,-70 18,-273 50,399-91,-255 42,-1-12,-2-12,-426-21,-17-66,453 38,229 26,-1098-81,-169 102,951-10,101-5,-461 33,657-27,0 2,-81 31,92-26,1 2,1 1,0 2,2 1,-39 36,64-53,1 0,-1 1,1 0,0 0,1 0,0 1,0-1,0 1,1 0,0 0,0 0,1 1,-1-1,2 1,-1-1,1 1,0 0,1-1,0 1,0 0,1-1,0 1,0 0,4 11,-2-5,2-1,0 1,0-1,1 0,1-1,0 1,1-1,0-1,1 0,0 0,1 0,19 15,7 0,1-2,1-2,1-2,1-1,54 18,220 53,-287-83,74 15,2-4,164 7,214-21,-275-6,1195-38,4 1,426 40,-1588 12,16 0,-238-13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1:16:11.417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1,'495'19,"-214"-5,2132 7,-1552-24,2665 3,-3508 0,47 2,-62-2,0 1,0-1,1 1,-1-1,0 1,0 0,0 0,-1 1,1-1,0 1,0-1,-1 1,1 0,-1 0,5 4,-7-6,1 1,-1-1,0 1,1 0,-1-1,0 1,0-1,0 1,1 0,-1-1,0 1,0 0,0 0,0-1,0 1,0 0,0-1,0 1,0 0,0-1,-1 1,1 0,0-1,0 1,-1-1,1 1,0 0,-1-1,1 1,0-1,-1 1,1-1,-1 1,0 0,-24 15,2-7,0-1,0 0,-1-2,-39 5,36-7,-1250 204,1055-174,-1324 167,-11-105,281-105,1026-15,-95-3,313 25,-53-8,52 4,-47 0,14 9,1 4,1 2,0 3,-79 26,141-38,0 0,0 0,0 1,0-1,0 1,0-1,0 1,0 0,0 0,1 0,-1 0,0 0,1 0,-1 1,0-1,1 1,0-1,-1 1,1-1,0 1,0 0,0-1,-2 4,4-3,0 0,0 1,0-1,0 0,0 0,0 0,0 0,1-1,-1 1,1 0,-1 0,1-1,0 1,0-1,-1 0,1 1,0-1,0 0,1 0,-1 0,0 0,0-1,3 1,35 16,2-2,0-2,1-2,59 7,188 10,-274-26,767 26,5-31,-367-1,-82 2,503 2,-443 24,-22 0,-23-22,-113-3,244 31,-441-22,0 1,0 3,44 17,-60-21,0-1,43 5,-24-5,-5-2,0-2,65-4,-67-1,0 2,77 10,-106-8,-1 1,0 1,0 0,0 0,-1 1,0 0,12 8,56 49,-77-62,4 4,0 0,0 0,-1 1,0-1,1 1,-2 0,1 0,-1 0,1 0,-1 0,-1 1,1-1,-1 1,0-1,0 1,0-1,-1 1,0 0,0-1,-1 1,1-1,-3 9,1-6,0-1,0 1,0-1,-1 0,-1 0,1 0,-1-1,0 1,0-1,-1 0,0 0,0 0,0-1,-1 0,1 0,-9 5,-12 5,-1-2,0-1,0-1,-32 7,-122 24,-399 36,-8-41,107-17,-711-63,-322-48,1190 90,-293 5,403 8,-97 2,232-13,-98-4,171 2,0 0,0-1,1 0,-1 0,1 0,0 0,0-1,-1 0,2 0,-1 0,0-1,1 0,-1 1,1-2,0 1,1 0,-5-6,-8-13,1-1,-16-36,1 4,21 41,-1 0,0 1,-1 0,0 1,-2 0,1 0,-1 1,-19-12,12 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1:16:14.995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727 28,'4680'-21,"-1980"15,-1795 7,-895-2,-1 1,0 0,0 0,0 1,13 3,-21-4,0 0,0 0,0 0,0 1,0-1,-1 0,1 1,0-1,0 1,0-1,0 1,0-1,-1 1,1 0,0-1,-1 1,1 0,0-1,-1 1,1 0,-1 0,1 0,-1 0,1 0,-1-1,0 1,0 0,1 0,-1 0,0 0,0 0,0 0,0 0,0 0,0 0,0 0,0 0,0 0,-1 0,1 0,0 0,-1 0,1 0,0-1,-1 1,1 0,-1 0,1 0,-1 0,-1 0,-10 15,0-2,-1 0,0 0,-1-1,-1-1,0 0,-20 11,7-3,-582 366,135-93,465-287,0 0,0-1,0 0,-1-1,1 0,-1-1,0 0,0-1,0 0,-1-1,-11 1,-11-3,-1-1,-43-9,30 4,40 6,-1253-146,741 112,-530-49,238-33,-190-21,-62 110,722 30,273 1,1 2,0 4,-87 21,-195 71,334-96,-79 24,-37 11,-239 106,359-140,-1 1,1 1,1 0,-1 0,1 1,1 1,-17 17,25-24,-1 1,0-1,1 1,0 0,0-1,0 1,0 0,1 0,-1 1,1-1,0 0,0 0,1 1,-1-1,1 0,0 1,0-1,1 0,-1 1,1-1,0 0,0 0,0 1,1-1,-1 0,1 0,0 0,0-1,3 5,2 0,0 0,0 0,1-1,0 0,0 0,1-1,-1 0,2 0,16 7,100 36,-104-41,104 31,1-6,254 32,276-21,1295-37,-760-77,-454 20,-644 45,518-24,-3 34,-530 2,0 4,-1 3,97 30,-47-3,133 65,-247-101,-1 2,1 0,-2 0,1 1,18 16,-27-20,-1-1,0 1,1 0,-1 0,-1 0,1 0,0 1,-1-1,0 1,0 0,-1-1,1 1,-1 0,0 0,0 0,0 0,-1 0,0 0,-1 10,1-12,-1 1,0-1,-1 0,1 0,0 1,-1-1,0 0,0 0,0-1,0 1,0 0,0-1,-1 1,1-1,-1 0,0 0,0 0,0 0,0 0,0-1,0 1,-6 1,-10 4,-1-1,-35 7,39-10,-443 60,-10-38,389-22,-2384 4,1824-54,73 3,3 39,405 15,1 6,0 7,-281 80,-42 34,268-87,210-49,0-1,0 1,0 0,1 1,-1-1,1 0,-1 1,1 0,-1-1,1 1,0 0,-3 3,4-3,0-1,0 0,1 1,-1-1,0 0,1 1,-1-1,1 1,0-1,-1 1,1-1,0 1,0-1,0 1,0-1,0 1,0-1,1 2,0 2,1-1,0 0,0 0,0 0,1 0,-1 0,1-1,0 1,0-1,0 0,0 0,1 0,-1 0,8 4,25 14,0-2,2-2,0-1,1-2,0-2,65 12,254 21,-303-40,927 33,-2-65,-914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1:16:18.438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907 0,'7'4,"0"0,-1 0,1-1,0 0,1 0,-1-1,0 1,1-2,0 1,-1-1,12 0,13 4,557 63,10-48,-554-19,2509-14,-1987 4,-52-1,914-6,-1226 14,-20-1,264 29,-411-22,-1 2,0 2,0 1,-1 2,0 1,-1 2,-1 1,0 1,54 38,-81-49,0 1,1-1,-2 1,1 0,-1 1,0-1,0 1,-1 0,0 0,0 0,0 0,-1 0,0 1,-1-1,1 1,-2-1,1 1,-1 0,0-1,0 1,-1-1,-2 11,0-3,0 0,-1 0,0 0,-1 0,-1-1,0 1,-1-1,-1-1,0 0,-12 15,1-8,-1-1,0-1,-2-1,0 0,-1-2,-1 0,-41 17,-4-2,-114 32,-35-5,-360 45,-231-35,-1130-50,1443-35,-728-15,934 31,-729 7,830 8,1 8,0 8,-346 102,530-130,-60 18,-70 31,118-43,0 1,1 0,0 1,0 1,1 0,0 1,1 0,0 1,-19 24,27-30,1 1,0-1,1 1,0 0,0 1,0-1,1 0,0 1,0-1,1 1,0 0,0-1,1 1,0 0,0 0,1-1,0 1,1 0,2 7,-1-4,1-1,0 0,1 0,0-1,0 0,1 1,0-2,1 1,0-1,1 0,-1 0,1-1,11 8,7 2,0-2,1 0,1-2,0 0,1-2,53 12,175 30,0-17,288 3,267-56,803-169,-1488 168,446-63,568-77,6 34,-366 106,-605 19,-153-1,0 2,1 1,-1 0,0 2,-1 1,1 1,29 12,6 10,73 46,-95-53,33 13,-49-26,-1 0,-1 1,0 2,18 13,-34-24,-1-1,0 1,0 0,0-1,0 1,-1 0,1 0,0 0,0 0,0 0,-1-1,1 1,0 1,-1-1,1 0,-1 0,1 0,-1 0,0 0,1 0,-1 1,0-1,0 0,0 0,0 0,0 0,0 1,0-1,0 0,0 0,-1 0,1 1,0-1,-1 0,1 0,-1 0,1 0,-1 0,0 0,0 0,1 0,-1 0,0 0,0 0,0-1,0 1,0 0,0-1,-1 2,-8 3,0 1,0-2,0 1,-17 3,26-7,-198 52,-282 38,321-64,-489 74,-842 22,-664-145,1948 13,-550-14,621 22,-265 33,45 26,-172 32,369-63,140-21,19 1,35 5,104 9,278 8,-269-23,1622 43,-1712-49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1:17:12.551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1 230,'2403'0,"-1881"44,-239-12,357-1,3-32,-272-2,3213 2,-2846-34,-1-43,-282 27,317-38,-526 56,-90 11,-56 2,-79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1:17:17.25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1,'436'32,"-230"-10,1662 55,-1287-66,346 2,-561 2,-192-5,-5 1,104 3,155-1,121 0,736-14,-1263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1:17:18.968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0,'1811'0,"-1542"14,-124-5,-4-1,413 14,-214-10,-1 1,1517-14,-1825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08:47:02.89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1 190,'240'-3,"267"7,-281 19,48 1,722-22,-475-5,-134 4,426-3,-57-29,-403 13,638 0,-511 14,504-43,-247 6,-410 34,321-21,-242 14,-157 10,-77-6,92-2,-206 12,-3-2,1 3,0 3,-1 2,0 2,61 17,-33 2,-16-4,1-3,86 14,105-19,-98-10,-159-5,1 0,-1 0,0 1,0-1,0 1,1-1,-1 1,0 0,0-1,0 1,0 0,0 1,0-1,0 0,-1 0,1 1,0-1,-1 1,1 0,-1-1,1 1,-1 0,0 0,0 0,0 0,0 0,0 0,0 0,0 0,-1 0,1 0,-1 1,0-1,1 0,-1 0,0 1,0-1,-1 0,1 0,-1 3,0 2,0 1,-1-1,0 0,0 0,-1 0,0 0,0-1,0 1,-1-1,0 1,-6 6,-3 0,-1 1,0-2,-1 0,-1-1,0 0,0-1,-1-1,0-1,-1 0,-26 7,11-6,-1-1,0-2,0-2,-68 0,-214 9,168-4,-216 25,-58 2,-631-34,509-4,-73-23,-37 1,-709 26,1080-15,21 1,-212 0,-91 1,-322 11,850 2,0 2,-51 11,-27 4,-338 17,238-6,-111 7,-412-35,355-5,-260 3,623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41.10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0,'8'1,"1"0,0 0,-1 1,16 5,9 2,69 5,175 3,-145-12,1642 18,-1225-25,-527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08:47:07.644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0,'1858'0,"-1823"0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08:47:09.428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1 142,'0'-1,"1"-1,-1 1,1 0,-1-1,1 1,0 0,0 0,0-1,0 1,0 0,0 0,0 0,0 0,0 1,0-1,0 0,1 0,-1 1,0-1,1 0,-1 1,0-1,3 1,40-12,-38 11,115-17,1 4,198 5,-68 5,1226-12,-947 19,-471-3,-1 1,0-2,116-18,-88 6,0 4,0 3,95 6,-163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08:47:11.286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0,'4'0,"6"0,12 0,7 0,22 0,23 0,11 0,-1 0,-4 0,-6 0,-8 0,-12 0,-11 0,-12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9T08:48:54.092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43.45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1 178,'4570'0,"-3671"-26,22 0,976 27,-1520 12,-10 1,843-15,-925-12,-20-1,610-32,-665 44,1-1,-120-9,41-1,13 0,-11 0,-8-1,-86 8,-18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47.9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0 130,'985'9,"-3"39,-218-3,-134-10,487-16,-744-21,162-25,-464 18,75-21,45-7,27 0,30-3,-34 0,-19 1,-127 29,-39 4,0 2,32 0,576 5,-615-1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55.55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0,'171'11,"-42"-2,1105 0,-705-12,1409 91,-849-70,-706-21,2548 3,-2955 0,0 2,0 0,-28 7,-12 2,-2420 414,1837-271,743-196,77-32,-40 38,184-24,-181 37,692-110,-101 78,260 52,-503 5,1829-2,-1868-13,-44 0,37-27,-165 8,-28 27,-163 6,-60-1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57.09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1,'8'1,"1"0,0 0,0 1,-1 0,12 5,24 5,774 52,-721-60,1293 7,-844-13,-194 2,-330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7:59.45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1 207,'443'-1,"472"3,-510 10,128 2,1872-15,-1808-12,25-1,-330 2,-27-1,-22 13,387-15,111-53,-135 27,-251 20,440 10,-478 14,45-2,393-3,-467-11,121 0,264 13,-643 3,-1 1,0 1,0 1,0 2,50 20,52 13,-108-36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20:08:01.24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77,'1910'-55,"-1241"33,453 22,-1100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4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3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6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24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customXml" Target="../ink/ink2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customXml" Target="../ink/ink30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incalc.com/stats/samplesize.asp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5.xml"/><Relationship Id="rId18" Type="http://schemas.openxmlformats.org/officeDocument/2006/relationships/image" Target="../media/image21.png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18.png"/><Relationship Id="rId17" Type="http://schemas.openxmlformats.org/officeDocument/2006/relationships/customXml" Target="../ink/ink17.xml"/><Relationship Id="rId2" Type="http://schemas.openxmlformats.org/officeDocument/2006/relationships/image" Target="../media/image4.jpe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7.png"/><Relationship Id="rId19" Type="http://schemas.openxmlformats.org/officeDocument/2006/relationships/customXml" Target="../ink/ink18.xml"/><Relationship Id="rId4" Type="http://schemas.openxmlformats.org/officeDocument/2006/relationships/image" Target="../media/image14.png"/><Relationship Id="rId9" Type="http://schemas.openxmlformats.org/officeDocument/2006/relationships/customXml" Target="../ink/ink13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2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 splashes against a white background">
            <a:extLst>
              <a:ext uri="{FF2B5EF4-FFF2-40B4-BE49-F238E27FC236}">
                <a16:creationId xmlns:a16="http://schemas.microsoft.com/office/drawing/2014/main" id="{63627CF7-4500-4665-D691-AB3DBC5BE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" r="134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B66A7-E3D5-410D-B0AC-25072F33F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400" dirty="0"/>
              <a:t>Senzitivita</a:t>
            </a:r>
            <a:br>
              <a:rPr lang="sk-SK" sz="2400" dirty="0"/>
            </a:br>
            <a:r>
              <a:rPr lang="sk-SK" sz="2400" dirty="0" err="1"/>
              <a:t>Špecificita</a:t>
            </a:r>
            <a:br>
              <a:rPr lang="sk-SK" sz="2400" dirty="0"/>
            </a:br>
            <a:r>
              <a:rPr lang="sk-SK" sz="2400" dirty="0" err="1"/>
              <a:t>Vierohodnostný</a:t>
            </a:r>
            <a:r>
              <a:rPr lang="sk-SK" sz="2400" dirty="0"/>
              <a:t> pomer</a:t>
            </a:r>
            <a:br>
              <a:rPr lang="sk-SK" sz="2400" dirty="0"/>
            </a:br>
            <a:r>
              <a:rPr lang="sk-SK" sz="2400" dirty="0"/>
              <a:t>Diagnostický pomer šancí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83F6F-45B4-411C-874A-F83F90C45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sk-SK" sz="2000" dirty="0"/>
              <a:t>OZNAL</a:t>
            </a:r>
            <a:br>
              <a:rPr lang="sk-SK" sz="2000" dirty="0"/>
            </a:br>
            <a:r>
              <a:rPr lang="sk-SK" sz="2000" dirty="0"/>
              <a:t>202</a:t>
            </a:r>
            <a:r>
              <a:rPr lang="en-US" sz="2000" dirty="0"/>
              <a:t>2</a:t>
            </a:r>
            <a:r>
              <a:rPr lang="sk-SK" sz="2000" dirty="0"/>
              <a:t>-202</a:t>
            </a:r>
            <a:r>
              <a:rPr lang="en-US" sz="2000" dirty="0"/>
              <a:t>3</a:t>
            </a:r>
            <a:endParaRPr lang="sk-SK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22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oncepty hodnotenia štatistických testov a diagnostických testov.">
            <a:extLst>
              <a:ext uri="{FF2B5EF4-FFF2-40B4-BE49-F238E27FC236}">
                <a16:creationId xmlns:a16="http://schemas.microsoft.com/office/drawing/2014/main" id="{DBFD2606-44F3-4895-806D-37DDE099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" y="1397000"/>
            <a:ext cx="12007273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A1AAC-2820-4733-970B-31F6045E30B9}"/>
              </a:ext>
            </a:extLst>
          </p:cNvPr>
          <p:cNvSpPr txBox="1"/>
          <p:nvPr/>
        </p:nvSpPr>
        <p:spPr>
          <a:xfrm>
            <a:off x="369455" y="240145"/>
            <a:ext cx="1078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Koncept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hodnotenia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špecificity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podstate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totožný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pravdepodobnostnou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metodikou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hodnotenia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štatistických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Zhodu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oboch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konceptov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približuje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</a:t>
            </a:r>
            <a:r>
              <a:rPr lang="sk-SK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ázok</a:t>
            </a:r>
            <a:r>
              <a:rPr lang="sk-SK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6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F87621-AE3D-43B2-9385-46A9359FAB84}"/>
              </a:ext>
            </a:extLst>
          </p:cNvPr>
          <p:cNvSpPr/>
          <p:nvPr/>
        </p:nvSpPr>
        <p:spPr>
          <a:xfrm>
            <a:off x="535709" y="471055"/>
            <a:ext cx="10908146" cy="5915890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ČO SI MUSÍME ZAPAMÄTAŤ !!!</a:t>
            </a:r>
          </a:p>
          <a:p>
            <a:pPr algn="ctr"/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lavné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ukazovatele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ich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význam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diagnostikovať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človeka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ľudí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Počítame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celkového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ľudí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Špecificita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vyhodnotiť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ľudí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Počítame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celkového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ľudí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prediktívna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všetkých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človek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teste.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prediktívna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všetkých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človek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teste.</a:t>
            </a:r>
          </a:p>
          <a:p>
            <a:pPr algn="ctr"/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4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47F5D-E225-444C-A098-8F28A14CF15F}"/>
              </a:ext>
            </a:extLst>
          </p:cNvPr>
          <p:cNvSpPr txBox="1"/>
          <p:nvPr/>
        </p:nvSpPr>
        <p:spPr>
          <a:xfrm>
            <a:off x="508000" y="646545"/>
            <a:ext cx="110651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ierohodnostný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(„likelihood ratio“, LR)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sk-SK" sz="24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výskytu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 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určité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podmienky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nastal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výskytu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pokiaľ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podmienka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neplatí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nenastal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hľadiska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hodnotíme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výskyt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sledovaného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klinického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znaku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symptómu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viazaný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výskyt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určitého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ochorenia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matematickej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štatistike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všeobecne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znamená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dvoch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dvoch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rôznych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definovať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nasledovne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 [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dosiahne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daný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chorých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pacientov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b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LR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 ------------------------------------</a:t>
            </a:r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-----------------------------------------------------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--------------</a:t>
            </a:r>
            <a:b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 [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dosiahne</a:t>
            </a:r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daný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zdravých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osôb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5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47F5D-E225-444C-A098-8F28A14CF15F}"/>
              </a:ext>
            </a:extLst>
          </p:cNvPr>
          <p:cNvSpPr txBox="1"/>
          <p:nvPr/>
        </p:nvSpPr>
        <p:spPr>
          <a:xfrm>
            <a:off x="508000" y="646545"/>
            <a:ext cx="110651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ierohodnostný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(„likelihood ratio“, LR)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sk-SK" sz="24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našom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hodnotení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ponúknuť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výstupov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Rozlišujeme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LR+ 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LR pre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test) a 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LR–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(LR pre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test):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výstup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diagnostikovaný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chybne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diagnostikovaný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chybne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diagnostikovaný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diagnostikovaný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175485-2BEF-49C1-83BA-21B168FFE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953829"/>
              </p:ext>
            </p:extLst>
          </p:nvPr>
        </p:nvGraphicFramePr>
        <p:xfrm>
          <a:off x="4376738" y="2816225"/>
          <a:ext cx="23241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419040" progId="Equation.DSMT4">
                  <p:embed/>
                </p:oleObj>
              </mc:Choice>
              <mc:Fallback>
                <p:oleObj name="Equation" r:id="rId2" imgW="1295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6738" y="2816225"/>
                        <a:ext cx="2324100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4B77966-C2C4-4F09-B9F5-18BC80E0D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85243"/>
              </p:ext>
            </p:extLst>
          </p:nvPr>
        </p:nvGraphicFramePr>
        <p:xfrm>
          <a:off x="4365625" y="4503738"/>
          <a:ext cx="23145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19040" progId="Equation.DSMT4">
                  <p:embed/>
                </p:oleObj>
              </mc:Choice>
              <mc:Fallback>
                <p:oleObj name="Equation" r:id="rId4" imgW="1295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25" y="4503738"/>
                        <a:ext cx="2314575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18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58A65-E6A4-412C-B14F-C0AC27C98F00}"/>
              </a:ext>
            </a:extLst>
          </p:cNvPr>
          <p:cNvSpPr txBox="1"/>
          <p:nvPr/>
        </p:nvSpPr>
        <p:spPr>
          <a:xfrm>
            <a:off x="794327" y="471055"/>
            <a:ext cx="103447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značený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LR+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pozitívneho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odlíšiť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chorého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zdravého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ierohodnostný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značený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LR–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obrátenú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situáciu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keď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mylne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označí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chorého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zdravého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definície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vyplýva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kvalitnom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teste je LR+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žiaduce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najvyššie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naopak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LR–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najnižšie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literatúre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možno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nájsť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zdôvodnenie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LR+ &gt; 10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naopak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LR– &lt; 0,1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umožňujú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určenie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vylúčenie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choroby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základe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(McGee, 2002). </a:t>
            </a:r>
            <a:b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Vysoká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LR+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jasne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poskytuje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vysokú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istotu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určení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choroby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napriek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tomu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však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100%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zárukou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osoba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vždy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5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íklad 1. Výpočet vierohodnostného pomeru pre hodnotenie diagnostického testu.">
            <a:extLst>
              <a:ext uri="{FF2B5EF4-FFF2-40B4-BE49-F238E27FC236}">
                <a16:creationId xmlns:a16="http://schemas.microsoft.com/office/drawing/2014/main" id="{A633482F-04C6-4A5C-8162-85EC4BED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37" y="78006"/>
            <a:ext cx="10485725" cy="67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7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íklad 2. Hodnotenie výsledkov rôzne citlivých diagnostických testov a výpočet vierohodnostného pomeru.">
            <a:extLst>
              <a:ext uri="{FF2B5EF4-FFF2-40B4-BE49-F238E27FC236}">
                <a16:creationId xmlns:a16="http://schemas.microsoft.com/office/drawing/2014/main" id="{884C72A4-947D-40B9-8A6E-A4A58063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45" y="119366"/>
            <a:ext cx="9386310" cy="673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ADCC1C-8637-4465-9A89-8C7BCDCFF7E9}"/>
                  </a:ext>
                </a:extLst>
              </p14:cNvPr>
              <p14:cNvContentPartPr/>
              <p14:nvPr/>
            </p14:nvContentPartPr>
            <p14:xfrm>
              <a:off x="1495887" y="5929385"/>
              <a:ext cx="2776680" cy="59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ADCC1C-8637-4465-9A89-8C7BCDCFF7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5887" y="5749745"/>
                <a:ext cx="295632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BFB5C5-3207-4B01-BEA5-15EF2FCA97D0}"/>
                  </a:ext>
                </a:extLst>
              </p14:cNvPr>
              <p14:cNvContentPartPr/>
              <p14:nvPr/>
            </p14:nvContentPartPr>
            <p14:xfrm>
              <a:off x="4448607" y="5919665"/>
              <a:ext cx="3276360" cy="79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BFB5C5-3207-4B01-BEA5-15EF2FCA97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8607" y="5740025"/>
                <a:ext cx="345600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436D53-B2F6-48A4-9D73-154700259AEC}"/>
                  </a:ext>
                </a:extLst>
              </p14:cNvPr>
              <p14:cNvContentPartPr/>
              <p14:nvPr/>
            </p14:nvContentPartPr>
            <p14:xfrm>
              <a:off x="7514727" y="5800145"/>
              <a:ext cx="3102120" cy="85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436D53-B2F6-48A4-9D73-154700259A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5087" y="5620145"/>
                <a:ext cx="3281760" cy="12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79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íklad 3. Odhad vierohodnostného pomeru a jeho intervalu spoľahlivosti.">
            <a:extLst>
              <a:ext uri="{FF2B5EF4-FFF2-40B4-BE49-F238E27FC236}">
                <a16:creationId xmlns:a16="http://schemas.microsoft.com/office/drawing/2014/main" id="{9C5904F7-A77A-4DB6-B83E-6168CC81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2" y="133349"/>
            <a:ext cx="9113693" cy="66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B7067D-893E-45E8-BF66-F89A552A32ED}"/>
                  </a:ext>
                </a:extLst>
              </p14:cNvPr>
              <p14:cNvContentPartPr/>
              <p14:nvPr/>
            </p14:nvContentPartPr>
            <p14:xfrm>
              <a:off x="5606007" y="157145"/>
              <a:ext cx="4202280" cy="12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B7067D-893E-45E8-BF66-F89A552A32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6367" y="-22495"/>
                <a:ext cx="438192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C1480C-9D40-4E1E-ADAF-81A928331463}"/>
                  </a:ext>
                </a:extLst>
              </p14:cNvPr>
              <p14:cNvContentPartPr/>
              <p14:nvPr/>
            </p14:nvContentPartPr>
            <p14:xfrm>
              <a:off x="2687127" y="470705"/>
              <a:ext cx="2622600" cy="8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C1480C-9D40-4E1E-ADAF-81A9283314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7487" y="291065"/>
                <a:ext cx="28022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707FAC-CEB4-4C21-BF1F-78B319113F9F}"/>
                  </a:ext>
                </a:extLst>
              </p14:cNvPr>
              <p14:cNvContentPartPr/>
              <p14:nvPr/>
            </p14:nvContentPartPr>
            <p14:xfrm>
              <a:off x="1311207" y="628025"/>
              <a:ext cx="1974960" cy="2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707FAC-CEB4-4C21-BF1F-78B319113F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1207" y="448025"/>
                <a:ext cx="215460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1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5268A-E7FA-4A09-A0E9-AC3152FD9229}"/>
              </a:ext>
            </a:extLst>
          </p:cNvPr>
          <p:cNvSpPr txBox="1"/>
          <p:nvPr/>
        </p:nvSpPr>
        <p:spPr>
          <a:xfrm>
            <a:off x="563418" y="563418"/>
            <a:ext cx="108065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k-SK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iagnostický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šancí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(„Diagnostic Odds Ratio“,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sz="24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často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používaný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porovnávanie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výstupov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rôznych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pričom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súhrnne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kalkulovaný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tzv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šancí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(„Diagnostic Odds Ratio“,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človeka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delen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človeka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LR+ / LR–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rásť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od 0 do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nekonečna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pričom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vyššie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znamenajú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lepšiu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rozlišovať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medzi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jedincami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všeobecne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väčšiu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dosahovať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DOR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menšie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ukazujú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so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slabou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silou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Logicky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požadujeme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aby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šancí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bol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najvyšší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sk-SK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najmä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nižšie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klinickú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prax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prijateľné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10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E690C3-CD29-4F6C-A6EF-C0F5D6651E4D}"/>
              </a:ext>
            </a:extLst>
          </p:cNvPr>
          <p:cNvSpPr txBox="1"/>
          <p:nvPr/>
        </p:nvSpPr>
        <p:spPr>
          <a:xfrm>
            <a:off x="443345" y="289679"/>
            <a:ext cx="112129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Šanca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(ODDS)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sz="24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Pojem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(odds)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blízky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pojmu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vzťahuje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nejaký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nastane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Hoci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slovenskom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jazyku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možno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slovo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neznie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príliš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exaktne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ide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jasne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definovaný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pojem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medicíne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veľmi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často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používa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nejaký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nastane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bežnej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reči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napríklad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výskytu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je 1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 </a:t>
            </a:r>
            <a:endParaRPr lang="sk-SK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znamená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nastáva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P(A) = 1/5 = 0,20.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nastávania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označujeme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O(A) (odds). Pre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náhodný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všeobecne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 P(A)</a:t>
            </a:r>
            <a:b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O(A) = --------</a:t>
            </a:r>
            <a:r>
              <a:rPr lang="sk-SK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</a:t>
            </a:r>
            <a:b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 1 – P(A)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Vyššie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uvedený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vzťah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tiež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niekedy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čítame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prospech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A“. Zo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vzťahu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zrejmé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</a:t>
            </a:r>
            <a:r>
              <a:rPr lang="sk-SK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„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nenast</a:t>
            </a:r>
            <a:r>
              <a:rPr lang="sk-SK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A.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priamo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odhadujeme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frekvencií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napr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z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kontingenčnej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tabuľky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vzťahu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dosadiť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priamo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početnosti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početnosti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nenast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A:</a:t>
            </a:r>
          </a:p>
          <a:p>
            <a:pPr algn="ctr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     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frekvencia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b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O(A) = ---------------</a:t>
            </a:r>
            <a:r>
              <a:rPr lang="sk-SK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---------------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---------------</a:t>
            </a:r>
            <a:b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       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frekvencia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nenastania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javu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dvoch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možné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dávať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hovoríme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šancí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(„odds ratio“).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nadobúdať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najnižšie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0, v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nijako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ohraničený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je.</a:t>
            </a:r>
            <a:endParaRPr lang="sk-SK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A8A7-49D5-4103-804F-D3BEE8F4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nalýz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výstupov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AC06-C4A4-4B8D-9BB2-74597F94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pojmom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diagnostické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emyslíme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laboratórne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postupy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vedúce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analýzam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odobraných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vzoriek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napr.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tkanív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 test = r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ovnaký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vyžadujúci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rovnaké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hodnotenie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ktorý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ponúka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akýkoľvek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metodicky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jasne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popísaný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postup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smerujúci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poznaniu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nemá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nejaký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problému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choroby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b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ostupmi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ktoré si ukážeme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hodnotiť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výstupy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psychologických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psychiatrických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vyšetrení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sumarizovať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sledovanie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kvality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života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Štatistické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hodnotenie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diagnostických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týka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predovšetkým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experimentov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kedy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konkrétny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verifikovaný</a:t>
            </a:r>
            <a:b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ďalšie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záväzné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použitie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praxi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Výstupom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analýz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potom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ukazovatele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celkovej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správnosti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tzv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diagnostické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prediktívne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b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Bežne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tiež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hodnotíme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mieru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chybovosti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usudzujeme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riziká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spojené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použitím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nerozpoznanie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choroby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pacienta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chybné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označenie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choroby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človeka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analýz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vyžaduje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porovnanie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proti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verifikovanému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stavu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chorého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choroba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preukázateľne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prítomná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neprítomná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</a:t>
            </a:r>
            <a:endParaRPr lang="sk-SK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fáze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validácie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musíme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súbor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dát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skúšame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súbore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zdravotný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už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preukázaný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inými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objektívnymi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metódami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referenčné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forma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verifikácie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diagnózy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Pokiaľ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tomto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porovnaní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obstojí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možné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zaradiť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sady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klinicky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využiteľných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postupov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Porovnanie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verifikovanou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skutočnosťou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jediným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relevantným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validačným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postupom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3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B1209-D977-4C5B-802C-485A76DA85C6}"/>
              </a:ext>
            </a:extLst>
          </p:cNvPr>
          <p:cNvSpPr txBox="1"/>
          <p:nvPr/>
        </p:nvSpPr>
        <p:spPr>
          <a:xfrm rot="10800000" flipV="1">
            <a:off x="584200" y="667945"/>
            <a:ext cx="8966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Hodnotenie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diagnostických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endParaRPr lang="sk-SK" sz="2400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budeme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ďalej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venovať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diagnostickým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testom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ktoré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nadobúdať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dve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Vieme ako používať ukazovatele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špecifickosti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prediktívne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pozitívneho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negatívneho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analýzy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pomocou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vierohodnostného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diagnostického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pomeru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šancí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Všetky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tieto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ukazovatele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možné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spočítať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základe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tabuľky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frekvencií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 × 2,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sebe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stojí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objektívna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sk-SK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Avšak ani najlepšia škála využiteľných ukazovateľov nás neochráni pred </a:t>
            </a:r>
            <a:r>
              <a:rPr lang="sk-S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rizikom skreslenia, ktoré vyplýva z dát samotných</a:t>
            </a:r>
            <a:r>
              <a:rPr lang="sk-SK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Medzi možnými zdrojmi skreslenia musíme samozrejme na prvom mieste vymenovať </a:t>
            </a:r>
            <a:r>
              <a:rPr lang="sk-SK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veľkosť vzorky</a:t>
            </a:r>
            <a:r>
              <a:rPr lang="sk-SK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Je samozrejmé, že malé vzorky neumožnia zovšeobecniteľné hodnotenie a navyše u nich výrazne rastie riziko </a:t>
            </a:r>
            <a:r>
              <a:rPr lang="sk-SK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nereprezentatívnosti</a:t>
            </a:r>
            <a:r>
              <a:rPr lang="sk-SK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Ďalšími faktormi ovplyvňujúcimi výsledok sú </a:t>
            </a:r>
            <a:r>
              <a:rPr lang="sk-SK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výber hodnotenej populácie a prevalencia sledovanej choroby v populácii.</a:t>
            </a:r>
          </a:p>
        </p:txBody>
      </p:sp>
    </p:spTree>
    <p:extLst>
      <p:ext uri="{BB962C8B-B14F-4D97-AF65-F5344CB8AC3E}">
        <p14:creationId xmlns:p14="http://schemas.microsoft.com/office/powerpoint/2010/main" val="88228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Výpočet ukazovateľov diagnostickej vierohodnosti testu a možné riziká skreslenia.">
            <a:extLst>
              <a:ext uri="{FF2B5EF4-FFF2-40B4-BE49-F238E27FC236}">
                <a16:creationId xmlns:a16="http://schemas.microsoft.com/office/drawing/2014/main" id="{17EA59B9-6C16-400F-B8B6-282BD769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7" y="0"/>
            <a:ext cx="9944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74C246-4A04-4813-B652-E911623990C9}"/>
                  </a:ext>
                </a:extLst>
              </p14:cNvPr>
              <p14:cNvContentPartPr/>
              <p14:nvPr/>
            </p14:nvContentPartPr>
            <p14:xfrm>
              <a:off x="6468093" y="1235227"/>
              <a:ext cx="4186080" cy="22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74C246-4A04-4813-B652-E91162399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8453" y="1055227"/>
                <a:ext cx="436572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D94949-09F2-4812-A0E7-C5F9DE21F525}"/>
                  </a:ext>
                </a:extLst>
              </p14:cNvPr>
              <p14:cNvContentPartPr/>
              <p14:nvPr/>
            </p14:nvContentPartPr>
            <p14:xfrm>
              <a:off x="6425973" y="2370307"/>
              <a:ext cx="68220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D94949-09F2-4812-A0E7-C5F9DE21F5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6333" y="2190307"/>
                <a:ext cx="861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091B1A-4AD0-4B4D-B65E-1A9E9B9DB715}"/>
                  </a:ext>
                </a:extLst>
              </p14:cNvPr>
              <p14:cNvContentPartPr/>
              <p14:nvPr/>
            </p14:nvContentPartPr>
            <p14:xfrm>
              <a:off x="6442893" y="3521587"/>
              <a:ext cx="133776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091B1A-4AD0-4B4D-B65E-1A9E9B9DB7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3253" y="3341947"/>
                <a:ext cx="1517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F2CBEF-DF88-44AC-96D6-022B186F9A77}"/>
                  </a:ext>
                </a:extLst>
              </p14:cNvPr>
              <p14:cNvContentPartPr/>
              <p14:nvPr/>
            </p14:nvContentPartPr>
            <p14:xfrm>
              <a:off x="6409053" y="5181187"/>
              <a:ext cx="2548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F2CBEF-DF88-44AC-96D6-022B186F9A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9053" y="5001187"/>
                <a:ext cx="4345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74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C28D8-BFF5-45C9-B701-B84CFACC4576}"/>
              </a:ext>
            </a:extLst>
          </p:cNvPr>
          <p:cNvSpPr txBox="1"/>
          <p:nvPr/>
        </p:nvSpPr>
        <p:spPr>
          <a:xfrm>
            <a:off x="728133" y="335846"/>
            <a:ext cx="1060873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Prevalencia choroby</a:t>
            </a: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Prevalencia choroby ovplyvňuje prediktívnu hodnotu testu, teda pravdepodobnosť, že je pacient skutočne chorý (zdravý), pokiaľ test vyjde pozitívny (negatívny). </a:t>
            </a:r>
            <a:b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Pri ochoreniach bežných v populácii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, to je pri chorobách s vysokou prevalenciou, môžeme logicky očakávať 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vyššiu prediktívnu hodnotu testu 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ako pri ochoreniach vzácnych (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Harrell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sk-SK" dirty="0" err="1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, 1982).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Ak poznáme prevalenciu choroby, </a:t>
            </a:r>
            <a:r>
              <a:rPr lang="sk-SK" b="1" dirty="0">
                <a:latin typeface="Calibri" panose="020F0502020204030204" pitchFamily="34" charset="0"/>
                <a:cs typeface="Calibri" panose="020F0502020204030204" pitchFamily="34" charset="0"/>
              </a:rPr>
              <a:t>môžeme vypočítať šancu pre výskyt choroby, označenú ako O(N+) 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, a naopak zo znalosti šance vypočítať hodnotu prevalencie:</a:t>
            </a: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         P(N+)               P(N+)</a:t>
            </a:r>
          </a:p>
          <a:p>
            <a:pPr algn="ctr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O(N+) = ------------------ = --------------------</a:t>
            </a:r>
          </a:p>
          <a:p>
            <a:pPr algn="ctr"/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        1 –P(N+)              P(N–)</a:t>
            </a: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Logicky čím viac </a:t>
            </a:r>
            <a:r>
              <a:rPr lang="sk-SK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prevalentná</a:t>
            </a:r>
            <a:r>
              <a:rPr lang="sk-S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choroba je, tým väčšia je šanca pre jej výskyt. </a:t>
            </a:r>
          </a:p>
          <a:p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Šanca výskytu choroby v populácii 1 ku 9, teda O(N+) = 0,11 zodpovedá hodnote P(N+) = 1/10 = 0,1. </a:t>
            </a:r>
          </a:p>
          <a:p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Vyššia šanca pri inej chorobe, napríklad 1 ku 4, zase zodpovedá hodnote prevalencie P(N+) = 1/5 = 0,2.</a:t>
            </a:r>
          </a:p>
        </p:txBody>
      </p:sp>
    </p:spTree>
    <p:extLst>
      <p:ext uri="{BB962C8B-B14F-4D97-AF65-F5344CB8AC3E}">
        <p14:creationId xmlns:p14="http://schemas.microsoft.com/office/powerpoint/2010/main" val="327877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3B3486-FADF-49D7-8E79-C1F3736B23A8}"/>
                  </a:ext>
                </a:extLst>
              </p14:cNvPr>
              <p14:cNvContentPartPr/>
              <p14:nvPr/>
            </p14:nvContentPartPr>
            <p14:xfrm>
              <a:off x="4359933" y="338622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3B3486-FADF-49D7-8E79-C1F3736B23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0293" y="3206587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11266" name="Picture 2" descr="Príklad 1. Prediktivní hodnota diagnostického testu podľa zastúpenia chorých v danom experimente.">
            <a:extLst>
              <a:ext uri="{FF2B5EF4-FFF2-40B4-BE49-F238E27FC236}">
                <a16:creationId xmlns:a16="http://schemas.microsoft.com/office/drawing/2014/main" id="{86C38E00-A729-46A7-9E2D-D4B319D3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0"/>
            <a:ext cx="962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9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2E6CC-F55C-4C02-90F5-09CD48BAD01A}"/>
              </a:ext>
            </a:extLst>
          </p:cNvPr>
          <p:cNvSpPr txBox="1"/>
          <p:nvPr/>
        </p:nvSpPr>
        <p:spPr>
          <a:xfrm>
            <a:off x="537633" y="423333"/>
            <a:ext cx="11116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Ďalšie zdroje:</a:t>
            </a:r>
          </a:p>
          <a:p>
            <a:endParaRPr lang="sk-SK" dirty="0"/>
          </a:p>
          <a:p>
            <a:r>
              <a:rPr lang="sk-SK" dirty="0" err="1"/>
              <a:t>Velkosť</a:t>
            </a:r>
            <a:r>
              <a:rPr lang="sk-SK" dirty="0"/>
              <a:t> skúmanej vzorky: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https://clincalc.com/stats/samplesize.aspx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/>
              <a:t>Anal</a:t>
            </a:r>
            <a:r>
              <a:rPr lang="sk-SK" dirty="0"/>
              <a:t>ý</a:t>
            </a:r>
            <a:r>
              <a:rPr lang="en-US" dirty="0"/>
              <a:t>za </a:t>
            </a:r>
            <a:r>
              <a:rPr lang="en-US" dirty="0" err="1"/>
              <a:t>experimentu</a:t>
            </a:r>
            <a:r>
              <a:rPr lang="en-US" dirty="0"/>
              <a:t>: 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36A95-1914-4F01-9661-D958B437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66" y="1977617"/>
            <a:ext cx="3236733" cy="40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A8A7-49D5-4103-804F-D3BEE8F4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nalýz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výstupov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AC06-C4A4-4B8D-9BB2-74597F94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Jednoducho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povedané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diagnostických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požadujeme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aby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boli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správne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presné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br>
              <a:rPr lang="sk-SK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Oba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tieto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pojmy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vzťahujú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kvalite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niekedy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bývajú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nesprávne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zamieňané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sz="16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sk-SK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Správnosťou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hľadiska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choroby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schopnosť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rozlišovať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určenia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diagnózy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nález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zamietnutia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diagnózy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nález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celkovú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ktorá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uvedené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možnosti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spája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sz="16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Správnosť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definujeme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jeho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maximálne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priblížiť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skutočnej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sz="16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sk-SK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resnosť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vlastnosť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vyjadrujúca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zhodu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maximálne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priblíženie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opakovaných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meraní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sz="16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Rozlišujeme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pritom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opakovateľnosť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meriame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rovnakej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sérii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vzoriek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reprodukovateľnosť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kedy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meranie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vykonávame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medzi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rôznymi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sériami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vzoriek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ich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vykonávajú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rôzni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pozorovatelia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analytici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8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ávnosť a presnosť výsledkov diagnostických testov v schematickom znázornení, upravené podľa [1].">
            <a:extLst>
              <a:ext uri="{FF2B5EF4-FFF2-40B4-BE49-F238E27FC236}">
                <a16:creationId xmlns:a16="http://schemas.microsoft.com/office/drawing/2014/main" id="{DDC975EA-7007-4C0D-ABE8-84010110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0" y="281709"/>
            <a:ext cx="4990614" cy="612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B350D5-96EE-4B76-B846-0629A11530E7}"/>
              </a:ext>
            </a:extLst>
          </p:cNvPr>
          <p:cNvSpPr/>
          <p:nvPr/>
        </p:nvSpPr>
        <p:spPr>
          <a:xfrm>
            <a:off x="6474691" y="498763"/>
            <a:ext cx="5301673" cy="54032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čebnicov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príklad</a:t>
            </a:r>
            <a:r>
              <a:rPr lang="sk-SK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stojí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proti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známej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my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hodnotíme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akej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miery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s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realitou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zhoduje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potreby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praxe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využívame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sadu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ukazovateľov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prinášajú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hodnotnú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interpretáciu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predovšetkým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vzťahu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chybovosti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skúmaného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Najčastejšie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používanými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pojmami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sk-SK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špecificita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sk-SK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celková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presnosť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sk-SK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prediktívna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pozitívneho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prediktívna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negatívneho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sk-SK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hľad najbežnejších ukazovateľov využívaných na hodnotenie diagnostických testov.">
            <a:extLst>
              <a:ext uri="{FF2B5EF4-FFF2-40B4-BE49-F238E27FC236}">
                <a16:creationId xmlns:a16="http://schemas.microsoft.com/office/drawing/2014/main" id="{3FA9BB2F-3746-4AB8-98F1-EF5CC0C42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0" y="221672"/>
            <a:ext cx="11343554" cy="651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213F28-751F-4EE7-AA5B-085570A1B2FA}"/>
                  </a:ext>
                </a:extLst>
              </p14:cNvPr>
              <p14:cNvContentPartPr/>
              <p14:nvPr/>
            </p14:nvContentPartPr>
            <p14:xfrm>
              <a:off x="6815967" y="323226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213F28-751F-4EE7-AA5B-085570A1B2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1967" y="312462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458C00-95C7-4C36-A5B8-B7FBE2334534}"/>
                  </a:ext>
                </a:extLst>
              </p14:cNvPr>
              <p14:cNvContentPartPr/>
              <p14:nvPr/>
            </p14:nvContentPartPr>
            <p14:xfrm>
              <a:off x="6815967" y="3176465"/>
              <a:ext cx="4673520" cy="8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458C00-95C7-4C36-A5B8-B7FBE23345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1967" y="3068825"/>
                <a:ext cx="47811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85A7ED-90E0-4405-864B-942A067007EF}"/>
                  </a:ext>
                </a:extLst>
              </p14:cNvPr>
              <p14:cNvContentPartPr/>
              <p14:nvPr/>
            </p14:nvContentPartPr>
            <p14:xfrm>
              <a:off x="6825327" y="3444665"/>
              <a:ext cx="1061280" cy="2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85A7ED-90E0-4405-864B-942A067007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1687" y="3336665"/>
                <a:ext cx="11689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247BE1-EB7B-46D2-B134-02051F3D4E26}"/>
                  </a:ext>
                </a:extLst>
              </p14:cNvPr>
              <p14:cNvContentPartPr/>
              <p14:nvPr/>
            </p14:nvContentPartPr>
            <p14:xfrm>
              <a:off x="6825327" y="3879545"/>
              <a:ext cx="4600440" cy="6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247BE1-EB7B-46D2-B134-02051F3D4E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1687" y="3771905"/>
                <a:ext cx="4708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7D5051-81CF-4880-A7DC-2FBECCCB775F}"/>
                  </a:ext>
                </a:extLst>
              </p14:cNvPr>
              <p14:cNvContentPartPr/>
              <p14:nvPr/>
            </p14:nvContentPartPr>
            <p14:xfrm>
              <a:off x="6797607" y="4635905"/>
              <a:ext cx="2705760" cy="102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7D5051-81CF-4880-A7DC-2FBECCCB77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43607" y="4528265"/>
                <a:ext cx="2813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F8D56E-C035-4B28-A85A-1231F9C3954A}"/>
                  </a:ext>
                </a:extLst>
              </p14:cNvPr>
              <p14:cNvContentPartPr/>
              <p14:nvPr/>
            </p14:nvContentPartPr>
            <p14:xfrm>
              <a:off x="6788247" y="5338265"/>
              <a:ext cx="4746960" cy="26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F8D56E-C035-4B28-A85A-1231F9C395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4607" y="5230265"/>
                <a:ext cx="4854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BF23F59-077C-4841-864A-8682562F7092}"/>
                  </a:ext>
                </a:extLst>
              </p14:cNvPr>
              <p14:cNvContentPartPr/>
              <p14:nvPr/>
            </p14:nvContentPartPr>
            <p14:xfrm>
              <a:off x="6825327" y="5513585"/>
              <a:ext cx="1199880" cy="38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BF23F59-077C-4841-864A-8682562F709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71687" y="5405945"/>
                <a:ext cx="13075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396216-A8A0-49AF-BEEE-392366CB3B00}"/>
                  </a:ext>
                </a:extLst>
              </p14:cNvPr>
              <p14:cNvContentPartPr/>
              <p14:nvPr/>
            </p14:nvContentPartPr>
            <p14:xfrm>
              <a:off x="6825327" y="6002825"/>
              <a:ext cx="4691160" cy="84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396216-A8A0-49AF-BEEE-392366CB3B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71687" y="5895185"/>
                <a:ext cx="4798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DFE608-1B84-4A2B-926E-E8F24CA2CE88}"/>
                  </a:ext>
                </a:extLst>
              </p14:cNvPr>
              <p14:cNvContentPartPr/>
              <p14:nvPr/>
            </p14:nvContentPartPr>
            <p14:xfrm>
              <a:off x="6806967" y="6317465"/>
              <a:ext cx="1340640" cy="2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DFE608-1B84-4A2B-926E-E8F24CA2CE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52967" y="6209465"/>
                <a:ext cx="144828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71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9134E-4A0E-419F-B752-A137853A9104}"/>
              </a:ext>
            </a:extLst>
          </p:cNvPr>
          <p:cNvSpPr txBox="1"/>
          <p:nvPr/>
        </p:nvSpPr>
        <p:spPr>
          <a:xfrm>
            <a:off x="452581" y="628072"/>
            <a:ext cx="112129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Senzitivita:</a:t>
            </a:r>
          </a:p>
          <a:p>
            <a:endParaRPr lang="sk-SK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333333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enzitivita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prostý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diagnostikovaných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niekedy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býva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zjednodušene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nesprávne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interpretovaná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komplexný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ukazovateľ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menovateľovi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znižovaná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počtom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falošne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negatívnych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pretože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títo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jedinci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mali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byť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diagnostikovaní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</a:t>
            </a:r>
            <a:r>
              <a:rPr lang="sk-SK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ale test ich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nezaradil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Špecificita</a:t>
            </a:r>
            <a:endParaRPr lang="sk-SK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Špecificita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vyjadruje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schopnosť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výpočte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znižujú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falošne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osôb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nesprávne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označených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rastie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počet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pozitívnych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musí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automaticky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narastať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jeho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senzitivita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Tento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trend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neplatí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najmä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vtedy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veľký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falošne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veľký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falošných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negativít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jedincov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ktoré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ale 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neurčil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tohto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dôvodu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veľký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zmysel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ukazovatele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doplniť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výpočtom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celkovej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ktorý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uľahč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interpretáciu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2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BCDEB-07EE-447B-822D-0F27E974B7EA}"/>
              </a:ext>
            </a:extLst>
          </p:cNvPr>
          <p:cNvSpPr txBox="1"/>
          <p:nvPr/>
        </p:nvSpPr>
        <p:spPr>
          <a:xfrm>
            <a:off x="494145" y="1108363"/>
            <a:ext cx="112037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špecificita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nevypovedajú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úplne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vyčerpávajúcim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spôsobom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pretože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pohľadu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porovnania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skutočnosť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“.</a:t>
            </a:r>
            <a:b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Avšak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klinickej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praxi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výsledok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informáciou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ktorú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diagnostikujúci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lekár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dispozícii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Diagnostickú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prediktívnu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určuje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do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akej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miery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pravdepodobnosťou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platí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jedinec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negatívnym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testom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zdravý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naopak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pravdepodobnosťou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jedinec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pozitívnym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testom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skutočne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chorý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sk-SK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prvom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prípade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hodnotíme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určenej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negativity zo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všetkých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druhom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medzi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všetkými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pozitívnymi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výsledkami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Otázka: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aké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senzitivity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špecifickosti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už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dostatočné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preukázateľné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alebo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významné</a:t>
            </a:r>
            <a: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sk-SK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k-SK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Odpoveď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žiaľ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jednoduchá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pretože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značnej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miery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závisí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stavu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poznania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oblasti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od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dosiahnuteľnej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správnosti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dostupných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určitej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oblasti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byť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nad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60 %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víťazstvom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blíži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oboch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ukazovateľoch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hodnote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100 %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takmer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nevyskytujú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falošne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pozitívne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falošne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negatívne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nálezy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V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každej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oblasti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existujú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objektívne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danej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úrovní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diagnostiky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b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sk-SK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5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íklad 2. Výpočet senzitivity a špecifickosti diagnostického testu">
            <a:extLst>
              <a:ext uri="{FF2B5EF4-FFF2-40B4-BE49-F238E27FC236}">
                <a16:creationId xmlns:a16="http://schemas.microsoft.com/office/drawing/2014/main" id="{923FF711-5665-41F7-9CCB-C3E3F978E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164" y="182129"/>
            <a:ext cx="8397586" cy="656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F3E37B-4BFC-498D-A184-635F3168D0F9}"/>
              </a:ext>
            </a:extLst>
          </p:cNvPr>
          <p:cNvSpPr txBox="1"/>
          <p:nvPr/>
        </p:nvSpPr>
        <p:spPr>
          <a:xfrm>
            <a:off x="193963" y="258618"/>
            <a:ext cx="284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Veľmi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dobre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dosiahnuteľným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pritom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málo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využívaným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spôsobom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ako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vyjadriť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kvalitu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odhadu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senzitivity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špecifickosti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je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výpočet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ich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intervalu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spoľahlivosti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sk-SK" sz="1800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sk-SK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Senzitivita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špecificita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sú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podstate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podiely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relatívnej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frekvencie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a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teda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výpočet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intervalu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spoľahlivosti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môžeme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určitých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predpokladov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využiť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pre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binomické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rozdelenie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pravdepodobnosti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br>
              <a:rPr lang="sk-SK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sk-SK" sz="1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sk-SK" sz="1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Návod:</a:t>
            </a:r>
            <a:endParaRPr lang="sk-SK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7FBB4A-7C27-4E55-A114-8846B8E856B8}"/>
                  </a:ext>
                </a:extLst>
              </p14:cNvPr>
              <p14:cNvContentPartPr/>
              <p14:nvPr/>
            </p14:nvContentPartPr>
            <p14:xfrm>
              <a:off x="5116767" y="187470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7FBB4A-7C27-4E55-A114-8846B8E856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6767" y="169506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248260-1790-4794-A298-076DF7244BCA}"/>
                  </a:ext>
                </a:extLst>
              </p14:cNvPr>
              <p14:cNvContentPartPr/>
              <p14:nvPr/>
            </p14:nvContentPartPr>
            <p14:xfrm>
              <a:off x="5107407" y="1837625"/>
              <a:ext cx="393840" cy="47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248260-1790-4794-A298-076DF7244B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7767" y="1657625"/>
                <a:ext cx="5734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61233B-138F-49C9-AEE9-5F5110EE6ADC}"/>
                  </a:ext>
                </a:extLst>
              </p14:cNvPr>
              <p14:cNvContentPartPr/>
              <p14:nvPr/>
            </p14:nvContentPartPr>
            <p14:xfrm>
              <a:off x="6030807" y="1699385"/>
              <a:ext cx="404280" cy="684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61233B-138F-49C9-AEE9-5F5110EE6A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1167" y="1519385"/>
                <a:ext cx="58392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8FAF61-7669-49F9-BD1C-BFB08281F2BC}"/>
                  </a:ext>
                </a:extLst>
              </p14:cNvPr>
              <p14:cNvContentPartPr/>
              <p14:nvPr/>
            </p14:nvContentPartPr>
            <p14:xfrm>
              <a:off x="5051967" y="1625225"/>
              <a:ext cx="517680" cy="17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8FAF61-7669-49F9-BD1C-BFB08281F2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2327" y="1445225"/>
                <a:ext cx="6973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717C4D-BB9D-40E1-8793-62D56312B94E}"/>
                  </a:ext>
                </a:extLst>
              </p14:cNvPr>
              <p14:cNvContentPartPr/>
              <p14:nvPr/>
            </p14:nvContentPartPr>
            <p14:xfrm>
              <a:off x="5413047" y="4036145"/>
              <a:ext cx="671400" cy="69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717C4D-BB9D-40E1-8793-62D56312B9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23047" y="3856145"/>
                <a:ext cx="851040" cy="10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E4617D-07F7-4031-89B0-3A9EC5055979}"/>
                  </a:ext>
                </a:extLst>
              </p14:cNvPr>
              <p14:cNvContentPartPr/>
              <p14:nvPr/>
            </p14:nvContentPartPr>
            <p14:xfrm>
              <a:off x="6779247" y="4017425"/>
              <a:ext cx="735120" cy="829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E4617D-07F7-4031-89B0-3A9EC50559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89607" y="3837785"/>
                <a:ext cx="914760" cy="11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700069-D0DA-4B7E-9BDC-03E9024E2F0A}"/>
                  </a:ext>
                </a:extLst>
              </p14:cNvPr>
              <p14:cNvContentPartPr/>
              <p14:nvPr/>
            </p14:nvContentPartPr>
            <p14:xfrm>
              <a:off x="6603567" y="4683065"/>
              <a:ext cx="523440" cy="1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700069-D0DA-4B7E-9BDC-03E9024E2F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13927" y="4503065"/>
                <a:ext cx="7030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E536E0-3B8F-4E10-B088-96B22A28EACA}"/>
                  </a:ext>
                </a:extLst>
              </p14:cNvPr>
              <p14:cNvContentPartPr/>
              <p14:nvPr/>
            </p14:nvContentPartPr>
            <p14:xfrm>
              <a:off x="6594207" y="4339625"/>
              <a:ext cx="642600" cy="5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E536E0-3B8F-4E10-B088-96B22A28EA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04567" y="4159985"/>
                <a:ext cx="8222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322B02-A57F-482B-ABD5-357BDB66624C}"/>
                  </a:ext>
                </a:extLst>
              </p14:cNvPr>
              <p14:cNvContentPartPr/>
              <p14:nvPr/>
            </p14:nvContentPartPr>
            <p14:xfrm>
              <a:off x="7998207" y="2890265"/>
              <a:ext cx="2699640" cy="29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322B02-A57F-482B-ABD5-357BDB6662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08567" y="2710625"/>
                <a:ext cx="287928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6BA266-9C5D-4952-95E1-55D1A66B853D}"/>
                  </a:ext>
                </a:extLst>
              </p14:cNvPr>
              <p14:cNvContentPartPr/>
              <p14:nvPr/>
            </p14:nvContentPartPr>
            <p14:xfrm>
              <a:off x="8783367" y="3905825"/>
              <a:ext cx="1071000" cy="2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6BA266-9C5D-4952-95E1-55D1A66B85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93727" y="3725825"/>
                <a:ext cx="1250640" cy="3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43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íklad 3. Senzitivita a špecificita: príklad porovnania výsledkov rôznych diagnostických testov.">
            <a:extLst>
              <a:ext uri="{FF2B5EF4-FFF2-40B4-BE49-F238E27FC236}">
                <a16:creationId xmlns:a16="http://schemas.microsoft.com/office/drawing/2014/main" id="{BD45F4E7-6386-4F5B-BC20-37A60A7DE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2" y="112072"/>
            <a:ext cx="8894618" cy="66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A32B16-5D6E-40FA-9D7D-B14F372798CA}"/>
                  </a:ext>
                </a:extLst>
              </p14:cNvPr>
              <p14:cNvContentPartPr/>
              <p14:nvPr/>
            </p14:nvContentPartPr>
            <p14:xfrm>
              <a:off x="1846887" y="6048185"/>
              <a:ext cx="2583720" cy="38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A32B16-5D6E-40FA-9D7D-B14F372798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247" y="5868185"/>
                <a:ext cx="276336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A7D21D-8A1F-4833-979F-E32734C87DC6}"/>
                  </a:ext>
                </a:extLst>
              </p14:cNvPr>
              <p14:cNvContentPartPr/>
              <p14:nvPr/>
            </p14:nvContentPartPr>
            <p14:xfrm>
              <a:off x="4732287" y="5946665"/>
              <a:ext cx="2665440" cy="44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A7D21D-8A1F-4833-979F-E32734C87D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2287" y="5766665"/>
                <a:ext cx="284508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06C745-F082-4C84-BE5B-EEF8FB9BD554}"/>
                  </a:ext>
                </a:extLst>
              </p14:cNvPr>
              <p14:cNvContentPartPr/>
              <p14:nvPr/>
            </p14:nvContentPartPr>
            <p14:xfrm>
              <a:off x="7699407" y="5947745"/>
              <a:ext cx="2746440" cy="55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06C745-F082-4C84-BE5B-EEF8FB9BD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9767" y="5768105"/>
                <a:ext cx="292608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005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2138</Words>
  <Application>Microsoft Office PowerPoint</Application>
  <PresentationFormat>Widescreen</PresentationFormat>
  <Paragraphs>146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Neue Haas Grotesk Text Pro</vt:lpstr>
      <vt:lpstr>AccentBoxVTI</vt:lpstr>
      <vt:lpstr>Equation</vt:lpstr>
      <vt:lpstr>Senzitivita Špecificita Vierohodnostný pomer Diagnostický pomer šancí</vt:lpstr>
      <vt:lpstr>Analýza výstupov diagnostických testov</vt:lpstr>
      <vt:lpstr>Analýza výstupov diagnostických testov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Senzitivita Špecificita Vierohodnostný pomer Diagnostický pomer šancí</dc:title>
  <dc:creator>Monika Kováčová</dc:creator>
  <cp:lastModifiedBy>Monika Kováčová</cp:lastModifiedBy>
  <cp:revision>16</cp:revision>
  <dcterms:created xsi:type="dcterms:W3CDTF">2022-03-28T19:46:41Z</dcterms:created>
  <dcterms:modified xsi:type="dcterms:W3CDTF">2023-04-16T18:50:18Z</dcterms:modified>
</cp:coreProperties>
</file>