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5" r:id="rId6"/>
    <p:sldId id="269" r:id="rId7"/>
    <p:sldId id="267" r:id="rId8"/>
    <p:sldId id="268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86" autoAdjust="0"/>
  </p:normalViewPr>
  <p:slideViewPr>
    <p:cSldViewPr snapToGrid="0">
      <p:cViewPr varScale="1">
        <p:scale>
          <a:sx n="79" d="100"/>
          <a:sy n="79" d="100"/>
        </p:scale>
        <p:origin x="82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FC16EB-0C17-428C-A254-5960E9D0618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D62029-6B5E-49C1-87D4-2222C2FEFD67}">
      <dgm:prSet phldrT="[Text]"/>
      <dgm:spPr/>
      <dgm:t>
        <a:bodyPr/>
        <a:lstStyle/>
        <a:p>
          <a:r>
            <a:rPr lang="en-US" dirty="0" smtClean="0"/>
            <a:t>Who am I?</a:t>
          </a:r>
          <a:endParaRPr lang="en-US" dirty="0"/>
        </a:p>
      </dgm:t>
    </dgm:pt>
    <dgm:pt modelId="{1058E124-A3A4-4087-91B9-FDED5542DCF1}" type="parTrans" cxnId="{21E5F159-34D5-4A47-B696-0ED23379A585}">
      <dgm:prSet/>
      <dgm:spPr/>
      <dgm:t>
        <a:bodyPr/>
        <a:lstStyle/>
        <a:p>
          <a:endParaRPr lang="en-US"/>
        </a:p>
      </dgm:t>
    </dgm:pt>
    <dgm:pt modelId="{4ED9766E-A9F0-4B90-8FC7-CD2A153CD6AD}" type="sibTrans" cxnId="{21E5F159-34D5-4A47-B696-0ED23379A585}">
      <dgm:prSet/>
      <dgm:spPr/>
      <dgm:t>
        <a:bodyPr/>
        <a:lstStyle/>
        <a:p>
          <a:endParaRPr lang="en-US"/>
        </a:p>
      </dgm:t>
    </dgm:pt>
    <dgm:pt modelId="{868543F5-FC37-40C5-A543-527FACD3B0E2}">
      <dgm:prSet phldrT="[Text]"/>
      <dgm:spPr/>
      <dgm:t>
        <a:bodyPr/>
        <a:lstStyle/>
        <a:p>
          <a:r>
            <a:rPr lang="en-US" dirty="0" smtClean="0"/>
            <a:t>Solution architecture</a:t>
          </a:r>
          <a:endParaRPr lang="en-US" dirty="0"/>
        </a:p>
      </dgm:t>
    </dgm:pt>
    <dgm:pt modelId="{5A928944-F26A-4BF8-A017-D47D05583292}" type="parTrans" cxnId="{3E4020B8-5FF3-42C4-819F-F1D163A45FE0}">
      <dgm:prSet/>
      <dgm:spPr/>
      <dgm:t>
        <a:bodyPr/>
        <a:lstStyle/>
        <a:p>
          <a:endParaRPr lang="en-US"/>
        </a:p>
      </dgm:t>
    </dgm:pt>
    <dgm:pt modelId="{89B6B239-68AB-4A51-A44F-BBDDFA66E1F3}" type="sibTrans" cxnId="{3E4020B8-5FF3-42C4-819F-F1D163A45FE0}">
      <dgm:prSet/>
      <dgm:spPr/>
      <dgm:t>
        <a:bodyPr/>
        <a:lstStyle/>
        <a:p>
          <a:endParaRPr lang="en-US"/>
        </a:p>
      </dgm:t>
    </dgm:pt>
    <dgm:pt modelId="{E313C10C-CD62-4BCF-8EB5-7A8528843C83}">
      <dgm:prSet phldrT="[Text]"/>
      <dgm:spPr/>
      <dgm:t>
        <a:bodyPr/>
        <a:lstStyle/>
        <a:p>
          <a:r>
            <a:rPr lang="en-US" dirty="0" smtClean="0"/>
            <a:t>Analysis approach</a:t>
          </a:r>
          <a:endParaRPr lang="en-US" dirty="0"/>
        </a:p>
      </dgm:t>
    </dgm:pt>
    <dgm:pt modelId="{0480E26E-A90A-48A7-B6C4-AF23D8FC00FE}" type="parTrans" cxnId="{E15C1CF2-C34A-4B3C-8A1A-B1B84F066709}">
      <dgm:prSet/>
      <dgm:spPr/>
      <dgm:t>
        <a:bodyPr/>
        <a:lstStyle/>
        <a:p>
          <a:endParaRPr lang="en-US"/>
        </a:p>
      </dgm:t>
    </dgm:pt>
    <dgm:pt modelId="{0A99C107-E9CE-450C-9C64-1B880999D848}" type="sibTrans" cxnId="{E15C1CF2-C34A-4B3C-8A1A-B1B84F066709}">
      <dgm:prSet/>
      <dgm:spPr/>
      <dgm:t>
        <a:bodyPr/>
        <a:lstStyle/>
        <a:p>
          <a:endParaRPr lang="en-US"/>
        </a:p>
      </dgm:t>
    </dgm:pt>
    <dgm:pt modelId="{AC86C6EE-B962-467F-BE14-9ED645E78D75}">
      <dgm:prSet phldrT="[Text]"/>
      <dgm:spPr/>
      <dgm:t>
        <a:bodyPr/>
        <a:lstStyle/>
        <a:p>
          <a:r>
            <a:rPr lang="en-US" dirty="0" smtClean="0"/>
            <a:t>Key findings and insights</a:t>
          </a:r>
          <a:endParaRPr lang="en-US" dirty="0"/>
        </a:p>
      </dgm:t>
    </dgm:pt>
    <dgm:pt modelId="{321D485B-8CD6-4260-A9F2-E91A2D5CEFA3}" type="parTrans" cxnId="{1EAF791D-0A8D-4492-9152-2105EFF69540}">
      <dgm:prSet/>
      <dgm:spPr/>
      <dgm:t>
        <a:bodyPr/>
        <a:lstStyle/>
        <a:p>
          <a:endParaRPr lang="en-US"/>
        </a:p>
      </dgm:t>
    </dgm:pt>
    <dgm:pt modelId="{E9D91F6D-3CCE-4E4D-8C7B-1C79D903456F}" type="sibTrans" cxnId="{1EAF791D-0A8D-4492-9152-2105EFF69540}">
      <dgm:prSet/>
      <dgm:spPr/>
      <dgm:t>
        <a:bodyPr/>
        <a:lstStyle/>
        <a:p>
          <a:endParaRPr lang="en-US"/>
        </a:p>
      </dgm:t>
    </dgm:pt>
    <dgm:pt modelId="{4C39E1D7-85D4-4435-9402-3BA3163A7910}">
      <dgm:prSet phldrT="[Text]"/>
      <dgm:spPr/>
      <dgm:t>
        <a:bodyPr/>
        <a:lstStyle/>
        <a:p>
          <a:r>
            <a:rPr lang="en-US" dirty="0" smtClean="0"/>
            <a:t>Takeaways for Takeaway</a:t>
          </a:r>
          <a:endParaRPr lang="en-US" dirty="0"/>
        </a:p>
      </dgm:t>
    </dgm:pt>
    <dgm:pt modelId="{2F0EFAC9-E59A-4426-B87D-5CB7E86071B5}" type="parTrans" cxnId="{8DE145C5-5787-4F14-BDE8-C29CA6058743}">
      <dgm:prSet/>
      <dgm:spPr/>
      <dgm:t>
        <a:bodyPr/>
        <a:lstStyle/>
        <a:p>
          <a:endParaRPr lang="en-US"/>
        </a:p>
      </dgm:t>
    </dgm:pt>
    <dgm:pt modelId="{B650A993-4E9D-45D0-8DBB-C9A881A11112}" type="sibTrans" cxnId="{8DE145C5-5787-4F14-BDE8-C29CA6058743}">
      <dgm:prSet/>
      <dgm:spPr/>
      <dgm:t>
        <a:bodyPr/>
        <a:lstStyle/>
        <a:p>
          <a:endParaRPr lang="en-US"/>
        </a:p>
      </dgm:t>
    </dgm:pt>
    <dgm:pt modelId="{1A697932-E04C-4235-80F9-B7FE0FDBD121}" type="pres">
      <dgm:prSet presAssocID="{4AFC16EB-0C17-428C-A254-5960E9D0618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A4242DF-404C-49F6-8ED9-607A0770335F}" type="pres">
      <dgm:prSet presAssocID="{4AFC16EB-0C17-428C-A254-5960E9D06180}" presName="Name1" presStyleCnt="0"/>
      <dgm:spPr/>
    </dgm:pt>
    <dgm:pt modelId="{9A864B43-56A2-45FA-8182-68E27510B8E5}" type="pres">
      <dgm:prSet presAssocID="{4AFC16EB-0C17-428C-A254-5960E9D06180}" presName="cycle" presStyleCnt="0"/>
      <dgm:spPr/>
    </dgm:pt>
    <dgm:pt modelId="{010CFA19-9FA3-4F95-B7CA-443ABB54EF7F}" type="pres">
      <dgm:prSet presAssocID="{4AFC16EB-0C17-428C-A254-5960E9D06180}" presName="srcNode" presStyleLbl="node1" presStyleIdx="0" presStyleCnt="5"/>
      <dgm:spPr/>
    </dgm:pt>
    <dgm:pt modelId="{158CF0D7-83BC-4075-BE9E-A9E0D4897964}" type="pres">
      <dgm:prSet presAssocID="{4AFC16EB-0C17-428C-A254-5960E9D06180}" presName="conn" presStyleLbl="parChTrans1D2" presStyleIdx="0" presStyleCnt="1"/>
      <dgm:spPr/>
      <dgm:t>
        <a:bodyPr/>
        <a:lstStyle/>
        <a:p>
          <a:endParaRPr lang="en-US"/>
        </a:p>
      </dgm:t>
    </dgm:pt>
    <dgm:pt modelId="{D5567137-A4C7-43D7-80D8-5979A2C6F325}" type="pres">
      <dgm:prSet presAssocID="{4AFC16EB-0C17-428C-A254-5960E9D06180}" presName="extraNode" presStyleLbl="node1" presStyleIdx="0" presStyleCnt="5"/>
      <dgm:spPr/>
    </dgm:pt>
    <dgm:pt modelId="{1FEA372E-B42E-4D5B-B8E0-1850A3886BFF}" type="pres">
      <dgm:prSet presAssocID="{4AFC16EB-0C17-428C-A254-5960E9D06180}" presName="dstNode" presStyleLbl="node1" presStyleIdx="0" presStyleCnt="5"/>
      <dgm:spPr/>
    </dgm:pt>
    <dgm:pt modelId="{ECDB3964-9065-4819-8423-B5651CA8FCD9}" type="pres">
      <dgm:prSet presAssocID="{D5D62029-6B5E-49C1-87D4-2222C2FEFD67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202FC6-A586-4B25-ABC2-003A522E8A11}" type="pres">
      <dgm:prSet presAssocID="{D5D62029-6B5E-49C1-87D4-2222C2FEFD67}" presName="accent_1" presStyleCnt="0"/>
      <dgm:spPr/>
    </dgm:pt>
    <dgm:pt modelId="{03D5284D-8598-4068-BCBE-B1C65BAA5975}" type="pres">
      <dgm:prSet presAssocID="{D5D62029-6B5E-49C1-87D4-2222C2FEFD67}" presName="accentRepeatNode" presStyleLbl="solidFgAcc1" presStyleIdx="0" presStyleCnt="5"/>
      <dgm:spPr/>
    </dgm:pt>
    <dgm:pt modelId="{F727D43B-0F95-4DB3-85D9-0A5DCA635EBB}" type="pres">
      <dgm:prSet presAssocID="{868543F5-FC37-40C5-A543-527FACD3B0E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4BE944-4936-4C0B-830E-D5A75409EC77}" type="pres">
      <dgm:prSet presAssocID="{868543F5-FC37-40C5-A543-527FACD3B0E2}" presName="accent_2" presStyleCnt="0"/>
      <dgm:spPr/>
    </dgm:pt>
    <dgm:pt modelId="{48E53228-0D26-452F-9439-B8CD0C52226E}" type="pres">
      <dgm:prSet presAssocID="{868543F5-FC37-40C5-A543-527FACD3B0E2}" presName="accentRepeatNode" presStyleLbl="solidFgAcc1" presStyleIdx="1" presStyleCnt="5"/>
      <dgm:spPr/>
    </dgm:pt>
    <dgm:pt modelId="{E20ED5F2-5631-4278-B461-ADF16A95A299}" type="pres">
      <dgm:prSet presAssocID="{E313C10C-CD62-4BCF-8EB5-7A8528843C83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F4131-4542-403A-82DF-AD07F92DF23B}" type="pres">
      <dgm:prSet presAssocID="{E313C10C-CD62-4BCF-8EB5-7A8528843C83}" presName="accent_3" presStyleCnt="0"/>
      <dgm:spPr/>
    </dgm:pt>
    <dgm:pt modelId="{8BCB9E74-32C6-4385-88DD-CC7D4B4DD31B}" type="pres">
      <dgm:prSet presAssocID="{E313C10C-CD62-4BCF-8EB5-7A8528843C83}" presName="accentRepeatNode" presStyleLbl="solidFgAcc1" presStyleIdx="2" presStyleCnt="5"/>
      <dgm:spPr/>
    </dgm:pt>
    <dgm:pt modelId="{F62A980C-C4AE-40EA-B829-9A32FD711801}" type="pres">
      <dgm:prSet presAssocID="{AC86C6EE-B962-467F-BE14-9ED645E78D75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5B675E-DD19-48A8-B576-3446D35B6CF9}" type="pres">
      <dgm:prSet presAssocID="{AC86C6EE-B962-467F-BE14-9ED645E78D75}" presName="accent_4" presStyleCnt="0"/>
      <dgm:spPr/>
    </dgm:pt>
    <dgm:pt modelId="{0B94226C-4830-46F3-9333-559C310E44A1}" type="pres">
      <dgm:prSet presAssocID="{AC86C6EE-B962-467F-BE14-9ED645E78D75}" presName="accentRepeatNode" presStyleLbl="solidFgAcc1" presStyleIdx="3" presStyleCnt="5"/>
      <dgm:spPr/>
    </dgm:pt>
    <dgm:pt modelId="{20DD2C3D-78CF-498C-98B8-315C75B0E271}" type="pres">
      <dgm:prSet presAssocID="{4C39E1D7-85D4-4435-9402-3BA3163A791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E381F-73B4-47D2-94E2-D5C473081939}" type="pres">
      <dgm:prSet presAssocID="{4C39E1D7-85D4-4435-9402-3BA3163A7910}" presName="accent_5" presStyleCnt="0"/>
      <dgm:spPr/>
    </dgm:pt>
    <dgm:pt modelId="{951E6768-8CCC-49E1-AACB-9ED11E30B463}" type="pres">
      <dgm:prSet presAssocID="{4C39E1D7-85D4-4435-9402-3BA3163A7910}" presName="accentRepeatNode" presStyleLbl="solidFgAcc1" presStyleIdx="4" presStyleCnt="5"/>
      <dgm:spPr/>
    </dgm:pt>
  </dgm:ptLst>
  <dgm:cxnLst>
    <dgm:cxn modelId="{3E4020B8-5FF3-42C4-819F-F1D163A45FE0}" srcId="{4AFC16EB-0C17-428C-A254-5960E9D06180}" destId="{868543F5-FC37-40C5-A543-527FACD3B0E2}" srcOrd="1" destOrd="0" parTransId="{5A928944-F26A-4BF8-A017-D47D05583292}" sibTransId="{89B6B239-68AB-4A51-A44F-BBDDFA66E1F3}"/>
    <dgm:cxn modelId="{4BF4B0C6-8D6E-4EF2-ABD2-BB3EC5A7E151}" type="presOf" srcId="{E313C10C-CD62-4BCF-8EB5-7A8528843C83}" destId="{E20ED5F2-5631-4278-B461-ADF16A95A299}" srcOrd="0" destOrd="0" presId="urn:microsoft.com/office/officeart/2008/layout/VerticalCurvedList"/>
    <dgm:cxn modelId="{625105AE-4F34-4C42-97D5-07B59EB43F4A}" type="presOf" srcId="{4ED9766E-A9F0-4B90-8FC7-CD2A153CD6AD}" destId="{158CF0D7-83BC-4075-BE9E-A9E0D4897964}" srcOrd="0" destOrd="0" presId="urn:microsoft.com/office/officeart/2008/layout/VerticalCurvedList"/>
    <dgm:cxn modelId="{8DE145C5-5787-4F14-BDE8-C29CA6058743}" srcId="{4AFC16EB-0C17-428C-A254-5960E9D06180}" destId="{4C39E1D7-85D4-4435-9402-3BA3163A7910}" srcOrd="4" destOrd="0" parTransId="{2F0EFAC9-E59A-4426-B87D-5CB7E86071B5}" sibTransId="{B650A993-4E9D-45D0-8DBB-C9A881A11112}"/>
    <dgm:cxn modelId="{6CA678C5-5193-4844-8B3C-612F933C8C91}" type="presOf" srcId="{4AFC16EB-0C17-428C-A254-5960E9D06180}" destId="{1A697932-E04C-4235-80F9-B7FE0FDBD121}" srcOrd="0" destOrd="0" presId="urn:microsoft.com/office/officeart/2008/layout/VerticalCurvedList"/>
    <dgm:cxn modelId="{9F08FA60-CD6B-4231-A669-56379F4F23B3}" type="presOf" srcId="{868543F5-FC37-40C5-A543-527FACD3B0E2}" destId="{F727D43B-0F95-4DB3-85D9-0A5DCA635EBB}" srcOrd="0" destOrd="0" presId="urn:microsoft.com/office/officeart/2008/layout/VerticalCurvedList"/>
    <dgm:cxn modelId="{E15C1CF2-C34A-4B3C-8A1A-B1B84F066709}" srcId="{4AFC16EB-0C17-428C-A254-5960E9D06180}" destId="{E313C10C-CD62-4BCF-8EB5-7A8528843C83}" srcOrd="2" destOrd="0" parTransId="{0480E26E-A90A-48A7-B6C4-AF23D8FC00FE}" sibTransId="{0A99C107-E9CE-450C-9C64-1B880999D848}"/>
    <dgm:cxn modelId="{A6BAA09E-0D29-4BA4-BABF-F43A1D37DBB2}" type="presOf" srcId="{4C39E1D7-85D4-4435-9402-3BA3163A7910}" destId="{20DD2C3D-78CF-498C-98B8-315C75B0E271}" srcOrd="0" destOrd="0" presId="urn:microsoft.com/office/officeart/2008/layout/VerticalCurvedList"/>
    <dgm:cxn modelId="{1EAF791D-0A8D-4492-9152-2105EFF69540}" srcId="{4AFC16EB-0C17-428C-A254-5960E9D06180}" destId="{AC86C6EE-B962-467F-BE14-9ED645E78D75}" srcOrd="3" destOrd="0" parTransId="{321D485B-8CD6-4260-A9F2-E91A2D5CEFA3}" sibTransId="{E9D91F6D-3CCE-4E4D-8C7B-1C79D903456F}"/>
    <dgm:cxn modelId="{21E5F159-34D5-4A47-B696-0ED23379A585}" srcId="{4AFC16EB-0C17-428C-A254-5960E9D06180}" destId="{D5D62029-6B5E-49C1-87D4-2222C2FEFD67}" srcOrd="0" destOrd="0" parTransId="{1058E124-A3A4-4087-91B9-FDED5542DCF1}" sibTransId="{4ED9766E-A9F0-4B90-8FC7-CD2A153CD6AD}"/>
    <dgm:cxn modelId="{BC2ACD47-8A95-43AA-AC66-5C6327861FAE}" type="presOf" srcId="{D5D62029-6B5E-49C1-87D4-2222C2FEFD67}" destId="{ECDB3964-9065-4819-8423-B5651CA8FCD9}" srcOrd="0" destOrd="0" presId="urn:microsoft.com/office/officeart/2008/layout/VerticalCurvedList"/>
    <dgm:cxn modelId="{FE3AF163-87F3-45AD-9A8A-DF936495C189}" type="presOf" srcId="{AC86C6EE-B962-467F-BE14-9ED645E78D75}" destId="{F62A980C-C4AE-40EA-B829-9A32FD711801}" srcOrd="0" destOrd="0" presId="urn:microsoft.com/office/officeart/2008/layout/VerticalCurvedList"/>
    <dgm:cxn modelId="{3634ED92-DF0D-40BE-899F-2043CB8C96C9}" type="presParOf" srcId="{1A697932-E04C-4235-80F9-B7FE0FDBD121}" destId="{3A4242DF-404C-49F6-8ED9-607A0770335F}" srcOrd="0" destOrd="0" presId="urn:microsoft.com/office/officeart/2008/layout/VerticalCurvedList"/>
    <dgm:cxn modelId="{9A78614D-12E1-4A99-8F4F-E8106321FEB0}" type="presParOf" srcId="{3A4242DF-404C-49F6-8ED9-607A0770335F}" destId="{9A864B43-56A2-45FA-8182-68E27510B8E5}" srcOrd="0" destOrd="0" presId="urn:microsoft.com/office/officeart/2008/layout/VerticalCurvedList"/>
    <dgm:cxn modelId="{5EB28E22-BBD3-43B6-9FEA-9B44C7A3C415}" type="presParOf" srcId="{9A864B43-56A2-45FA-8182-68E27510B8E5}" destId="{010CFA19-9FA3-4F95-B7CA-443ABB54EF7F}" srcOrd="0" destOrd="0" presId="urn:microsoft.com/office/officeart/2008/layout/VerticalCurvedList"/>
    <dgm:cxn modelId="{E82F9919-ED88-4F91-AF38-AC1EC039169C}" type="presParOf" srcId="{9A864B43-56A2-45FA-8182-68E27510B8E5}" destId="{158CF0D7-83BC-4075-BE9E-A9E0D4897964}" srcOrd="1" destOrd="0" presId="urn:microsoft.com/office/officeart/2008/layout/VerticalCurvedList"/>
    <dgm:cxn modelId="{5BB60167-7EBB-4E8A-A170-C45757E2A1C8}" type="presParOf" srcId="{9A864B43-56A2-45FA-8182-68E27510B8E5}" destId="{D5567137-A4C7-43D7-80D8-5979A2C6F325}" srcOrd="2" destOrd="0" presId="urn:microsoft.com/office/officeart/2008/layout/VerticalCurvedList"/>
    <dgm:cxn modelId="{270AFA9A-346D-47AC-A6E7-D63BCA87A949}" type="presParOf" srcId="{9A864B43-56A2-45FA-8182-68E27510B8E5}" destId="{1FEA372E-B42E-4D5B-B8E0-1850A3886BFF}" srcOrd="3" destOrd="0" presId="urn:microsoft.com/office/officeart/2008/layout/VerticalCurvedList"/>
    <dgm:cxn modelId="{DA50121F-9C8C-4BAA-9612-A3EB749310FF}" type="presParOf" srcId="{3A4242DF-404C-49F6-8ED9-607A0770335F}" destId="{ECDB3964-9065-4819-8423-B5651CA8FCD9}" srcOrd="1" destOrd="0" presId="urn:microsoft.com/office/officeart/2008/layout/VerticalCurvedList"/>
    <dgm:cxn modelId="{C27588AE-E7B3-475B-8BA6-98E226C8C433}" type="presParOf" srcId="{3A4242DF-404C-49F6-8ED9-607A0770335F}" destId="{4F202FC6-A586-4B25-ABC2-003A522E8A11}" srcOrd="2" destOrd="0" presId="urn:microsoft.com/office/officeart/2008/layout/VerticalCurvedList"/>
    <dgm:cxn modelId="{442714CE-ABC9-48C7-88EF-11DAA8BF5A6B}" type="presParOf" srcId="{4F202FC6-A586-4B25-ABC2-003A522E8A11}" destId="{03D5284D-8598-4068-BCBE-B1C65BAA5975}" srcOrd="0" destOrd="0" presId="urn:microsoft.com/office/officeart/2008/layout/VerticalCurvedList"/>
    <dgm:cxn modelId="{212AF73F-6DE8-4279-8936-27D2F2574BDC}" type="presParOf" srcId="{3A4242DF-404C-49F6-8ED9-607A0770335F}" destId="{F727D43B-0F95-4DB3-85D9-0A5DCA635EBB}" srcOrd="3" destOrd="0" presId="urn:microsoft.com/office/officeart/2008/layout/VerticalCurvedList"/>
    <dgm:cxn modelId="{D59083B2-FC07-4DA5-88C3-5CDBD0F5C63A}" type="presParOf" srcId="{3A4242DF-404C-49F6-8ED9-607A0770335F}" destId="{0C4BE944-4936-4C0B-830E-D5A75409EC77}" srcOrd="4" destOrd="0" presId="urn:microsoft.com/office/officeart/2008/layout/VerticalCurvedList"/>
    <dgm:cxn modelId="{843E32D5-AC8F-4889-9A0B-1B4931D38F89}" type="presParOf" srcId="{0C4BE944-4936-4C0B-830E-D5A75409EC77}" destId="{48E53228-0D26-452F-9439-B8CD0C52226E}" srcOrd="0" destOrd="0" presId="urn:microsoft.com/office/officeart/2008/layout/VerticalCurvedList"/>
    <dgm:cxn modelId="{4BFCCC5D-6D8E-4C5B-96DC-157E40467912}" type="presParOf" srcId="{3A4242DF-404C-49F6-8ED9-607A0770335F}" destId="{E20ED5F2-5631-4278-B461-ADF16A95A299}" srcOrd="5" destOrd="0" presId="urn:microsoft.com/office/officeart/2008/layout/VerticalCurvedList"/>
    <dgm:cxn modelId="{5E2D9103-CF04-4614-9573-EB76B874E5B8}" type="presParOf" srcId="{3A4242DF-404C-49F6-8ED9-607A0770335F}" destId="{13BF4131-4542-403A-82DF-AD07F92DF23B}" srcOrd="6" destOrd="0" presId="urn:microsoft.com/office/officeart/2008/layout/VerticalCurvedList"/>
    <dgm:cxn modelId="{AB2C3C8C-0C7C-481A-954D-B75E806B9EBB}" type="presParOf" srcId="{13BF4131-4542-403A-82DF-AD07F92DF23B}" destId="{8BCB9E74-32C6-4385-88DD-CC7D4B4DD31B}" srcOrd="0" destOrd="0" presId="urn:microsoft.com/office/officeart/2008/layout/VerticalCurvedList"/>
    <dgm:cxn modelId="{B4EB15E8-3F89-44B4-BCA2-6657844F3474}" type="presParOf" srcId="{3A4242DF-404C-49F6-8ED9-607A0770335F}" destId="{F62A980C-C4AE-40EA-B829-9A32FD711801}" srcOrd="7" destOrd="0" presId="urn:microsoft.com/office/officeart/2008/layout/VerticalCurvedList"/>
    <dgm:cxn modelId="{B5DF68DC-2CD3-4B45-BF19-5D8239401951}" type="presParOf" srcId="{3A4242DF-404C-49F6-8ED9-607A0770335F}" destId="{B45B675E-DD19-48A8-B576-3446D35B6CF9}" srcOrd="8" destOrd="0" presId="urn:microsoft.com/office/officeart/2008/layout/VerticalCurvedList"/>
    <dgm:cxn modelId="{F05A9E8F-F1E0-40A5-9244-61FED1503B83}" type="presParOf" srcId="{B45B675E-DD19-48A8-B576-3446D35B6CF9}" destId="{0B94226C-4830-46F3-9333-559C310E44A1}" srcOrd="0" destOrd="0" presId="urn:microsoft.com/office/officeart/2008/layout/VerticalCurvedList"/>
    <dgm:cxn modelId="{3872CA04-506A-4B81-A107-37A64101E9E2}" type="presParOf" srcId="{3A4242DF-404C-49F6-8ED9-607A0770335F}" destId="{20DD2C3D-78CF-498C-98B8-315C75B0E271}" srcOrd="9" destOrd="0" presId="urn:microsoft.com/office/officeart/2008/layout/VerticalCurvedList"/>
    <dgm:cxn modelId="{826DAC19-C066-4711-AF79-D0EFC330C264}" type="presParOf" srcId="{3A4242DF-404C-49F6-8ED9-607A0770335F}" destId="{EAAE381F-73B4-47D2-94E2-D5C473081939}" srcOrd="10" destOrd="0" presId="urn:microsoft.com/office/officeart/2008/layout/VerticalCurvedList"/>
    <dgm:cxn modelId="{3B03375A-95A8-40B8-8F51-891E98EA9DC6}" type="presParOf" srcId="{EAAE381F-73B4-47D2-94E2-D5C473081939}" destId="{951E6768-8CCC-49E1-AACB-9ED11E30B46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CF0D7-83BC-4075-BE9E-A9E0D4897964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B3964-9065-4819-8423-B5651CA8FCD9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Who am I?</a:t>
          </a:r>
          <a:endParaRPr lang="en-US" sz="3500" kern="1200" dirty="0"/>
        </a:p>
      </dsp:txBody>
      <dsp:txXfrm>
        <a:off x="509717" y="338558"/>
        <a:ext cx="7541700" cy="677550"/>
      </dsp:txXfrm>
    </dsp:sp>
    <dsp:sp modelId="{03D5284D-8598-4068-BCBE-B1C65BAA5975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27D43B-0F95-4DB3-85D9-0A5DCA635EBB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Solution architecture</a:t>
          </a:r>
          <a:endParaRPr lang="en-US" sz="3500" kern="1200" dirty="0"/>
        </a:p>
      </dsp:txBody>
      <dsp:txXfrm>
        <a:off x="995230" y="1354558"/>
        <a:ext cx="7056187" cy="677550"/>
      </dsp:txXfrm>
    </dsp:sp>
    <dsp:sp modelId="{48E53228-0D26-452F-9439-B8CD0C52226E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0ED5F2-5631-4278-B461-ADF16A95A299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Analysis approach</a:t>
          </a:r>
          <a:endParaRPr lang="en-US" sz="3500" kern="1200" dirty="0"/>
        </a:p>
      </dsp:txBody>
      <dsp:txXfrm>
        <a:off x="1144243" y="2370558"/>
        <a:ext cx="6907174" cy="677550"/>
      </dsp:txXfrm>
    </dsp:sp>
    <dsp:sp modelId="{8BCB9E74-32C6-4385-88DD-CC7D4B4DD31B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A980C-C4AE-40EA-B829-9A32FD711801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Key findings and insights</a:t>
          </a:r>
          <a:endParaRPr lang="en-US" sz="3500" kern="1200" dirty="0"/>
        </a:p>
      </dsp:txBody>
      <dsp:txXfrm>
        <a:off x="995230" y="3386558"/>
        <a:ext cx="7056187" cy="677550"/>
      </dsp:txXfrm>
    </dsp:sp>
    <dsp:sp modelId="{0B94226C-4830-46F3-9333-559C310E44A1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DD2C3D-78CF-498C-98B8-315C75B0E271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Takeaways for Takeaway</a:t>
          </a:r>
          <a:endParaRPr lang="en-US" sz="3500" kern="1200" dirty="0"/>
        </a:p>
      </dsp:txBody>
      <dsp:txXfrm>
        <a:off x="509717" y="4402558"/>
        <a:ext cx="7541700" cy="677550"/>
      </dsp:txXfrm>
    </dsp:sp>
    <dsp:sp modelId="{951E6768-8CCC-49E1-AACB-9ED11E30B463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6296C-3B6C-440B-9577-6B47ED23061F}" type="datetimeFigureOut">
              <a:rPr lang="nl-NL" smtClean="0"/>
              <a:t>13-3-2020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E6BC0-48B8-4289-9B2C-1206E83E7CC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7629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Reviewers with avg. helpfulness % &gt;70% are rating </a:t>
            </a:r>
            <a:r>
              <a:rPr lang="nl-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4.0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 a campaign to understand and improve the low avg. rating given by them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E6BC0-48B8-4289-9B2C-1206E83E7CC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2273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Reviewers with avg. helpfulness % &gt;70% are rating </a:t>
            </a:r>
            <a:r>
              <a:rPr lang="nl-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4.0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 a campaign to understand and improve the low avg. rating given by them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E6BC0-48B8-4289-9B2C-1206E83E7CC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9209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Last point – </a:t>
            </a:r>
            <a:r>
              <a:rPr lang="nl-NL" dirty="0" err="1" smtClean="0"/>
              <a:t>from</a:t>
            </a:r>
            <a:r>
              <a:rPr lang="nl-NL" dirty="0" smtClean="0"/>
              <a:t> common belief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E6BC0-48B8-4289-9B2C-1206E83E7CC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5662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13-3-2020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34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13-3-2020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26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13-3-2020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3623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13-3-2020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8710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13-3-2020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3802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13-3-2020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2955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13-3-2020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0940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13-3-2020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4675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13-3-2020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960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13-3-2020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165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13-3-2020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041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13-3-2020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241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13-3-2020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285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13-3-2020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837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13-3-2020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883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13-3-2020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756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5034-FD8A-4DDB-B0E0-C170850ED750}" type="datetimeFigureOut">
              <a:rPr lang="nl-NL" smtClean="0"/>
              <a:t>13-3-2020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738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9A45034-FD8A-4DDB-B0E0-C170850ED750}" type="datetimeFigureOut">
              <a:rPr lang="nl-NL" smtClean="0"/>
              <a:t>13-3-2020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47A736-E8A4-4671-81C2-CAA5D21715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6708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www.linkedin.com/in/pravat-pasayat-b6b846ab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997526"/>
            <a:ext cx="9697461" cy="2013527"/>
          </a:xfrm>
        </p:spPr>
        <p:txBody>
          <a:bodyPr>
            <a:normAutofit/>
          </a:bodyPr>
          <a:lstStyle/>
          <a:p>
            <a:r>
              <a:rPr lang="nl-NL" sz="4000" b="1" dirty="0" smtClean="0"/>
              <a:t>Amazon product review analysis</a:t>
            </a:r>
            <a:endParaRPr lang="nl-NL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4879650"/>
            <a:ext cx="6400800" cy="995856"/>
          </a:xfrm>
        </p:spPr>
        <p:txBody>
          <a:bodyPr>
            <a:normAutofit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Pravat Ranjan Pasayat</a:t>
            </a:r>
            <a:endParaRPr lang="nl-NL" dirty="0">
              <a:solidFill>
                <a:schemeClr val="tx1"/>
              </a:solidFill>
            </a:endParaRPr>
          </a:p>
          <a:p>
            <a:r>
              <a:rPr lang="nl-NL" dirty="0" smtClean="0">
                <a:solidFill>
                  <a:schemeClr val="tx1"/>
                </a:solidFill>
              </a:rPr>
              <a:t>28th Feb 2020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Thanks for your attention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Questions?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Pasayat.pravat@gmail.com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67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93806" y="3035247"/>
            <a:ext cx="2434221" cy="875272"/>
          </a:xfrm>
        </p:spPr>
        <p:txBody>
          <a:bodyPr/>
          <a:lstStyle/>
          <a:p>
            <a:r>
              <a:rPr lang="en-US" b="1" dirty="0" smtClean="0"/>
              <a:t>Agenda</a:t>
            </a:r>
            <a:endParaRPr lang="nl-NL" b="1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77318976"/>
              </p:ext>
            </p:extLst>
          </p:nvPr>
        </p:nvGraphicFramePr>
        <p:xfrm>
          <a:off x="2790758" y="90449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192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06256" y="9946"/>
            <a:ext cx="8534400" cy="933638"/>
          </a:xfrm>
        </p:spPr>
        <p:txBody>
          <a:bodyPr/>
          <a:lstStyle/>
          <a:p>
            <a:r>
              <a:rPr lang="en-US" b="1" dirty="0" smtClean="0"/>
              <a:t>Who am I?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14" y="1365217"/>
            <a:ext cx="1347181" cy="136825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102" y="1365215"/>
            <a:ext cx="1347181" cy="13682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413" y="1331166"/>
            <a:ext cx="1347181" cy="143635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148" y="1365215"/>
            <a:ext cx="1347181" cy="13682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2" name="Straight Arrow Connector 11"/>
          <p:cNvCxnSpPr/>
          <p:nvPr/>
        </p:nvCxnSpPr>
        <p:spPr>
          <a:xfrm>
            <a:off x="2538924" y="2049342"/>
            <a:ext cx="93385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405341" y="2049342"/>
            <a:ext cx="93385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242567" y="2049341"/>
            <a:ext cx="93385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914" y="3271225"/>
            <a:ext cx="1347181" cy="9992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1" name="TextBox 20"/>
          <p:cNvSpPr txBox="1"/>
          <p:nvPr/>
        </p:nvSpPr>
        <p:spPr>
          <a:xfrm>
            <a:off x="588117" y="4539778"/>
            <a:ext cx="2171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/>
              <a:t>Software Developer</a:t>
            </a:r>
          </a:p>
          <a:p>
            <a:pPr algn="ctr"/>
            <a:r>
              <a:rPr lang="nl-NL" sz="1600" b="1" dirty="0" smtClean="0"/>
              <a:t>(2012-2013)</a:t>
            </a:r>
            <a:endParaRPr lang="nl-NL" sz="16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6102" y="3271225"/>
            <a:ext cx="1347181" cy="9992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4" name="TextBox 23"/>
          <p:cNvSpPr txBox="1"/>
          <p:nvPr/>
        </p:nvSpPr>
        <p:spPr>
          <a:xfrm>
            <a:off x="3369486" y="4539778"/>
            <a:ext cx="2171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/>
              <a:t>Data Analytics Consultant</a:t>
            </a:r>
          </a:p>
          <a:p>
            <a:pPr algn="ctr"/>
            <a:r>
              <a:rPr lang="nl-NL" sz="1600" b="1" dirty="0" smtClean="0"/>
              <a:t>(2014-2018)</a:t>
            </a:r>
            <a:endParaRPr lang="nl-NL" sz="16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8413" y="3271225"/>
            <a:ext cx="1347181" cy="9992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6" name="TextBox 25"/>
          <p:cNvSpPr txBox="1"/>
          <p:nvPr/>
        </p:nvSpPr>
        <p:spPr>
          <a:xfrm>
            <a:off x="6188788" y="4539778"/>
            <a:ext cx="2171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Master in Data Science &amp; Big Data</a:t>
            </a:r>
          </a:p>
          <a:p>
            <a:pPr algn="ctr"/>
            <a:r>
              <a:rPr lang="en-US" sz="1600" b="1" dirty="0" smtClean="0"/>
              <a:t>(2018-2019)</a:t>
            </a:r>
            <a:endParaRPr lang="en-US" sz="16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55147" y="3271225"/>
            <a:ext cx="1347181" cy="10007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8" name="TextBox 27"/>
          <p:cNvSpPr txBox="1"/>
          <p:nvPr/>
        </p:nvSpPr>
        <p:spPr>
          <a:xfrm>
            <a:off x="9142950" y="4545485"/>
            <a:ext cx="2171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Data Scientist</a:t>
            </a:r>
          </a:p>
          <a:p>
            <a:pPr algn="ctr"/>
            <a:r>
              <a:rPr lang="en-US" sz="1600" b="1" dirty="0" smtClean="0"/>
              <a:t>(2019-2020)</a:t>
            </a:r>
            <a:endParaRPr lang="en-US" sz="16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408567" y="1177046"/>
            <a:ext cx="2344367" cy="431908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ounded Rectangle 29"/>
          <p:cNvSpPr/>
          <p:nvPr/>
        </p:nvSpPr>
        <p:spPr>
          <a:xfrm>
            <a:off x="3234626" y="1177046"/>
            <a:ext cx="2344367" cy="431908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Rounded Rectangle 30"/>
          <p:cNvSpPr/>
          <p:nvPr/>
        </p:nvSpPr>
        <p:spPr>
          <a:xfrm>
            <a:off x="6083423" y="1177044"/>
            <a:ext cx="2344367" cy="431908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Rounded Rectangle 31"/>
          <p:cNvSpPr/>
          <p:nvPr/>
        </p:nvSpPr>
        <p:spPr>
          <a:xfrm>
            <a:off x="8970157" y="1177043"/>
            <a:ext cx="2344367" cy="431908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TextBox 33"/>
          <p:cNvSpPr txBox="1"/>
          <p:nvPr/>
        </p:nvSpPr>
        <p:spPr>
          <a:xfrm>
            <a:off x="5402596" y="6075696"/>
            <a:ext cx="651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>
                <a:solidFill>
                  <a:schemeClr val="tx1">
                    <a:lumMod val="95000"/>
                  </a:schemeClr>
                </a:solidFill>
                <a:hlinkClick r:id="rId9"/>
              </a:rPr>
              <a:t>https://www.linkedin.com/in/pravat-pasayat-b6b846ab/</a:t>
            </a:r>
            <a:endParaRPr lang="nl-NL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32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6" grpId="0"/>
      <p:bldP spid="28" grpId="0"/>
      <p:bldP spid="29" grpId="0" animBg="1"/>
      <p:bldP spid="30" grpId="0" animBg="1"/>
      <p:bldP spid="31" grpId="0" animBg="1"/>
      <p:bldP spid="32" grpId="0" animBg="1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06256" y="87767"/>
            <a:ext cx="10965378" cy="933638"/>
          </a:xfrm>
        </p:spPr>
        <p:txBody>
          <a:bodyPr/>
          <a:lstStyle/>
          <a:p>
            <a:r>
              <a:rPr lang="en-US" b="1" dirty="0" smtClean="0"/>
              <a:t>Solution architecture &amp; Data approach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53" y="1786545"/>
            <a:ext cx="1021405" cy="10733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53" y="3417550"/>
            <a:ext cx="1021405" cy="10733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486383" y="5223753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Raw data file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087" y="2585885"/>
            <a:ext cx="1021405" cy="10733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29" name="Straight Arrow Connector 28"/>
          <p:cNvCxnSpPr/>
          <p:nvPr/>
        </p:nvCxnSpPr>
        <p:spPr>
          <a:xfrm>
            <a:off x="2071997" y="3109657"/>
            <a:ext cx="93385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921" y="2600325"/>
            <a:ext cx="1021405" cy="10733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31" name="Straight Arrow Connector 30"/>
          <p:cNvCxnSpPr/>
          <p:nvPr/>
        </p:nvCxnSpPr>
        <p:spPr>
          <a:xfrm>
            <a:off x="4831410" y="3083765"/>
            <a:ext cx="93385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772916" y="5197910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 manipulation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765266" y="5197750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Clean data file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4868" y="1786545"/>
            <a:ext cx="1021405" cy="10733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4868" y="3417549"/>
            <a:ext cx="1021405" cy="10733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34" name="Straight Arrow Connector 33"/>
          <p:cNvCxnSpPr/>
          <p:nvPr/>
        </p:nvCxnSpPr>
        <p:spPr>
          <a:xfrm>
            <a:off x="7601025" y="3083765"/>
            <a:ext cx="93385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162819" y="5197750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Analysis &amp; Visualization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14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06256" y="87767"/>
            <a:ext cx="9827242" cy="933638"/>
          </a:xfrm>
        </p:spPr>
        <p:txBody>
          <a:bodyPr>
            <a:normAutofit/>
          </a:bodyPr>
          <a:lstStyle/>
          <a:p>
            <a:r>
              <a:rPr lang="en-US" b="1" dirty="0" smtClean="0"/>
              <a:t>Analysis approach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462246" y="1385239"/>
            <a:ext cx="2171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/>
              <a:t>General analysis</a:t>
            </a:r>
            <a:endParaRPr lang="nl-NL" sz="1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39376" y="1336597"/>
            <a:ext cx="2627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Reviewer segmentation</a:t>
            </a:r>
            <a:endParaRPr lang="en-US" sz="16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272200" y="1336597"/>
            <a:ext cx="2171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Cross buy analysis</a:t>
            </a:r>
            <a:endParaRPr lang="en-US" sz="16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1283443" y="1894983"/>
            <a:ext cx="2529181" cy="357196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Rounded Rectangle 44"/>
          <p:cNvSpPr/>
          <p:nvPr/>
        </p:nvSpPr>
        <p:spPr>
          <a:xfrm>
            <a:off x="4688421" y="1883336"/>
            <a:ext cx="2529181" cy="358361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Rounded Rectangle 45"/>
          <p:cNvSpPr/>
          <p:nvPr/>
        </p:nvSpPr>
        <p:spPr>
          <a:xfrm>
            <a:off x="8093398" y="1883336"/>
            <a:ext cx="2529181" cy="358361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xtBox 7"/>
          <p:cNvSpPr txBox="1"/>
          <p:nvPr/>
        </p:nvSpPr>
        <p:spPr>
          <a:xfrm>
            <a:off x="1283443" y="2237364"/>
            <a:ext cx="252918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Category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Timelines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Rating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Helpfulness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Price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Brand analysis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88420" y="2237364"/>
            <a:ext cx="25291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Segmentation of reviewers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Current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Futuristic approach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8093398" y="2237364"/>
            <a:ext cx="25291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dirty="0" smtClean="0"/>
              <a:t>nalysis of products bought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Current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Future approach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3812624" y="3667330"/>
            <a:ext cx="875796" cy="653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217601" y="3573247"/>
            <a:ext cx="875796" cy="653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73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5" grpId="0" animBg="1"/>
      <p:bldP spid="46" grpId="0" animBg="1"/>
      <p:bldP spid="48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06256" y="87767"/>
            <a:ext cx="9827242" cy="933638"/>
          </a:xfrm>
        </p:spPr>
        <p:txBody>
          <a:bodyPr>
            <a:normAutofit/>
          </a:bodyPr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06256" y="1021405"/>
            <a:ext cx="1118911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Category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Highest # of reviews are on categories - Clothing, Watches &amp; Jewelry.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Highest product rating is for category - home improvement.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Highest helpfulness review scores are on categories - Cell phone accessories</a:t>
            </a:r>
            <a:r>
              <a:rPr lang="en-US" sz="1600" dirty="0"/>
              <a:t> </a:t>
            </a:r>
            <a:r>
              <a:rPr lang="en-US" sz="1600" dirty="0" smtClean="0"/>
              <a:t>and Camera/photo.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Highest product prices are on categories - Cell </a:t>
            </a:r>
            <a:r>
              <a:rPr lang="en-US" sz="1600" dirty="0"/>
              <a:t>phone </a:t>
            </a:r>
            <a:r>
              <a:rPr lang="en-US" sz="1600" dirty="0" smtClean="0"/>
              <a:t>accessories, Camera/photo and Electronics.</a:t>
            </a:r>
          </a:p>
          <a:p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Timeline analysis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# of reviews has been increasing over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Highest # of reviews are on holiday months (December and January).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Highest # of reviews are on first 3 working days of the week (Monday, Tuesday and Wednesday).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Product rating </a:t>
            </a:r>
            <a:r>
              <a:rPr lang="en-US" sz="1600" dirty="0"/>
              <a:t>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Users are buying more and more high rated products over the years.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Highly rated products are bought and reviewed the most.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Lowest rated products have high review helpfulness index.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Highest rated products are the more expensive.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Review helpfulness </a:t>
            </a:r>
            <a:r>
              <a:rPr lang="en-US" sz="1600" dirty="0"/>
              <a:t>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Helpfulness of reviews are reducing over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Review is more helpful when it has more text in 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Costly products have more helpful reviews.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68135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06256" y="87767"/>
            <a:ext cx="9827242" cy="933638"/>
          </a:xfrm>
        </p:spPr>
        <p:txBody>
          <a:bodyPr>
            <a:normAutofit/>
          </a:bodyPr>
          <a:lstStyle/>
          <a:p>
            <a:r>
              <a:rPr lang="en-US" b="1" dirty="0" smtClean="0"/>
              <a:t>Reviewer segmentation</a:t>
            </a:r>
            <a:endParaRPr lang="en-US" b="1" dirty="0"/>
          </a:p>
        </p:txBody>
      </p:sp>
      <p:sp>
        <p:nvSpPr>
          <p:cNvPr id="3" name="Rounded Rectangle 2"/>
          <p:cNvSpPr/>
          <p:nvPr/>
        </p:nvSpPr>
        <p:spPr>
          <a:xfrm>
            <a:off x="553871" y="1535049"/>
            <a:ext cx="5496733" cy="476847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ounded Rectangle 3"/>
          <p:cNvSpPr/>
          <p:nvPr/>
        </p:nvSpPr>
        <p:spPr>
          <a:xfrm>
            <a:off x="6445590" y="1535049"/>
            <a:ext cx="5496733" cy="476847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xtBox 4"/>
          <p:cNvSpPr txBox="1"/>
          <p:nvPr/>
        </p:nvSpPr>
        <p:spPr>
          <a:xfrm>
            <a:off x="2216450" y="982486"/>
            <a:ext cx="2171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Current</a:t>
            </a:r>
            <a:r>
              <a:rPr lang="nl-NL" sz="1600" b="1" dirty="0" smtClean="0"/>
              <a:t> approach</a:t>
            </a:r>
          </a:p>
          <a:p>
            <a:pPr algn="ctr"/>
            <a:r>
              <a:rPr lang="nl-NL" sz="1600" b="1" dirty="0" smtClean="0"/>
              <a:t>(</a:t>
            </a:r>
            <a:r>
              <a:rPr lang="en-US" sz="1600" b="1" dirty="0" smtClean="0"/>
              <a:t>Statistical</a:t>
            </a:r>
            <a:r>
              <a:rPr lang="nl-NL" sz="1600" b="1" dirty="0" smtClean="0"/>
              <a:t>)</a:t>
            </a:r>
            <a:endParaRPr lang="nl-NL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903888" y="982486"/>
            <a:ext cx="2171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Futuristic</a:t>
            </a:r>
            <a:r>
              <a:rPr lang="nl-NL" sz="1600" b="1" dirty="0" smtClean="0"/>
              <a:t> approach (AI &amp; ML)</a:t>
            </a:r>
            <a:endParaRPr lang="nl-NL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73056" y="1799609"/>
            <a:ext cx="51608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Based on RFC (</a:t>
            </a:r>
            <a:r>
              <a:rPr lang="en-US" sz="1600" dirty="0" err="1" smtClean="0"/>
              <a:t>Recency</a:t>
            </a:r>
            <a:r>
              <a:rPr lang="en-US" sz="1600" dirty="0" smtClean="0"/>
              <a:t> – frequency – monetary) value of the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Weighted average (Based on organization’s need)</a:t>
            </a:r>
          </a:p>
          <a:p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Leave out high and low performers. Target the group with high potential to improve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613548" y="1799609"/>
            <a:ext cx="51608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Gather more data on customer demographics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 machine learning clustering/segmentation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Algorithms: K-Means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Hit and trial to find perfect clusters that fits organization’s need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422" y="3890577"/>
            <a:ext cx="4789858" cy="23156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308" y="3890577"/>
            <a:ext cx="4789858" cy="23156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573327" y="6378266"/>
            <a:ext cx="6059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500" dirty="0" smtClean="0"/>
              <a:t>* Could have used </a:t>
            </a:r>
            <a:r>
              <a:rPr lang="en-US" sz="1500" dirty="0" smtClean="0"/>
              <a:t>Avg.</a:t>
            </a:r>
            <a:r>
              <a:rPr lang="nl-NL" sz="1500" dirty="0" smtClean="0"/>
              <a:t> product rating &amp; </a:t>
            </a:r>
            <a:r>
              <a:rPr lang="en-US" sz="1500" dirty="0" smtClean="0"/>
              <a:t>helpfulness</a:t>
            </a:r>
            <a:r>
              <a:rPr lang="nl-NL" sz="1500" dirty="0" smtClean="0"/>
              <a:t> score</a:t>
            </a:r>
            <a:endParaRPr lang="nl-NL" sz="1500" dirty="0"/>
          </a:p>
        </p:txBody>
      </p:sp>
    </p:spTree>
    <p:extLst>
      <p:ext uri="{BB962C8B-B14F-4D97-AF65-F5344CB8AC3E}">
        <p14:creationId xmlns:p14="http://schemas.microsoft.com/office/powerpoint/2010/main" val="425909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06256" y="87767"/>
            <a:ext cx="9827242" cy="933638"/>
          </a:xfrm>
        </p:spPr>
        <p:txBody>
          <a:bodyPr>
            <a:normAutofit/>
          </a:bodyPr>
          <a:lstStyle/>
          <a:p>
            <a:r>
              <a:rPr lang="en-US" b="1" dirty="0" smtClean="0"/>
              <a:t>Cross buy analysis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445590" y="1535049"/>
            <a:ext cx="5496733" cy="507976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xtBox 12"/>
          <p:cNvSpPr txBox="1"/>
          <p:nvPr/>
        </p:nvSpPr>
        <p:spPr>
          <a:xfrm>
            <a:off x="7903888" y="982486"/>
            <a:ext cx="2171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Futuristic</a:t>
            </a:r>
            <a:r>
              <a:rPr lang="nl-NL" sz="1600" b="1" dirty="0" smtClean="0"/>
              <a:t> approach (AI &amp; ML)</a:t>
            </a:r>
            <a:endParaRPr lang="nl-NL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13548" y="1799609"/>
            <a:ext cx="5160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Gather data related to shopping basket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 machine learning association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Algorithms: Apriori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Find </a:t>
            </a:r>
            <a:r>
              <a:rPr lang="en-US" sz="1600" dirty="0" smtClean="0"/>
              <a:t>Antecedents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smtClean="0">
                <a:sym typeface="Wingdings" panose="05000000000000000000" pitchFamily="2" charset="2"/>
              </a:rPr>
              <a:t>Consequent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ym typeface="Wingdings" panose="05000000000000000000" pitchFamily="2" charset="2"/>
              </a:rPr>
              <a:t>Use appropriate evaluation metric</a:t>
            </a:r>
            <a:endParaRPr lang="en-US" sz="16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993" y="4233275"/>
            <a:ext cx="4965925" cy="21309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9" name="Rounded Rectangle 18"/>
          <p:cNvSpPr/>
          <p:nvPr/>
        </p:nvSpPr>
        <p:spPr>
          <a:xfrm>
            <a:off x="553871" y="1535049"/>
            <a:ext cx="5496733" cy="507976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Box 20"/>
          <p:cNvSpPr txBox="1"/>
          <p:nvPr/>
        </p:nvSpPr>
        <p:spPr>
          <a:xfrm>
            <a:off x="2216450" y="982486"/>
            <a:ext cx="2171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Current</a:t>
            </a:r>
            <a:r>
              <a:rPr lang="nl-NL" sz="1600" b="1" dirty="0" smtClean="0"/>
              <a:t> approach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3056" y="1799609"/>
            <a:ext cx="516081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Based on data analysis done using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Reviewers who buy product </a:t>
            </a:r>
            <a:r>
              <a:rPr lang="en-US" sz="1600" dirty="0"/>
              <a:t>of avg. rating &gt;4.0 </a:t>
            </a:r>
            <a:r>
              <a:rPr lang="en-US" sz="1600" dirty="0" smtClean="0"/>
              <a:t>tend to </a:t>
            </a:r>
            <a:r>
              <a:rPr lang="en-US" sz="1600" dirty="0"/>
              <a:t>buy products together which are also rated </a:t>
            </a:r>
            <a:r>
              <a:rPr lang="en-US" sz="1600" dirty="0" smtClean="0"/>
              <a:t>above </a:t>
            </a:r>
            <a:r>
              <a:rPr lang="nl-NL" sz="1600" dirty="0" smtClean="0"/>
              <a:t>4.0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Products from same category are bought together.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Reviewers who buy electronics together are used to go through higher number of reviews before buying</a:t>
            </a:r>
            <a:r>
              <a:rPr lang="nl-NL" sz="1600" dirty="0" smtClean="0"/>
              <a:t> </a:t>
            </a:r>
            <a:r>
              <a:rPr lang="en-US" sz="1600" dirty="0" smtClean="0"/>
              <a:t>another</a:t>
            </a:r>
            <a:r>
              <a:rPr lang="nl-NL" sz="1600" dirty="0" smtClean="0"/>
              <a:t>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49419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06256" y="87767"/>
            <a:ext cx="8534400" cy="933638"/>
          </a:xfrm>
        </p:spPr>
        <p:txBody>
          <a:bodyPr>
            <a:normAutofit/>
          </a:bodyPr>
          <a:lstStyle/>
          <a:p>
            <a:r>
              <a:rPr lang="en-US" b="1" dirty="0" smtClean="0"/>
              <a:t>Takeaways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6256" y="1157596"/>
            <a:ext cx="1138366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Reviews impact the customer behavior (Number of reviews as important as rating)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 app reviews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Google reviews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r>
              <a:rPr lang="en-US" sz="1600" dirty="0" smtClean="0"/>
              <a:t>Customer segmentation plays a vital role. Segmentation may be based 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Cuisine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Willingness to spend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Time spent on App (Decisiveness)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Frequency – </a:t>
            </a:r>
            <a:r>
              <a:rPr lang="en-US" sz="1600" dirty="0" err="1" smtClean="0"/>
              <a:t>recency</a:t>
            </a:r>
            <a:r>
              <a:rPr lang="en-US" sz="1600" dirty="0" smtClean="0"/>
              <a:t> - monetary aspect of 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Area ordered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Health consciousness (based on previous order)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Order timeline (Seasonality &amp; weekend behavior)</a:t>
            </a:r>
          </a:p>
          <a:p>
            <a:pPr lvl="1"/>
            <a:endParaRPr lang="en-US" sz="1600" dirty="0" smtClean="0"/>
          </a:p>
          <a:p>
            <a:r>
              <a:rPr lang="en-US" sz="1600" dirty="0" smtClean="0"/>
              <a:t>Product recommendation can be done based 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Products that are usually bought together in past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Idea from Amazon’s market basket analysis (common loopholes taken into consideration)</a:t>
            </a:r>
            <a:endParaRPr lang="en-US" sz="1600" dirty="0"/>
          </a:p>
          <a:p>
            <a:endParaRPr lang="en-US" sz="1600" dirty="0"/>
          </a:p>
          <a:p>
            <a:r>
              <a:rPr lang="nl-NL" sz="1600" dirty="0" smtClean="0"/>
              <a:t>* Important factors to consider, since restaurants </a:t>
            </a:r>
            <a:r>
              <a:rPr lang="nl-NL" sz="1600" dirty="0"/>
              <a:t>performance impacts </a:t>
            </a:r>
            <a:r>
              <a:rPr lang="nl-NL" sz="1600" dirty="0" smtClean="0"/>
              <a:t>User-App </a:t>
            </a:r>
            <a:r>
              <a:rPr lang="nl-NL" sz="1600" dirty="0"/>
              <a:t>experience 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600" dirty="0" smtClean="0"/>
              <a:t>Restaurant </a:t>
            </a:r>
            <a:r>
              <a:rPr lang="nl-NL" sz="1600" dirty="0"/>
              <a:t>Reputation (Customer acquisition cost)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Accessibility </a:t>
            </a:r>
            <a:r>
              <a:rPr lang="en-US" sz="1600" dirty="0"/>
              <a:t>for the riders (impacts delivery time)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Restaurants </a:t>
            </a:r>
            <a:r>
              <a:rPr lang="en-US" sz="1600" dirty="0"/>
              <a:t>capability to handle large order numbers (correctness and less cancellations</a:t>
            </a:r>
            <a:r>
              <a:rPr lang="en-US" sz="16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Serving time, separate waiting areas for riders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1571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686</Words>
  <Application>Microsoft Office PowerPoint</Application>
  <PresentationFormat>Widescreen</PresentationFormat>
  <Paragraphs>141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Slice</vt:lpstr>
      <vt:lpstr>Amazon product review analysis</vt:lpstr>
      <vt:lpstr>Agenda</vt:lpstr>
      <vt:lpstr>Who am I?</vt:lpstr>
      <vt:lpstr>Solution architecture &amp; Data approach</vt:lpstr>
      <vt:lpstr>Analysis approach</vt:lpstr>
      <vt:lpstr>Summary</vt:lpstr>
      <vt:lpstr>Reviewer segmentation</vt:lpstr>
      <vt:lpstr>Cross buy analysis</vt:lpstr>
      <vt:lpstr>Takeaways</vt:lpstr>
      <vt:lpstr>Thanks for your attention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clearing failure Root cause analysis</dc:title>
  <dc:creator>pravat.pasayat</dc:creator>
  <cp:lastModifiedBy>pravat.pasayat</cp:lastModifiedBy>
  <cp:revision>70</cp:revision>
  <dcterms:created xsi:type="dcterms:W3CDTF">2020-02-24T12:51:58Z</dcterms:created>
  <dcterms:modified xsi:type="dcterms:W3CDTF">2020-03-13T09:49:09Z</dcterms:modified>
</cp:coreProperties>
</file>