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8"/>
  </p:notesMasterIdLst>
  <p:sldIdLst>
    <p:sldId id="256" r:id="rId2"/>
    <p:sldId id="264" r:id="rId3"/>
    <p:sldId id="265" r:id="rId4"/>
    <p:sldId id="257" r:id="rId5"/>
    <p:sldId id="266" r:id="rId6"/>
    <p:sldId id="267" r:id="rId7"/>
    <p:sldId id="258" r:id="rId8"/>
    <p:sldId id="259" r:id="rId9"/>
    <p:sldId id="261" r:id="rId10"/>
    <p:sldId id="262" r:id="rId11"/>
    <p:sldId id="268" r:id="rId12"/>
    <p:sldId id="269" r:id="rId13"/>
    <p:sldId id="270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92" autoAdjust="0"/>
  </p:normalViewPr>
  <p:slideViewPr>
    <p:cSldViewPr snapToGrid="0">
      <p:cViewPr varScale="1">
        <p:scale>
          <a:sx n="73" d="100"/>
          <a:sy n="73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C16EB-0C17-428C-A254-5960E9D061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62029-6B5E-49C1-87D4-2222C2FEFD67}">
      <dgm:prSet phldrT="[Text]"/>
      <dgm:spPr/>
      <dgm:t>
        <a:bodyPr/>
        <a:lstStyle/>
        <a:p>
          <a:r>
            <a:rPr lang="en-US" dirty="0" smtClean="0"/>
            <a:t>Who am I?</a:t>
          </a:r>
          <a:endParaRPr lang="en-US" dirty="0"/>
        </a:p>
      </dgm:t>
    </dgm:pt>
    <dgm:pt modelId="{1058E124-A3A4-4087-91B9-FDED5542DCF1}" type="parTrans" cxnId="{21E5F159-34D5-4A47-B696-0ED23379A585}">
      <dgm:prSet/>
      <dgm:spPr/>
      <dgm:t>
        <a:bodyPr/>
        <a:lstStyle/>
        <a:p>
          <a:endParaRPr lang="en-US"/>
        </a:p>
      </dgm:t>
    </dgm:pt>
    <dgm:pt modelId="{4ED9766E-A9F0-4B90-8FC7-CD2A153CD6AD}" type="sibTrans" cxnId="{21E5F159-34D5-4A47-B696-0ED23379A585}">
      <dgm:prSet/>
      <dgm:spPr/>
      <dgm:t>
        <a:bodyPr/>
        <a:lstStyle/>
        <a:p>
          <a:endParaRPr lang="en-US"/>
        </a:p>
      </dgm:t>
    </dgm:pt>
    <dgm:pt modelId="{868543F5-FC37-40C5-A543-527FACD3B0E2}">
      <dgm:prSet phldrT="[Text]"/>
      <dgm:spPr/>
      <dgm:t>
        <a:bodyPr/>
        <a:lstStyle/>
        <a:p>
          <a:r>
            <a:rPr lang="en-US" dirty="0" smtClean="0"/>
            <a:t>Overview - Payment process</a:t>
          </a:r>
          <a:endParaRPr lang="en-US" dirty="0"/>
        </a:p>
      </dgm:t>
    </dgm:pt>
    <dgm:pt modelId="{5A928944-F26A-4BF8-A017-D47D05583292}" type="parTrans" cxnId="{3E4020B8-5FF3-42C4-819F-F1D163A45FE0}">
      <dgm:prSet/>
      <dgm:spPr/>
      <dgm:t>
        <a:bodyPr/>
        <a:lstStyle/>
        <a:p>
          <a:endParaRPr lang="en-US"/>
        </a:p>
      </dgm:t>
    </dgm:pt>
    <dgm:pt modelId="{89B6B239-68AB-4A51-A44F-BBDDFA66E1F3}" type="sibTrans" cxnId="{3E4020B8-5FF3-42C4-819F-F1D163A45FE0}">
      <dgm:prSet/>
      <dgm:spPr/>
      <dgm:t>
        <a:bodyPr/>
        <a:lstStyle/>
        <a:p>
          <a:endParaRPr lang="en-US"/>
        </a:p>
      </dgm:t>
    </dgm:pt>
    <dgm:pt modelId="{E313C10C-CD62-4BCF-8EB5-7A8528843C83}">
      <dgm:prSet phldrT="[Text]"/>
      <dgm:spPr/>
      <dgm:t>
        <a:bodyPr/>
        <a:lstStyle/>
        <a:p>
          <a:r>
            <a:rPr lang="en-US" dirty="0" smtClean="0"/>
            <a:t>Problem statement</a:t>
          </a:r>
          <a:endParaRPr lang="en-US" dirty="0"/>
        </a:p>
      </dgm:t>
    </dgm:pt>
    <dgm:pt modelId="{0480E26E-A90A-48A7-B6C4-AF23D8FC00FE}" type="parTrans" cxnId="{E15C1CF2-C34A-4B3C-8A1A-B1B84F066709}">
      <dgm:prSet/>
      <dgm:spPr/>
      <dgm:t>
        <a:bodyPr/>
        <a:lstStyle/>
        <a:p>
          <a:endParaRPr lang="en-US"/>
        </a:p>
      </dgm:t>
    </dgm:pt>
    <dgm:pt modelId="{0A99C107-E9CE-450C-9C64-1B880999D848}" type="sibTrans" cxnId="{E15C1CF2-C34A-4B3C-8A1A-B1B84F066709}">
      <dgm:prSet/>
      <dgm:spPr/>
      <dgm:t>
        <a:bodyPr/>
        <a:lstStyle/>
        <a:p>
          <a:endParaRPr lang="en-US"/>
        </a:p>
      </dgm:t>
    </dgm:pt>
    <dgm:pt modelId="{AC86C6EE-B962-467F-BE14-9ED645E78D75}">
      <dgm:prSet phldrT="[Text]"/>
      <dgm:spPr/>
      <dgm:t>
        <a:bodyPr/>
        <a:lstStyle/>
        <a:p>
          <a:r>
            <a:rPr lang="en-US" dirty="0" smtClean="0"/>
            <a:t>Root cause analysis</a:t>
          </a:r>
          <a:endParaRPr lang="en-US" dirty="0"/>
        </a:p>
      </dgm:t>
    </dgm:pt>
    <dgm:pt modelId="{321D485B-8CD6-4260-A9F2-E91A2D5CEFA3}" type="parTrans" cxnId="{1EAF791D-0A8D-4492-9152-2105EFF69540}">
      <dgm:prSet/>
      <dgm:spPr/>
      <dgm:t>
        <a:bodyPr/>
        <a:lstStyle/>
        <a:p>
          <a:endParaRPr lang="en-US"/>
        </a:p>
      </dgm:t>
    </dgm:pt>
    <dgm:pt modelId="{E9D91F6D-3CCE-4E4D-8C7B-1C79D903456F}" type="sibTrans" cxnId="{1EAF791D-0A8D-4492-9152-2105EFF69540}">
      <dgm:prSet/>
      <dgm:spPr/>
      <dgm:t>
        <a:bodyPr/>
        <a:lstStyle/>
        <a:p>
          <a:endParaRPr lang="en-US"/>
        </a:p>
      </dgm:t>
    </dgm:pt>
    <dgm:pt modelId="{4C39E1D7-85D4-4435-9402-3BA3163A7910}">
      <dgm:prSet phldrT="[Text]"/>
      <dgm:spPr/>
      <dgm:t>
        <a:bodyPr/>
        <a:lstStyle/>
        <a:p>
          <a:r>
            <a:rPr lang="en-US" dirty="0" smtClean="0"/>
            <a:t>Proposed improvements</a:t>
          </a:r>
          <a:endParaRPr lang="en-US" dirty="0"/>
        </a:p>
      </dgm:t>
    </dgm:pt>
    <dgm:pt modelId="{2F0EFAC9-E59A-4426-B87D-5CB7E86071B5}" type="parTrans" cxnId="{8DE145C5-5787-4F14-BDE8-C29CA6058743}">
      <dgm:prSet/>
      <dgm:spPr/>
      <dgm:t>
        <a:bodyPr/>
        <a:lstStyle/>
        <a:p>
          <a:endParaRPr lang="en-US"/>
        </a:p>
      </dgm:t>
    </dgm:pt>
    <dgm:pt modelId="{B650A993-4E9D-45D0-8DBB-C9A881A11112}" type="sibTrans" cxnId="{8DE145C5-5787-4F14-BDE8-C29CA6058743}">
      <dgm:prSet/>
      <dgm:spPr/>
      <dgm:t>
        <a:bodyPr/>
        <a:lstStyle/>
        <a:p>
          <a:endParaRPr lang="en-US"/>
        </a:p>
      </dgm:t>
    </dgm:pt>
    <dgm:pt modelId="{11253176-F83A-4BEC-AA37-07710F0AEDF5}">
      <dgm:prSet phldrT="[Text]"/>
      <dgm:spPr/>
      <dgm:t>
        <a:bodyPr/>
        <a:lstStyle/>
        <a:p>
          <a:r>
            <a:rPr lang="en-US" dirty="0" smtClean="0"/>
            <a:t>Opportunity for new potential customer </a:t>
          </a:r>
          <a:endParaRPr lang="en-US" dirty="0"/>
        </a:p>
      </dgm:t>
    </dgm:pt>
    <dgm:pt modelId="{8B2C7694-175B-4F09-8BA3-523F98295ADF}" type="parTrans" cxnId="{082F477E-9057-4A08-A37B-690C2EB4D644}">
      <dgm:prSet/>
      <dgm:spPr/>
      <dgm:t>
        <a:bodyPr/>
        <a:lstStyle/>
        <a:p>
          <a:endParaRPr lang="en-US"/>
        </a:p>
      </dgm:t>
    </dgm:pt>
    <dgm:pt modelId="{853A49F3-64B4-4E66-96B0-F8DE8A3A5A1F}" type="sibTrans" cxnId="{082F477E-9057-4A08-A37B-690C2EB4D644}">
      <dgm:prSet/>
      <dgm:spPr/>
      <dgm:t>
        <a:bodyPr/>
        <a:lstStyle/>
        <a:p>
          <a:endParaRPr lang="en-US"/>
        </a:p>
      </dgm:t>
    </dgm:pt>
    <dgm:pt modelId="{94FC956A-216A-4677-A791-BBF049A4272C}">
      <dgm:prSet phldrT="[Text]"/>
      <dgm:spPr/>
      <dgm:t>
        <a:bodyPr/>
        <a:lstStyle/>
        <a:p>
          <a:r>
            <a:rPr lang="en-US" dirty="0" smtClean="0"/>
            <a:t>Impact analysis</a:t>
          </a:r>
          <a:endParaRPr lang="en-US" dirty="0"/>
        </a:p>
      </dgm:t>
    </dgm:pt>
    <dgm:pt modelId="{31F71F51-D652-4D7E-A199-0168A924856A}" type="parTrans" cxnId="{4EB7A896-9031-4043-B3D3-3FEFF25778B7}">
      <dgm:prSet/>
      <dgm:spPr/>
      <dgm:t>
        <a:bodyPr/>
        <a:lstStyle/>
        <a:p>
          <a:endParaRPr lang="en-US"/>
        </a:p>
      </dgm:t>
    </dgm:pt>
    <dgm:pt modelId="{0807C53E-5F36-4A44-8A94-09881317FB3F}" type="sibTrans" cxnId="{4EB7A896-9031-4043-B3D3-3FEFF25778B7}">
      <dgm:prSet/>
      <dgm:spPr/>
      <dgm:t>
        <a:bodyPr/>
        <a:lstStyle/>
        <a:p>
          <a:endParaRPr lang="en-US"/>
        </a:p>
      </dgm:t>
    </dgm:pt>
    <dgm:pt modelId="{1A697932-E04C-4235-80F9-B7FE0FDBD121}" type="pres">
      <dgm:prSet presAssocID="{4AFC16EB-0C17-428C-A254-5960E9D061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A4242DF-404C-49F6-8ED9-607A0770335F}" type="pres">
      <dgm:prSet presAssocID="{4AFC16EB-0C17-428C-A254-5960E9D06180}" presName="Name1" presStyleCnt="0"/>
      <dgm:spPr/>
    </dgm:pt>
    <dgm:pt modelId="{9A864B43-56A2-45FA-8182-68E27510B8E5}" type="pres">
      <dgm:prSet presAssocID="{4AFC16EB-0C17-428C-A254-5960E9D06180}" presName="cycle" presStyleCnt="0"/>
      <dgm:spPr/>
    </dgm:pt>
    <dgm:pt modelId="{010CFA19-9FA3-4F95-B7CA-443ABB54EF7F}" type="pres">
      <dgm:prSet presAssocID="{4AFC16EB-0C17-428C-A254-5960E9D06180}" presName="srcNode" presStyleLbl="node1" presStyleIdx="0" presStyleCnt="7"/>
      <dgm:spPr/>
    </dgm:pt>
    <dgm:pt modelId="{158CF0D7-83BC-4075-BE9E-A9E0D4897964}" type="pres">
      <dgm:prSet presAssocID="{4AFC16EB-0C17-428C-A254-5960E9D06180}" presName="conn" presStyleLbl="parChTrans1D2" presStyleIdx="0" presStyleCnt="1"/>
      <dgm:spPr/>
      <dgm:t>
        <a:bodyPr/>
        <a:lstStyle/>
        <a:p>
          <a:endParaRPr lang="en-US"/>
        </a:p>
      </dgm:t>
    </dgm:pt>
    <dgm:pt modelId="{D5567137-A4C7-43D7-80D8-5979A2C6F325}" type="pres">
      <dgm:prSet presAssocID="{4AFC16EB-0C17-428C-A254-5960E9D06180}" presName="extraNode" presStyleLbl="node1" presStyleIdx="0" presStyleCnt="7"/>
      <dgm:spPr/>
    </dgm:pt>
    <dgm:pt modelId="{1FEA372E-B42E-4D5B-B8E0-1850A3886BFF}" type="pres">
      <dgm:prSet presAssocID="{4AFC16EB-0C17-428C-A254-5960E9D06180}" presName="dstNode" presStyleLbl="node1" presStyleIdx="0" presStyleCnt="7"/>
      <dgm:spPr/>
    </dgm:pt>
    <dgm:pt modelId="{ECDB3964-9065-4819-8423-B5651CA8FCD9}" type="pres">
      <dgm:prSet presAssocID="{D5D62029-6B5E-49C1-87D4-2222C2FEFD67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02FC6-A586-4B25-ABC2-003A522E8A11}" type="pres">
      <dgm:prSet presAssocID="{D5D62029-6B5E-49C1-87D4-2222C2FEFD67}" presName="accent_1" presStyleCnt="0"/>
      <dgm:spPr/>
    </dgm:pt>
    <dgm:pt modelId="{03D5284D-8598-4068-BCBE-B1C65BAA5975}" type="pres">
      <dgm:prSet presAssocID="{D5D62029-6B5E-49C1-87D4-2222C2FEFD67}" presName="accentRepeatNode" presStyleLbl="solidFgAcc1" presStyleIdx="0" presStyleCnt="7"/>
      <dgm:spPr/>
    </dgm:pt>
    <dgm:pt modelId="{F727D43B-0F95-4DB3-85D9-0A5DCA635EBB}" type="pres">
      <dgm:prSet presAssocID="{868543F5-FC37-40C5-A543-527FACD3B0E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BE944-4936-4C0B-830E-D5A75409EC77}" type="pres">
      <dgm:prSet presAssocID="{868543F5-FC37-40C5-A543-527FACD3B0E2}" presName="accent_2" presStyleCnt="0"/>
      <dgm:spPr/>
    </dgm:pt>
    <dgm:pt modelId="{48E53228-0D26-452F-9439-B8CD0C52226E}" type="pres">
      <dgm:prSet presAssocID="{868543F5-FC37-40C5-A543-527FACD3B0E2}" presName="accentRepeatNode" presStyleLbl="solidFgAcc1" presStyleIdx="1" presStyleCnt="7"/>
      <dgm:spPr/>
    </dgm:pt>
    <dgm:pt modelId="{E20ED5F2-5631-4278-B461-ADF16A95A299}" type="pres">
      <dgm:prSet presAssocID="{E313C10C-CD62-4BCF-8EB5-7A8528843C83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F4131-4542-403A-82DF-AD07F92DF23B}" type="pres">
      <dgm:prSet presAssocID="{E313C10C-CD62-4BCF-8EB5-7A8528843C83}" presName="accent_3" presStyleCnt="0"/>
      <dgm:spPr/>
    </dgm:pt>
    <dgm:pt modelId="{8BCB9E74-32C6-4385-88DD-CC7D4B4DD31B}" type="pres">
      <dgm:prSet presAssocID="{E313C10C-CD62-4BCF-8EB5-7A8528843C83}" presName="accentRepeatNode" presStyleLbl="solidFgAcc1" presStyleIdx="2" presStyleCnt="7"/>
      <dgm:spPr/>
    </dgm:pt>
    <dgm:pt modelId="{245F50F0-66A9-4F3A-B9FE-097254AF1553}" type="pres">
      <dgm:prSet presAssocID="{94FC956A-216A-4677-A791-BBF049A4272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1624D-7E48-4985-AAB8-C72381D1ECCD}" type="pres">
      <dgm:prSet presAssocID="{94FC956A-216A-4677-A791-BBF049A4272C}" presName="accent_4" presStyleCnt="0"/>
      <dgm:spPr/>
    </dgm:pt>
    <dgm:pt modelId="{8F750A33-3353-446D-BAC5-1FB4FF1C09F6}" type="pres">
      <dgm:prSet presAssocID="{94FC956A-216A-4677-A791-BBF049A4272C}" presName="accentRepeatNode" presStyleLbl="solidFgAcc1" presStyleIdx="3" presStyleCnt="7"/>
      <dgm:spPr/>
    </dgm:pt>
    <dgm:pt modelId="{A9F065ED-9B60-4924-9F1B-AB633FEC9964}" type="pres">
      <dgm:prSet presAssocID="{AC86C6EE-B962-467F-BE14-9ED645E78D7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2D05E-BE1B-45E6-B90A-4DB04684AAB3}" type="pres">
      <dgm:prSet presAssocID="{AC86C6EE-B962-467F-BE14-9ED645E78D75}" presName="accent_5" presStyleCnt="0"/>
      <dgm:spPr/>
    </dgm:pt>
    <dgm:pt modelId="{0B94226C-4830-46F3-9333-559C310E44A1}" type="pres">
      <dgm:prSet presAssocID="{AC86C6EE-B962-467F-BE14-9ED645E78D75}" presName="accentRepeatNode" presStyleLbl="solidFgAcc1" presStyleIdx="4" presStyleCnt="7"/>
      <dgm:spPr/>
    </dgm:pt>
    <dgm:pt modelId="{7822D221-0D75-4CB7-B7FC-2B8AF76D021A}" type="pres">
      <dgm:prSet presAssocID="{4C39E1D7-85D4-4435-9402-3BA3163A7910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93453-1B34-4E2B-8CC4-C3A7715F8559}" type="pres">
      <dgm:prSet presAssocID="{4C39E1D7-85D4-4435-9402-3BA3163A7910}" presName="accent_6" presStyleCnt="0"/>
      <dgm:spPr/>
    </dgm:pt>
    <dgm:pt modelId="{951E6768-8CCC-49E1-AACB-9ED11E30B463}" type="pres">
      <dgm:prSet presAssocID="{4C39E1D7-85D4-4435-9402-3BA3163A7910}" presName="accentRepeatNode" presStyleLbl="solidFgAcc1" presStyleIdx="5" presStyleCnt="7"/>
      <dgm:spPr/>
    </dgm:pt>
    <dgm:pt modelId="{B00CD353-389C-4473-B14C-2ED8535C40F2}" type="pres">
      <dgm:prSet presAssocID="{11253176-F83A-4BEC-AA37-07710F0AEDF5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022C8-0EAA-457F-8A92-CB27B557C943}" type="pres">
      <dgm:prSet presAssocID="{11253176-F83A-4BEC-AA37-07710F0AEDF5}" presName="accent_7" presStyleCnt="0"/>
      <dgm:spPr/>
    </dgm:pt>
    <dgm:pt modelId="{A617ADC5-C7AE-4BAD-9DC9-180D40A0A15C}" type="pres">
      <dgm:prSet presAssocID="{11253176-F83A-4BEC-AA37-07710F0AEDF5}" presName="accentRepeatNode" presStyleLbl="solidFgAcc1" presStyleIdx="6" presStyleCnt="7"/>
      <dgm:spPr/>
    </dgm:pt>
  </dgm:ptLst>
  <dgm:cxnLst>
    <dgm:cxn modelId="{E15C1CF2-C34A-4B3C-8A1A-B1B84F066709}" srcId="{4AFC16EB-0C17-428C-A254-5960E9D06180}" destId="{E313C10C-CD62-4BCF-8EB5-7A8528843C83}" srcOrd="2" destOrd="0" parTransId="{0480E26E-A90A-48A7-B6C4-AF23D8FC00FE}" sibTransId="{0A99C107-E9CE-450C-9C64-1B880999D848}"/>
    <dgm:cxn modelId="{C293842B-53FF-41EE-82DE-831DB9C647A3}" type="presOf" srcId="{4C39E1D7-85D4-4435-9402-3BA3163A7910}" destId="{7822D221-0D75-4CB7-B7FC-2B8AF76D021A}" srcOrd="0" destOrd="0" presId="urn:microsoft.com/office/officeart/2008/layout/VerticalCurvedList"/>
    <dgm:cxn modelId="{8DE145C5-5787-4F14-BDE8-C29CA6058743}" srcId="{4AFC16EB-0C17-428C-A254-5960E9D06180}" destId="{4C39E1D7-85D4-4435-9402-3BA3163A7910}" srcOrd="5" destOrd="0" parTransId="{2F0EFAC9-E59A-4426-B87D-5CB7E86071B5}" sibTransId="{B650A993-4E9D-45D0-8DBB-C9A881A11112}"/>
    <dgm:cxn modelId="{082F477E-9057-4A08-A37B-690C2EB4D644}" srcId="{4AFC16EB-0C17-428C-A254-5960E9D06180}" destId="{11253176-F83A-4BEC-AA37-07710F0AEDF5}" srcOrd="6" destOrd="0" parTransId="{8B2C7694-175B-4F09-8BA3-523F98295ADF}" sibTransId="{853A49F3-64B4-4E66-96B0-F8DE8A3A5A1F}"/>
    <dgm:cxn modelId="{4EB7A896-9031-4043-B3D3-3FEFF25778B7}" srcId="{4AFC16EB-0C17-428C-A254-5960E9D06180}" destId="{94FC956A-216A-4677-A791-BBF049A4272C}" srcOrd="3" destOrd="0" parTransId="{31F71F51-D652-4D7E-A199-0168A924856A}" sibTransId="{0807C53E-5F36-4A44-8A94-09881317FB3F}"/>
    <dgm:cxn modelId="{3E4020B8-5FF3-42C4-819F-F1D163A45FE0}" srcId="{4AFC16EB-0C17-428C-A254-5960E9D06180}" destId="{868543F5-FC37-40C5-A543-527FACD3B0E2}" srcOrd="1" destOrd="0" parTransId="{5A928944-F26A-4BF8-A017-D47D05583292}" sibTransId="{89B6B239-68AB-4A51-A44F-BBDDFA66E1F3}"/>
    <dgm:cxn modelId="{BC2ACD47-8A95-43AA-AC66-5C6327861FAE}" type="presOf" srcId="{D5D62029-6B5E-49C1-87D4-2222C2FEFD67}" destId="{ECDB3964-9065-4819-8423-B5651CA8FCD9}" srcOrd="0" destOrd="0" presId="urn:microsoft.com/office/officeart/2008/layout/VerticalCurvedList"/>
    <dgm:cxn modelId="{8E7B1CAC-A5FD-4C2A-9DFF-9B7C2243FBA3}" type="presOf" srcId="{94FC956A-216A-4677-A791-BBF049A4272C}" destId="{245F50F0-66A9-4F3A-B9FE-097254AF1553}" srcOrd="0" destOrd="0" presId="urn:microsoft.com/office/officeart/2008/layout/VerticalCurvedList"/>
    <dgm:cxn modelId="{1EAF791D-0A8D-4492-9152-2105EFF69540}" srcId="{4AFC16EB-0C17-428C-A254-5960E9D06180}" destId="{AC86C6EE-B962-467F-BE14-9ED645E78D75}" srcOrd="4" destOrd="0" parTransId="{321D485B-8CD6-4260-A9F2-E91A2D5CEFA3}" sibTransId="{E9D91F6D-3CCE-4E4D-8C7B-1C79D903456F}"/>
    <dgm:cxn modelId="{FB0C5576-7252-4B3A-940C-C4CEAB17E501}" type="presOf" srcId="{11253176-F83A-4BEC-AA37-07710F0AEDF5}" destId="{B00CD353-389C-4473-B14C-2ED8535C40F2}" srcOrd="0" destOrd="0" presId="urn:microsoft.com/office/officeart/2008/layout/VerticalCurvedList"/>
    <dgm:cxn modelId="{6CA678C5-5193-4844-8B3C-612F933C8C91}" type="presOf" srcId="{4AFC16EB-0C17-428C-A254-5960E9D06180}" destId="{1A697932-E04C-4235-80F9-B7FE0FDBD121}" srcOrd="0" destOrd="0" presId="urn:microsoft.com/office/officeart/2008/layout/VerticalCurvedList"/>
    <dgm:cxn modelId="{0DBE0E71-1D18-4475-8542-71C30ECCDB2C}" type="presOf" srcId="{AC86C6EE-B962-467F-BE14-9ED645E78D75}" destId="{A9F065ED-9B60-4924-9F1B-AB633FEC9964}" srcOrd="0" destOrd="0" presId="urn:microsoft.com/office/officeart/2008/layout/VerticalCurvedList"/>
    <dgm:cxn modelId="{21E5F159-34D5-4A47-B696-0ED23379A585}" srcId="{4AFC16EB-0C17-428C-A254-5960E9D06180}" destId="{D5D62029-6B5E-49C1-87D4-2222C2FEFD67}" srcOrd="0" destOrd="0" parTransId="{1058E124-A3A4-4087-91B9-FDED5542DCF1}" sibTransId="{4ED9766E-A9F0-4B90-8FC7-CD2A153CD6AD}"/>
    <dgm:cxn modelId="{625105AE-4F34-4C42-97D5-07B59EB43F4A}" type="presOf" srcId="{4ED9766E-A9F0-4B90-8FC7-CD2A153CD6AD}" destId="{158CF0D7-83BC-4075-BE9E-A9E0D4897964}" srcOrd="0" destOrd="0" presId="urn:microsoft.com/office/officeart/2008/layout/VerticalCurvedList"/>
    <dgm:cxn modelId="{4BF4B0C6-8D6E-4EF2-ABD2-BB3EC5A7E151}" type="presOf" srcId="{E313C10C-CD62-4BCF-8EB5-7A8528843C83}" destId="{E20ED5F2-5631-4278-B461-ADF16A95A299}" srcOrd="0" destOrd="0" presId="urn:microsoft.com/office/officeart/2008/layout/VerticalCurvedList"/>
    <dgm:cxn modelId="{9F08FA60-CD6B-4231-A669-56379F4F23B3}" type="presOf" srcId="{868543F5-FC37-40C5-A543-527FACD3B0E2}" destId="{F727D43B-0F95-4DB3-85D9-0A5DCA635EBB}" srcOrd="0" destOrd="0" presId="urn:microsoft.com/office/officeart/2008/layout/VerticalCurvedList"/>
    <dgm:cxn modelId="{3634ED92-DF0D-40BE-899F-2043CB8C96C9}" type="presParOf" srcId="{1A697932-E04C-4235-80F9-B7FE0FDBD121}" destId="{3A4242DF-404C-49F6-8ED9-607A0770335F}" srcOrd="0" destOrd="0" presId="urn:microsoft.com/office/officeart/2008/layout/VerticalCurvedList"/>
    <dgm:cxn modelId="{9A78614D-12E1-4A99-8F4F-E8106321FEB0}" type="presParOf" srcId="{3A4242DF-404C-49F6-8ED9-607A0770335F}" destId="{9A864B43-56A2-45FA-8182-68E27510B8E5}" srcOrd="0" destOrd="0" presId="urn:microsoft.com/office/officeart/2008/layout/VerticalCurvedList"/>
    <dgm:cxn modelId="{5EB28E22-BBD3-43B6-9FEA-9B44C7A3C415}" type="presParOf" srcId="{9A864B43-56A2-45FA-8182-68E27510B8E5}" destId="{010CFA19-9FA3-4F95-B7CA-443ABB54EF7F}" srcOrd="0" destOrd="0" presId="urn:microsoft.com/office/officeart/2008/layout/VerticalCurvedList"/>
    <dgm:cxn modelId="{E82F9919-ED88-4F91-AF38-AC1EC039169C}" type="presParOf" srcId="{9A864B43-56A2-45FA-8182-68E27510B8E5}" destId="{158CF0D7-83BC-4075-BE9E-A9E0D4897964}" srcOrd="1" destOrd="0" presId="urn:microsoft.com/office/officeart/2008/layout/VerticalCurvedList"/>
    <dgm:cxn modelId="{5BB60167-7EBB-4E8A-A170-C45757E2A1C8}" type="presParOf" srcId="{9A864B43-56A2-45FA-8182-68E27510B8E5}" destId="{D5567137-A4C7-43D7-80D8-5979A2C6F325}" srcOrd="2" destOrd="0" presId="urn:microsoft.com/office/officeart/2008/layout/VerticalCurvedList"/>
    <dgm:cxn modelId="{270AFA9A-346D-47AC-A6E7-D63BCA87A949}" type="presParOf" srcId="{9A864B43-56A2-45FA-8182-68E27510B8E5}" destId="{1FEA372E-B42E-4D5B-B8E0-1850A3886BFF}" srcOrd="3" destOrd="0" presId="urn:microsoft.com/office/officeart/2008/layout/VerticalCurvedList"/>
    <dgm:cxn modelId="{DA50121F-9C8C-4BAA-9612-A3EB749310FF}" type="presParOf" srcId="{3A4242DF-404C-49F6-8ED9-607A0770335F}" destId="{ECDB3964-9065-4819-8423-B5651CA8FCD9}" srcOrd="1" destOrd="0" presId="urn:microsoft.com/office/officeart/2008/layout/VerticalCurvedList"/>
    <dgm:cxn modelId="{C27588AE-E7B3-475B-8BA6-98E226C8C433}" type="presParOf" srcId="{3A4242DF-404C-49F6-8ED9-607A0770335F}" destId="{4F202FC6-A586-4B25-ABC2-003A522E8A11}" srcOrd="2" destOrd="0" presId="urn:microsoft.com/office/officeart/2008/layout/VerticalCurvedList"/>
    <dgm:cxn modelId="{442714CE-ABC9-48C7-88EF-11DAA8BF5A6B}" type="presParOf" srcId="{4F202FC6-A586-4B25-ABC2-003A522E8A11}" destId="{03D5284D-8598-4068-BCBE-B1C65BAA5975}" srcOrd="0" destOrd="0" presId="urn:microsoft.com/office/officeart/2008/layout/VerticalCurvedList"/>
    <dgm:cxn modelId="{212AF73F-6DE8-4279-8936-27D2F2574BDC}" type="presParOf" srcId="{3A4242DF-404C-49F6-8ED9-607A0770335F}" destId="{F727D43B-0F95-4DB3-85D9-0A5DCA635EBB}" srcOrd="3" destOrd="0" presId="urn:microsoft.com/office/officeart/2008/layout/VerticalCurvedList"/>
    <dgm:cxn modelId="{D59083B2-FC07-4DA5-88C3-5CDBD0F5C63A}" type="presParOf" srcId="{3A4242DF-404C-49F6-8ED9-607A0770335F}" destId="{0C4BE944-4936-4C0B-830E-D5A75409EC77}" srcOrd="4" destOrd="0" presId="urn:microsoft.com/office/officeart/2008/layout/VerticalCurvedList"/>
    <dgm:cxn modelId="{843E32D5-AC8F-4889-9A0B-1B4931D38F89}" type="presParOf" srcId="{0C4BE944-4936-4C0B-830E-D5A75409EC77}" destId="{48E53228-0D26-452F-9439-B8CD0C52226E}" srcOrd="0" destOrd="0" presId="urn:microsoft.com/office/officeart/2008/layout/VerticalCurvedList"/>
    <dgm:cxn modelId="{4BFCCC5D-6D8E-4C5B-96DC-157E40467912}" type="presParOf" srcId="{3A4242DF-404C-49F6-8ED9-607A0770335F}" destId="{E20ED5F2-5631-4278-B461-ADF16A95A299}" srcOrd="5" destOrd="0" presId="urn:microsoft.com/office/officeart/2008/layout/VerticalCurvedList"/>
    <dgm:cxn modelId="{5E2D9103-CF04-4614-9573-EB76B874E5B8}" type="presParOf" srcId="{3A4242DF-404C-49F6-8ED9-607A0770335F}" destId="{13BF4131-4542-403A-82DF-AD07F92DF23B}" srcOrd="6" destOrd="0" presId="urn:microsoft.com/office/officeart/2008/layout/VerticalCurvedList"/>
    <dgm:cxn modelId="{AB2C3C8C-0C7C-481A-954D-B75E806B9EBB}" type="presParOf" srcId="{13BF4131-4542-403A-82DF-AD07F92DF23B}" destId="{8BCB9E74-32C6-4385-88DD-CC7D4B4DD31B}" srcOrd="0" destOrd="0" presId="urn:microsoft.com/office/officeart/2008/layout/VerticalCurvedList"/>
    <dgm:cxn modelId="{69C6D314-6ACB-4147-BCD7-695012A36E91}" type="presParOf" srcId="{3A4242DF-404C-49F6-8ED9-607A0770335F}" destId="{245F50F0-66A9-4F3A-B9FE-097254AF1553}" srcOrd="7" destOrd="0" presId="urn:microsoft.com/office/officeart/2008/layout/VerticalCurvedList"/>
    <dgm:cxn modelId="{77A0A6D2-8080-482E-B044-0C07FAD5EE1B}" type="presParOf" srcId="{3A4242DF-404C-49F6-8ED9-607A0770335F}" destId="{4561624D-7E48-4985-AAB8-C72381D1ECCD}" srcOrd="8" destOrd="0" presId="urn:microsoft.com/office/officeart/2008/layout/VerticalCurvedList"/>
    <dgm:cxn modelId="{8FBDE864-DEFC-46F7-AEA5-6D209CCA983E}" type="presParOf" srcId="{4561624D-7E48-4985-AAB8-C72381D1ECCD}" destId="{8F750A33-3353-446D-BAC5-1FB4FF1C09F6}" srcOrd="0" destOrd="0" presId="urn:microsoft.com/office/officeart/2008/layout/VerticalCurvedList"/>
    <dgm:cxn modelId="{2AA26DBC-2B77-4B6E-AB11-595F885A108D}" type="presParOf" srcId="{3A4242DF-404C-49F6-8ED9-607A0770335F}" destId="{A9F065ED-9B60-4924-9F1B-AB633FEC9964}" srcOrd="9" destOrd="0" presId="urn:microsoft.com/office/officeart/2008/layout/VerticalCurvedList"/>
    <dgm:cxn modelId="{ADFB3D99-5F17-43E8-B679-B30888B1F02C}" type="presParOf" srcId="{3A4242DF-404C-49F6-8ED9-607A0770335F}" destId="{A642D05E-BE1B-45E6-B90A-4DB04684AAB3}" srcOrd="10" destOrd="0" presId="urn:microsoft.com/office/officeart/2008/layout/VerticalCurvedList"/>
    <dgm:cxn modelId="{8478CBE2-69F0-4783-B4A4-5DA430532335}" type="presParOf" srcId="{A642D05E-BE1B-45E6-B90A-4DB04684AAB3}" destId="{0B94226C-4830-46F3-9333-559C310E44A1}" srcOrd="0" destOrd="0" presId="urn:microsoft.com/office/officeart/2008/layout/VerticalCurvedList"/>
    <dgm:cxn modelId="{84735A39-C996-4BE2-AC8D-2BE715198991}" type="presParOf" srcId="{3A4242DF-404C-49F6-8ED9-607A0770335F}" destId="{7822D221-0D75-4CB7-B7FC-2B8AF76D021A}" srcOrd="11" destOrd="0" presId="urn:microsoft.com/office/officeart/2008/layout/VerticalCurvedList"/>
    <dgm:cxn modelId="{5E2425A9-1461-4B08-A7A0-F559A82C8F97}" type="presParOf" srcId="{3A4242DF-404C-49F6-8ED9-607A0770335F}" destId="{B0093453-1B34-4E2B-8CC4-C3A7715F8559}" srcOrd="12" destOrd="0" presId="urn:microsoft.com/office/officeart/2008/layout/VerticalCurvedList"/>
    <dgm:cxn modelId="{AA711790-B44A-464F-A762-79DDD4BF69E9}" type="presParOf" srcId="{B0093453-1B34-4E2B-8CC4-C3A7715F8559}" destId="{951E6768-8CCC-49E1-AACB-9ED11E30B463}" srcOrd="0" destOrd="0" presId="urn:microsoft.com/office/officeart/2008/layout/VerticalCurvedList"/>
    <dgm:cxn modelId="{63887EFE-4B16-451D-BBC2-192A2894C4B6}" type="presParOf" srcId="{3A4242DF-404C-49F6-8ED9-607A0770335F}" destId="{B00CD353-389C-4473-B14C-2ED8535C40F2}" srcOrd="13" destOrd="0" presId="urn:microsoft.com/office/officeart/2008/layout/VerticalCurvedList"/>
    <dgm:cxn modelId="{F82E5313-C51D-4DDF-BDBD-FF3D0183074B}" type="presParOf" srcId="{3A4242DF-404C-49F6-8ED9-607A0770335F}" destId="{7B9022C8-0EAA-457F-8A92-CB27B557C943}" srcOrd="14" destOrd="0" presId="urn:microsoft.com/office/officeart/2008/layout/VerticalCurvedList"/>
    <dgm:cxn modelId="{6EA34799-C7B1-475D-A89D-7156BA9D58DD}" type="presParOf" srcId="{7B9022C8-0EAA-457F-8A92-CB27B557C943}" destId="{A617ADC5-C7AE-4BAD-9DC9-180D40A0A1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435558-884D-4AD7-87D0-0C75B510EFB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5F27FD8-1F2C-4BE7-ACA6-EBACA856886D}">
      <dgm:prSet phldrT="[Text]"/>
      <dgm:spPr/>
      <dgm:t>
        <a:bodyPr/>
        <a:lstStyle/>
        <a:p>
          <a:r>
            <a:rPr lang="en-US" dirty="0" smtClean="0"/>
            <a:t>Payment initiation</a:t>
          </a:r>
          <a:endParaRPr lang="en-US" dirty="0"/>
        </a:p>
      </dgm:t>
    </dgm:pt>
    <dgm:pt modelId="{C8E7E072-E7BA-4EE2-8852-CB308B627BE6}" type="parTrans" cxnId="{85E71A1D-1E80-488A-90E4-8D96C4CED597}">
      <dgm:prSet/>
      <dgm:spPr/>
      <dgm:t>
        <a:bodyPr/>
        <a:lstStyle/>
        <a:p>
          <a:endParaRPr lang="en-US"/>
        </a:p>
      </dgm:t>
    </dgm:pt>
    <dgm:pt modelId="{C51642FC-52AB-47F4-970F-28A8D73F159D}" type="sibTrans" cxnId="{85E71A1D-1E80-488A-90E4-8D96C4CED597}">
      <dgm:prSet/>
      <dgm:spPr/>
      <dgm:t>
        <a:bodyPr/>
        <a:lstStyle/>
        <a:p>
          <a:endParaRPr lang="en-US"/>
        </a:p>
      </dgm:t>
    </dgm:pt>
    <dgm:pt modelId="{B8966A77-0750-4891-98AD-7260651E9571}">
      <dgm:prSet phldrT="[Text]"/>
      <dgm:spPr/>
      <dgm:t>
        <a:bodyPr/>
        <a:lstStyle/>
        <a:p>
          <a:r>
            <a:rPr lang="en-US" dirty="0" smtClean="0"/>
            <a:t>Payment authorization</a:t>
          </a:r>
          <a:endParaRPr lang="en-US" dirty="0"/>
        </a:p>
      </dgm:t>
    </dgm:pt>
    <dgm:pt modelId="{A0978C1E-04A7-458B-8124-E4E1A0D96EFE}" type="parTrans" cxnId="{B486732A-483D-45CC-BE0A-3F6B5D4AB521}">
      <dgm:prSet/>
      <dgm:spPr/>
      <dgm:t>
        <a:bodyPr/>
        <a:lstStyle/>
        <a:p>
          <a:endParaRPr lang="en-US"/>
        </a:p>
      </dgm:t>
    </dgm:pt>
    <dgm:pt modelId="{BBBEA419-2D5F-4CD3-B6BC-2B177C9F398D}" type="sibTrans" cxnId="{B486732A-483D-45CC-BE0A-3F6B5D4AB521}">
      <dgm:prSet/>
      <dgm:spPr/>
      <dgm:t>
        <a:bodyPr/>
        <a:lstStyle/>
        <a:p>
          <a:endParaRPr lang="en-US"/>
        </a:p>
      </dgm:t>
    </dgm:pt>
    <dgm:pt modelId="{87360092-A50B-428D-8AE2-EAC2DC74712B}">
      <dgm:prSet phldrT="[Text]"/>
      <dgm:spPr/>
      <dgm:t>
        <a:bodyPr/>
        <a:lstStyle/>
        <a:p>
          <a:r>
            <a:rPr lang="en-US" dirty="0" smtClean="0"/>
            <a:t>Payment clearing</a:t>
          </a:r>
          <a:endParaRPr lang="en-US" dirty="0"/>
        </a:p>
      </dgm:t>
    </dgm:pt>
    <dgm:pt modelId="{B8499C48-1E9F-4B74-92ED-C3463B494333}" type="parTrans" cxnId="{40A00580-214D-403B-A4F9-8CCBE8811F0C}">
      <dgm:prSet/>
      <dgm:spPr/>
      <dgm:t>
        <a:bodyPr/>
        <a:lstStyle/>
        <a:p>
          <a:endParaRPr lang="en-US"/>
        </a:p>
      </dgm:t>
    </dgm:pt>
    <dgm:pt modelId="{0657A801-A1AE-4429-BC31-F866F8188808}" type="sibTrans" cxnId="{40A00580-214D-403B-A4F9-8CCBE8811F0C}">
      <dgm:prSet/>
      <dgm:spPr/>
      <dgm:t>
        <a:bodyPr/>
        <a:lstStyle/>
        <a:p>
          <a:endParaRPr lang="en-US"/>
        </a:p>
      </dgm:t>
    </dgm:pt>
    <dgm:pt modelId="{FC6DACFC-6047-4997-937E-F3A66170AE1A}" type="pres">
      <dgm:prSet presAssocID="{B0435558-884D-4AD7-87D0-0C75B510EFBA}" presName="CompostProcess" presStyleCnt="0">
        <dgm:presLayoutVars>
          <dgm:dir/>
          <dgm:resizeHandles val="exact"/>
        </dgm:presLayoutVars>
      </dgm:prSet>
      <dgm:spPr/>
    </dgm:pt>
    <dgm:pt modelId="{726B0838-AA5C-4569-8B88-0947AFAF033D}" type="pres">
      <dgm:prSet presAssocID="{B0435558-884D-4AD7-87D0-0C75B510EFBA}" presName="arrow" presStyleLbl="bgShp" presStyleIdx="0" presStyleCnt="1"/>
      <dgm:spPr/>
    </dgm:pt>
    <dgm:pt modelId="{B700C328-2A02-4704-BB85-ABB03827E542}" type="pres">
      <dgm:prSet presAssocID="{B0435558-884D-4AD7-87D0-0C75B510EFBA}" presName="linearProcess" presStyleCnt="0"/>
      <dgm:spPr/>
    </dgm:pt>
    <dgm:pt modelId="{06921E4F-56E5-4E60-91D3-BF9FECC65470}" type="pres">
      <dgm:prSet presAssocID="{A5F27FD8-1F2C-4BE7-ACA6-EBACA856886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1E409-21A7-4F07-9C0F-533405805C75}" type="pres">
      <dgm:prSet presAssocID="{C51642FC-52AB-47F4-970F-28A8D73F159D}" presName="sibTrans" presStyleCnt="0"/>
      <dgm:spPr/>
    </dgm:pt>
    <dgm:pt modelId="{513ED6A5-1882-41FA-AEA5-5CCB1A06F7E3}" type="pres">
      <dgm:prSet presAssocID="{B8966A77-0750-4891-98AD-7260651E957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366AC-2DD3-4EA2-82D4-0761139037DD}" type="pres">
      <dgm:prSet presAssocID="{BBBEA419-2D5F-4CD3-B6BC-2B177C9F398D}" presName="sibTrans" presStyleCnt="0"/>
      <dgm:spPr/>
    </dgm:pt>
    <dgm:pt modelId="{A45853BB-5ABE-4330-8596-D3B8735BD82E}" type="pres">
      <dgm:prSet presAssocID="{87360092-A50B-428D-8AE2-EAC2DC74712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A3DF3-44A3-4DBA-97E3-FC4747305C98}" type="presOf" srcId="{B8966A77-0750-4891-98AD-7260651E9571}" destId="{513ED6A5-1882-41FA-AEA5-5CCB1A06F7E3}" srcOrd="0" destOrd="0" presId="urn:microsoft.com/office/officeart/2005/8/layout/hProcess9"/>
    <dgm:cxn modelId="{0C81EE8C-CA8D-4735-AA48-661BEABDCC45}" type="presOf" srcId="{A5F27FD8-1F2C-4BE7-ACA6-EBACA856886D}" destId="{06921E4F-56E5-4E60-91D3-BF9FECC65470}" srcOrd="0" destOrd="0" presId="urn:microsoft.com/office/officeart/2005/8/layout/hProcess9"/>
    <dgm:cxn modelId="{B486732A-483D-45CC-BE0A-3F6B5D4AB521}" srcId="{B0435558-884D-4AD7-87D0-0C75B510EFBA}" destId="{B8966A77-0750-4891-98AD-7260651E9571}" srcOrd="1" destOrd="0" parTransId="{A0978C1E-04A7-458B-8124-E4E1A0D96EFE}" sibTransId="{BBBEA419-2D5F-4CD3-B6BC-2B177C9F398D}"/>
    <dgm:cxn modelId="{85E71A1D-1E80-488A-90E4-8D96C4CED597}" srcId="{B0435558-884D-4AD7-87D0-0C75B510EFBA}" destId="{A5F27FD8-1F2C-4BE7-ACA6-EBACA856886D}" srcOrd="0" destOrd="0" parTransId="{C8E7E072-E7BA-4EE2-8852-CB308B627BE6}" sibTransId="{C51642FC-52AB-47F4-970F-28A8D73F159D}"/>
    <dgm:cxn modelId="{32EC0218-9E11-49AB-A284-CB51DAA20C2A}" type="presOf" srcId="{B0435558-884D-4AD7-87D0-0C75B510EFBA}" destId="{FC6DACFC-6047-4997-937E-F3A66170AE1A}" srcOrd="0" destOrd="0" presId="urn:microsoft.com/office/officeart/2005/8/layout/hProcess9"/>
    <dgm:cxn modelId="{40A00580-214D-403B-A4F9-8CCBE8811F0C}" srcId="{B0435558-884D-4AD7-87D0-0C75B510EFBA}" destId="{87360092-A50B-428D-8AE2-EAC2DC74712B}" srcOrd="2" destOrd="0" parTransId="{B8499C48-1E9F-4B74-92ED-C3463B494333}" sibTransId="{0657A801-A1AE-4429-BC31-F866F8188808}"/>
    <dgm:cxn modelId="{A7CA2A6E-FDAF-40F2-92C9-4563C4C9CACB}" type="presOf" srcId="{87360092-A50B-428D-8AE2-EAC2DC74712B}" destId="{A45853BB-5ABE-4330-8596-D3B8735BD82E}" srcOrd="0" destOrd="0" presId="urn:microsoft.com/office/officeart/2005/8/layout/hProcess9"/>
    <dgm:cxn modelId="{9F22611C-0B6F-4D7D-9A4E-61867495529E}" type="presParOf" srcId="{FC6DACFC-6047-4997-937E-F3A66170AE1A}" destId="{726B0838-AA5C-4569-8B88-0947AFAF033D}" srcOrd="0" destOrd="0" presId="urn:microsoft.com/office/officeart/2005/8/layout/hProcess9"/>
    <dgm:cxn modelId="{87518463-A46B-4389-A742-0FA9DE91F867}" type="presParOf" srcId="{FC6DACFC-6047-4997-937E-F3A66170AE1A}" destId="{B700C328-2A02-4704-BB85-ABB03827E542}" srcOrd="1" destOrd="0" presId="urn:microsoft.com/office/officeart/2005/8/layout/hProcess9"/>
    <dgm:cxn modelId="{164A2998-F2F8-4D9E-897D-076D03B8A53B}" type="presParOf" srcId="{B700C328-2A02-4704-BB85-ABB03827E542}" destId="{06921E4F-56E5-4E60-91D3-BF9FECC65470}" srcOrd="0" destOrd="0" presId="urn:microsoft.com/office/officeart/2005/8/layout/hProcess9"/>
    <dgm:cxn modelId="{AB9237A0-2E88-40E1-BAC7-5AE05A14241E}" type="presParOf" srcId="{B700C328-2A02-4704-BB85-ABB03827E542}" destId="{F9B1E409-21A7-4F07-9C0F-533405805C75}" srcOrd="1" destOrd="0" presId="urn:microsoft.com/office/officeart/2005/8/layout/hProcess9"/>
    <dgm:cxn modelId="{45154384-8196-4708-8F33-2333D52E9BA1}" type="presParOf" srcId="{B700C328-2A02-4704-BB85-ABB03827E542}" destId="{513ED6A5-1882-41FA-AEA5-5CCB1A06F7E3}" srcOrd="2" destOrd="0" presId="urn:microsoft.com/office/officeart/2005/8/layout/hProcess9"/>
    <dgm:cxn modelId="{73FE09B7-C6FA-4B16-936F-AE1479E5E90A}" type="presParOf" srcId="{B700C328-2A02-4704-BB85-ABB03827E542}" destId="{A1D366AC-2DD3-4EA2-82D4-0761139037DD}" srcOrd="3" destOrd="0" presId="urn:microsoft.com/office/officeart/2005/8/layout/hProcess9"/>
    <dgm:cxn modelId="{65AD819D-16B3-4FF1-931E-3E6AB913EE3B}" type="presParOf" srcId="{B700C328-2A02-4704-BB85-ABB03827E542}" destId="{A45853BB-5ABE-4330-8596-D3B8735BD82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E1EC5B-9C2B-4253-8013-A4598B2381B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C190B7-1C3C-49B1-B514-676B4B0CF77F}">
      <dgm:prSet phldrT="[Text]"/>
      <dgm:spPr/>
      <dgm:t>
        <a:bodyPr/>
        <a:lstStyle/>
        <a:p>
          <a:r>
            <a:rPr lang="en-US" dirty="0" smtClean="0"/>
            <a:t>Amount too high for card scheme</a:t>
          </a:r>
          <a:endParaRPr lang="en-US" dirty="0"/>
        </a:p>
      </dgm:t>
    </dgm:pt>
    <dgm:pt modelId="{C5C15D94-C39B-4C07-9B2F-2A35CFFD8793}" type="parTrans" cxnId="{65EBFF3A-DF9B-43CD-A4F3-0F1685609479}">
      <dgm:prSet/>
      <dgm:spPr/>
      <dgm:t>
        <a:bodyPr/>
        <a:lstStyle/>
        <a:p>
          <a:endParaRPr lang="en-US"/>
        </a:p>
      </dgm:t>
    </dgm:pt>
    <dgm:pt modelId="{602DADAC-6EC6-4643-9734-47A5495D5FE3}" type="sibTrans" cxnId="{65EBFF3A-DF9B-43CD-A4F3-0F1685609479}">
      <dgm:prSet/>
      <dgm:spPr/>
      <dgm:t>
        <a:bodyPr/>
        <a:lstStyle/>
        <a:p>
          <a:endParaRPr lang="en-US"/>
        </a:p>
      </dgm:t>
    </dgm:pt>
    <dgm:pt modelId="{C67CFB5B-9DA4-44E3-A60B-CA74F47A82FF}">
      <dgm:prSet phldrT="[Text]"/>
      <dgm:spPr/>
      <dgm:t>
        <a:bodyPr/>
        <a:lstStyle/>
        <a:p>
          <a:r>
            <a:rPr lang="en-US" dirty="0" smtClean="0"/>
            <a:t>3DS not enrolled but used</a:t>
          </a:r>
          <a:endParaRPr lang="en-US" dirty="0"/>
        </a:p>
      </dgm:t>
    </dgm:pt>
    <dgm:pt modelId="{3F82C24E-E45B-40B0-A685-FD9F55865C2D}" type="parTrans" cxnId="{1A9242A1-B0E5-43E8-AE2C-90B979E38073}">
      <dgm:prSet/>
      <dgm:spPr/>
      <dgm:t>
        <a:bodyPr/>
        <a:lstStyle/>
        <a:p>
          <a:endParaRPr lang="en-US"/>
        </a:p>
      </dgm:t>
    </dgm:pt>
    <dgm:pt modelId="{DF24F8EB-CD3B-41AC-A3BF-FCE1D7EE0F78}" type="sibTrans" cxnId="{1A9242A1-B0E5-43E8-AE2C-90B979E38073}">
      <dgm:prSet/>
      <dgm:spPr/>
      <dgm:t>
        <a:bodyPr/>
        <a:lstStyle/>
        <a:p>
          <a:endParaRPr lang="en-US"/>
        </a:p>
      </dgm:t>
    </dgm:pt>
    <dgm:pt modelId="{DEDFB6F3-6726-4DE8-A19E-DE914F37D2FF}">
      <dgm:prSet phldrT="[Text]"/>
      <dgm:spPr/>
      <dgm:t>
        <a:bodyPr/>
        <a:lstStyle/>
        <a:p>
          <a:r>
            <a:rPr lang="en-US" dirty="0" smtClean="0"/>
            <a:t>Dual branding not possible for card product</a:t>
          </a:r>
          <a:endParaRPr lang="en-US" dirty="0"/>
        </a:p>
      </dgm:t>
    </dgm:pt>
    <dgm:pt modelId="{C6FCE600-880E-4930-B5CC-1EE4094CE1E9}" type="parTrans" cxnId="{C257E960-113A-4FE8-B994-C55895E8B9AA}">
      <dgm:prSet/>
      <dgm:spPr/>
      <dgm:t>
        <a:bodyPr/>
        <a:lstStyle/>
        <a:p>
          <a:endParaRPr lang="en-US"/>
        </a:p>
      </dgm:t>
    </dgm:pt>
    <dgm:pt modelId="{C0729410-21C3-4C42-8E21-E1C8AF008A0B}" type="sibTrans" cxnId="{C257E960-113A-4FE8-B994-C55895E8B9AA}">
      <dgm:prSet/>
      <dgm:spPr/>
      <dgm:t>
        <a:bodyPr/>
        <a:lstStyle/>
        <a:p>
          <a:endParaRPr lang="en-US"/>
        </a:p>
      </dgm:t>
    </dgm:pt>
    <dgm:pt modelId="{ACE306EE-5108-49A0-8786-052344CD6B92}" type="pres">
      <dgm:prSet presAssocID="{1DE1EC5B-9C2B-4253-8013-A4598B2381B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ABE17A3-83DD-4045-948A-71A7F8E8C74B}" type="pres">
      <dgm:prSet presAssocID="{1DE1EC5B-9C2B-4253-8013-A4598B2381B0}" presName="Name1" presStyleCnt="0"/>
      <dgm:spPr/>
    </dgm:pt>
    <dgm:pt modelId="{FD5D9179-FD03-44FF-B064-7D1FD66A2735}" type="pres">
      <dgm:prSet presAssocID="{1DE1EC5B-9C2B-4253-8013-A4598B2381B0}" presName="cycle" presStyleCnt="0"/>
      <dgm:spPr/>
    </dgm:pt>
    <dgm:pt modelId="{E888AC26-E6D8-4B3E-A585-8CBDDCCC26E4}" type="pres">
      <dgm:prSet presAssocID="{1DE1EC5B-9C2B-4253-8013-A4598B2381B0}" presName="srcNode" presStyleLbl="node1" presStyleIdx="0" presStyleCnt="3"/>
      <dgm:spPr/>
    </dgm:pt>
    <dgm:pt modelId="{17D9EC99-D528-4425-93C3-80726207A0D5}" type="pres">
      <dgm:prSet presAssocID="{1DE1EC5B-9C2B-4253-8013-A4598B2381B0}" presName="conn" presStyleLbl="parChTrans1D2" presStyleIdx="0" presStyleCnt="1"/>
      <dgm:spPr/>
      <dgm:t>
        <a:bodyPr/>
        <a:lstStyle/>
        <a:p>
          <a:endParaRPr lang="en-US"/>
        </a:p>
      </dgm:t>
    </dgm:pt>
    <dgm:pt modelId="{F279E6E1-AC4E-4932-8D71-EAC9C2E47AC1}" type="pres">
      <dgm:prSet presAssocID="{1DE1EC5B-9C2B-4253-8013-A4598B2381B0}" presName="extraNode" presStyleLbl="node1" presStyleIdx="0" presStyleCnt="3"/>
      <dgm:spPr/>
    </dgm:pt>
    <dgm:pt modelId="{E8F0FEDC-3C15-4C15-9D51-AC62F68652D0}" type="pres">
      <dgm:prSet presAssocID="{1DE1EC5B-9C2B-4253-8013-A4598B2381B0}" presName="dstNode" presStyleLbl="node1" presStyleIdx="0" presStyleCnt="3"/>
      <dgm:spPr/>
    </dgm:pt>
    <dgm:pt modelId="{56C60EC0-7556-47A0-B1DD-2E61A5FF93AD}" type="pres">
      <dgm:prSet presAssocID="{F8C190B7-1C3C-49B1-B514-676B4B0CF77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FDAB4-E343-4F14-A538-E4D05701BC40}" type="pres">
      <dgm:prSet presAssocID="{F8C190B7-1C3C-49B1-B514-676B4B0CF77F}" presName="accent_1" presStyleCnt="0"/>
      <dgm:spPr/>
    </dgm:pt>
    <dgm:pt modelId="{FCB9092C-86BE-4248-A816-D3BDD7CDE66A}" type="pres">
      <dgm:prSet presAssocID="{F8C190B7-1C3C-49B1-B514-676B4B0CF77F}" presName="accentRepeatNode" presStyleLbl="solidFgAcc1" presStyleIdx="0" presStyleCnt="3"/>
      <dgm:spPr/>
    </dgm:pt>
    <dgm:pt modelId="{8180479B-F353-46B2-B109-48C9C3DDCFA3}" type="pres">
      <dgm:prSet presAssocID="{C67CFB5B-9DA4-44E3-A60B-CA74F47A82F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0A24A-87E9-4A44-8097-35132AC383B8}" type="pres">
      <dgm:prSet presAssocID="{C67CFB5B-9DA4-44E3-A60B-CA74F47A82FF}" presName="accent_2" presStyleCnt="0"/>
      <dgm:spPr/>
    </dgm:pt>
    <dgm:pt modelId="{B5E35580-1188-4730-9041-E1C8F17D9C82}" type="pres">
      <dgm:prSet presAssocID="{C67CFB5B-9DA4-44E3-A60B-CA74F47A82FF}" presName="accentRepeatNode" presStyleLbl="solidFgAcc1" presStyleIdx="1" presStyleCnt="3"/>
      <dgm:spPr/>
    </dgm:pt>
    <dgm:pt modelId="{10972A6C-9848-407F-95BA-F75E8C70D496}" type="pres">
      <dgm:prSet presAssocID="{DEDFB6F3-6726-4DE8-A19E-DE914F37D2F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4EEAD-4E1C-4302-A06D-D8B91CB45DE1}" type="pres">
      <dgm:prSet presAssocID="{DEDFB6F3-6726-4DE8-A19E-DE914F37D2FF}" presName="accent_3" presStyleCnt="0"/>
      <dgm:spPr/>
    </dgm:pt>
    <dgm:pt modelId="{D55EC9A0-C08E-4504-A50E-B7C4445AA679}" type="pres">
      <dgm:prSet presAssocID="{DEDFB6F3-6726-4DE8-A19E-DE914F37D2FF}" presName="accentRepeatNode" presStyleLbl="solidFgAcc1" presStyleIdx="2" presStyleCnt="3"/>
      <dgm:spPr/>
    </dgm:pt>
  </dgm:ptLst>
  <dgm:cxnLst>
    <dgm:cxn modelId="{0DEEEC0B-9FD2-421C-A69B-931624751818}" type="presOf" srcId="{602DADAC-6EC6-4643-9734-47A5495D5FE3}" destId="{17D9EC99-D528-4425-93C3-80726207A0D5}" srcOrd="0" destOrd="0" presId="urn:microsoft.com/office/officeart/2008/layout/VerticalCurvedList"/>
    <dgm:cxn modelId="{BC2EA175-9844-4F8B-8E06-57B2CD066427}" type="presOf" srcId="{F8C190B7-1C3C-49B1-B514-676B4B0CF77F}" destId="{56C60EC0-7556-47A0-B1DD-2E61A5FF93AD}" srcOrd="0" destOrd="0" presId="urn:microsoft.com/office/officeart/2008/layout/VerticalCurvedList"/>
    <dgm:cxn modelId="{1A9242A1-B0E5-43E8-AE2C-90B979E38073}" srcId="{1DE1EC5B-9C2B-4253-8013-A4598B2381B0}" destId="{C67CFB5B-9DA4-44E3-A60B-CA74F47A82FF}" srcOrd="1" destOrd="0" parTransId="{3F82C24E-E45B-40B0-A685-FD9F55865C2D}" sibTransId="{DF24F8EB-CD3B-41AC-A3BF-FCE1D7EE0F78}"/>
    <dgm:cxn modelId="{ECE90F03-A276-4E35-B087-681BD8D68E56}" type="presOf" srcId="{C67CFB5B-9DA4-44E3-A60B-CA74F47A82FF}" destId="{8180479B-F353-46B2-B109-48C9C3DDCFA3}" srcOrd="0" destOrd="0" presId="urn:microsoft.com/office/officeart/2008/layout/VerticalCurvedList"/>
    <dgm:cxn modelId="{65EBFF3A-DF9B-43CD-A4F3-0F1685609479}" srcId="{1DE1EC5B-9C2B-4253-8013-A4598B2381B0}" destId="{F8C190B7-1C3C-49B1-B514-676B4B0CF77F}" srcOrd="0" destOrd="0" parTransId="{C5C15D94-C39B-4C07-9B2F-2A35CFFD8793}" sibTransId="{602DADAC-6EC6-4643-9734-47A5495D5FE3}"/>
    <dgm:cxn modelId="{C257E960-113A-4FE8-B994-C55895E8B9AA}" srcId="{1DE1EC5B-9C2B-4253-8013-A4598B2381B0}" destId="{DEDFB6F3-6726-4DE8-A19E-DE914F37D2FF}" srcOrd="2" destOrd="0" parTransId="{C6FCE600-880E-4930-B5CC-1EE4094CE1E9}" sibTransId="{C0729410-21C3-4C42-8E21-E1C8AF008A0B}"/>
    <dgm:cxn modelId="{54490E36-2B01-4E57-9912-D71D81E511FA}" type="presOf" srcId="{DEDFB6F3-6726-4DE8-A19E-DE914F37D2FF}" destId="{10972A6C-9848-407F-95BA-F75E8C70D496}" srcOrd="0" destOrd="0" presId="urn:microsoft.com/office/officeart/2008/layout/VerticalCurvedList"/>
    <dgm:cxn modelId="{B3E4F64A-22FE-4FCE-95AB-25EAB9663F1F}" type="presOf" srcId="{1DE1EC5B-9C2B-4253-8013-A4598B2381B0}" destId="{ACE306EE-5108-49A0-8786-052344CD6B92}" srcOrd="0" destOrd="0" presId="urn:microsoft.com/office/officeart/2008/layout/VerticalCurvedList"/>
    <dgm:cxn modelId="{7B1A0A1C-0EF3-40A8-AF4C-1D8D5FA59942}" type="presParOf" srcId="{ACE306EE-5108-49A0-8786-052344CD6B92}" destId="{9ABE17A3-83DD-4045-948A-71A7F8E8C74B}" srcOrd="0" destOrd="0" presId="urn:microsoft.com/office/officeart/2008/layout/VerticalCurvedList"/>
    <dgm:cxn modelId="{6D6F3BA0-4033-44D5-97F5-2C89845377A8}" type="presParOf" srcId="{9ABE17A3-83DD-4045-948A-71A7F8E8C74B}" destId="{FD5D9179-FD03-44FF-B064-7D1FD66A2735}" srcOrd="0" destOrd="0" presId="urn:microsoft.com/office/officeart/2008/layout/VerticalCurvedList"/>
    <dgm:cxn modelId="{DB7C7D37-EAF4-4C11-87F9-ADFE9FE50272}" type="presParOf" srcId="{FD5D9179-FD03-44FF-B064-7D1FD66A2735}" destId="{E888AC26-E6D8-4B3E-A585-8CBDDCCC26E4}" srcOrd="0" destOrd="0" presId="urn:microsoft.com/office/officeart/2008/layout/VerticalCurvedList"/>
    <dgm:cxn modelId="{491F56F2-A987-419F-9EBD-4BC2A5426299}" type="presParOf" srcId="{FD5D9179-FD03-44FF-B064-7D1FD66A2735}" destId="{17D9EC99-D528-4425-93C3-80726207A0D5}" srcOrd="1" destOrd="0" presId="urn:microsoft.com/office/officeart/2008/layout/VerticalCurvedList"/>
    <dgm:cxn modelId="{99804082-474E-4991-A498-B8638146C654}" type="presParOf" srcId="{FD5D9179-FD03-44FF-B064-7D1FD66A2735}" destId="{F279E6E1-AC4E-4932-8D71-EAC9C2E47AC1}" srcOrd="2" destOrd="0" presId="urn:microsoft.com/office/officeart/2008/layout/VerticalCurvedList"/>
    <dgm:cxn modelId="{FB719598-F996-4F02-B876-77B3236248BF}" type="presParOf" srcId="{FD5D9179-FD03-44FF-B064-7D1FD66A2735}" destId="{E8F0FEDC-3C15-4C15-9D51-AC62F68652D0}" srcOrd="3" destOrd="0" presId="urn:microsoft.com/office/officeart/2008/layout/VerticalCurvedList"/>
    <dgm:cxn modelId="{39572230-EB54-4F92-9888-FD6E14F33FE8}" type="presParOf" srcId="{9ABE17A3-83DD-4045-948A-71A7F8E8C74B}" destId="{56C60EC0-7556-47A0-B1DD-2E61A5FF93AD}" srcOrd="1" destOrd="0" presId="urn:microsoft.com/office/officeart/2008/layout/VerticalCurvedList"/>
    <dgm:cxn modelId="{929B8E7D-B28D-4AA7-9889-38F1C47C696E}" type="presParOf" srcId="{9ABE17A3-83DD-4045-948A-71A7F8E8C74B}" destId="{78EFDAB4-E343-4F14-A538-E4D05701BC40}" srcOrd="2" destOrd="0" presId="urn:microsoft.com/office/officeart/2008/layout/VerticalCurvedList"/>
    <dgm:cxn modelId="{35A3BA13-6965-4C41-867F-ED2CB8048B01}" type="presParOf" srcId="{78EFDAB4-E343-4F14-A538-E4D05701BC40}" destId="{FCB9092C-86BE-4248-A816-D3BDD7CDE66A}" srcOrd="0" destOrd="0" presId="urn:microsoft.com/office/officeart/2008/layout/VerticalCurvedList"/>
    <dgm:cxn modelId="{555B5644-E0A0-4766-A8D3-29D1562C2094}" type="presParOf" srcId="{9ABE17A3-83DD-4045-948A-71A7F8E8C74B}" destId="{8180479B-F353-46B2-B109-48C9C3DDCFA3}" srcOrd="3" destOrd="0" presId="urn:microsoft.com/office/officeart/2008/layout/VerticalCurvedList"/>
    <dgm:cxn modelId="{DE0FD27F-265C-414B-9DB6-905F2897227A}" type="presParOf" srcId="{9ABE17A3-83DD-4045-948A-71A7F8E8C74B}" destId="{BD40A24A-87E9-4A44-8097-35132AC383B8}" srcOrd="4" destOrd="0" presId="urn:microsoft.com/office/officeart/2008/layout/VerticalCurvedList"/>
    <dgm:cxn modelId="{6EEC2880-0E70-4179-93CF-38FBD0789607}" type="presParOf" srcId="{BD40A24A-87E9-4A44-8097-35132AC383B8}" destId="{B5E35580-1188-4730-9041-E1C8F17D9C82}" srcOrd="0" destOrd="0" presId="urn:microsoft.com/office/officeart/2008/layout/VerticalCurvedList"/>
    <dgm:cxn modelId="{BA4AB05B-7177-4B3B-A15B-6054AF107266}" type="presParOf" srcId="{9ABE17A3-83DD-4045-948A-71A7F8E8C74B}" destId="{10972A6C-9848-407F-95BA-F75E8C70D496}" srcOrd="5" destOrd="0" presId="urn:microsoft.com/office/officeart/2008/layout/VerticalCurvedList"/>
    <dgm:cxn modelId="{7E7E6C3B-E6DE-4241-A06A-72FED405F264}" type="presParOf" srcId="{9ABE17A3-83DD-4045-948A-71A7F8E8C74B}" destId="{7524EEAD-4E1C-4302-A06D-D8B91CB45DE1}" srcOrd="6" destOrd="0" presId="urn:microsoft.com/office/officeart/2008/layout/VerticalCurvedList"/>
    <dgm:cxn modelId="{2CCF4450-7601-44A7-9F1E-497211C982E4}" type="presParOf" srcId="{7524EEAD-4E1C-4302-A06D-D8B91CB45DE1}" destId="{D55EC9A0-C08E-4504-A50E-B7C4445AA6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830DD3-B603-4358-976D-CE076F2280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0C5B1-F338-48EB-86C4-E7730D2C7AFA}">
      <dgm:prSet phldrT="[Text]" custT="1"/>
      <dgm:spPr/>
      <dgm:t>
        <a:bodyPr/>
        <a:lstStyle/>
        <a:p>
          <a:r>
            <a:rPr lang="en-US" sz="2800" b="1" dirty="0" smtClean="0"/>
            <a:t>Process </a:t>
          </a:r>
          <a:r>
            <a:rPr lang="en-US" sz="2800" b="1" dirty="0" smtClean="0"/>
            <a:t>latency</a:t>
          </a:r>
          <a:endParaRPr lang="en-US" sz="2800" b="1" dirty="0"/>
        </a:p>
      </dgm:t>
    </dgm:pt>
    <dgm:pt modelId="{9F9F18AB-BBED-4C73-B581-86B192DC542F}" type="parTrans" cxnId="{EBCD8670-FF07-41B8-9DA5-E6592C482DE2}">
      <dgm:prSet/>
      <dgm:spPr/>
      <dgm:t>
        <a:bodyPr/>
        <a:lstStyle/>
        <a:p>
          <a:endParaRPr lang="en-US"/>
        </a:p>
      </dgm:t>
    </dgm:pt>
    <dgm:pt modelId="{0C52D355-1FCE-4740-9578-5270FA77D573}" type="sibTrans" cxnId="{EBCD8670-FF07-41B8-9DA5-E6592C482DE2}">
      <dgm:prSet/>
      <dgm:spPr/>
      <dgm:t>
        <a:bodyPr/>
        <a:lstStyle/>
        <a:p>
          <a:endParaRPr lang="en-US"/>
        </a:p>
      </dgm:t>
    </dgm:pt>
    <dgm:pt modelId="{D6438818-9E2B-413A-A7B6-266EA0A0FAA2}">
      <dgm:prSet phldrT="[Text]"/>
      <dgm:spPr/>
      <dgm:t>
        <a:bodyPr/>
        <a:lstStyle/>
        <a:p>
          <a:r>
            <a:rPr lang="en-US" dirty="0" smtClean="0"/>
            <a:t>The clearing and settlement process takes more time (from few hours up to 28 days)</a:t>
          </a:r>
          <a:endParaRPr lang="en-US" dirty="0"/>
        </a:p>
      </dgm:t>
    </dgm:pt>
    <dgm:pt modelId="{CE022572-A766-4A5E-A1FA-2456CF467C87}" type="parTrans" cxnId="{00638F43-8E01-440B-B930-CA98B2EB6134}">
      <dgm:prSet/>
      <dgm:spPr/>
      <dgm:t>
        <a:bodyPr/>
        <a:lstStyle/>
        <a:p>
          <a:endParaRPr lang="en-US"/>
        </a:p>
      </dgm:t>
    </dgm:pt>
    <dgm:pt modelId="{CC26D362-2E8A-45F9-86D3-87F5619830EC}" type="sibTrans" cxnId="{00638F43-8E01-440B-B930-CA98B2EB6134}">
      <dgm:prSet/>
      <dgm:spPr/>
      <dgm:t>
        <a:bodyPr/>
        <a:lstStyle/>
        <a:p>
          <a:endParaRPr lang="en-US"/>
        </a:p>
      </dgm:t>
    </dgm:pt>
    <dgm:pt modelId="{E6852DD4-7488-42C8-863B-DB716A5FF2AB}">
      <dgm:prSet phldrT="[Text]" custT="1"/>
      <dgm:spPr/>
      <dgm:t>
        <a:bodyPr/>
        <a:lstStyle/>
        <a:p>
          <a:r>
            <a:rPr lang="en-US" sz="2800" b="1" dirty="0" smtClean="0"/>
            <a:t>High processing fees </a:t>
          </a:r>
          <a:endParaRPr lang="en-US" sz="2800" b="1" dirty="0"/>
        </a:p>
      </dgm:t>
    </dgm:pt>
    <dgm:pt modelId="{C0F42C54-C342-4D1F-93B0-9F09511A9C49}" type="parTrans" cxnId="{77BFF13D-C262-4A77-9ABA-1662665ECAF2}">
      <dgm:prSet/>
      <dgm:spPr/>
      <dgm:t>
        <a:bodyPr/>
        <a:lstStyle/>
        <a:p>
          <a:endParaRPr lang="en-US"/>
        </a:p>
      </dgm:t>
    </dgm:pt>
    <dgm:pt modelId="{C6DF8DD2-F13E-4AB6-81C3-870BDE44B309}" type="sibTrans" cxnId="{77BFF13D-C262-4A77-9ABA-1662665ECAF2}">
      <dgm:prSet/>
      <dgm:spPr/>
      <dgm:t>
        <a:bodyPr/>
        <a:lstStyle/>
        <a:p>
          <a:endParaRPr lang="en-US"/>
        </a:p>
      </dgm:t>
    </dgm:pt>
    <dgm:pt modelId="{1093D6CC-CABC-4267-8A5A-DE48D4F71839}">
      <dgm:prSet phldrT="[Text]"/>
      <dgm:spPr/>
      <dgm:t>
        <a:bodyPr/>
        <a:lstStyle/>
        <a:p>
          <a:r>
            <a:rPr lang="en-US" dirty="0" smtClean="0"/>
            <a:t>High payment processing fees that includes a share for issuing bank, a share for card scheme and a share for </a:t>
          </a:r>
          <a:r>
            <a:rPr lang="en-US" dirty="0" smtClean="0"/>
            <a:t>PISP</a:t>
          </a:r>
          <a:r>
            <a:rPr lang="en-US" dirty="0" smtClean="0"/>
            <a:t>.</a:t>
          </a:r>
          <a:endParaRPr lang="en-US" dirty="0"/>
        </a:p>
      </dgm:t>
    </dgm:pt>
    <dgm:pt modelId="{D42C9997-A521-405E-AA3B-D9143CF87D9F}" type="parTrans" cxnId="{10830C3D-5D57-467F-B03F-0CBC416D2F0B}">
      <dgm:prSet/>
      <dgm:spPr/>
      <dgm:t>
        <a:bodyPr/>
        <a:lstStyle/>
        <a:p>
          <a:endParaRPr lang="en-US"/>
        </a:p>
      </dgm:t>
    </dgm:pt>
    <dgm:pt modelId="{BE681A76-4A55-4C56-BC09-75AC31C96AB3}" type="sibTrans" cxnId="{10830C3D-5D57-467F-B03F-0CBC416D2F0B}">
      <dgm:prSet/>
      <dgm:spPr/>
      <dgm:t>
        <a:bodyPr/>
        <a:lstStyle/>
        <a:p>
          <a:endParaRPr lang="en-US"/>
        </a:p>
      </dgm:t>
    </dgm:pt>
    <dgm:pt modelId="{86429EDB-2CB1-40A9-B3CA-5800E832094B}">
      <dgm:prSet phldrT="[Text]" custT="1"/>
      <dgm:spPr/>
      <dgm:t>
        <a:bodyPr/>
        <a:lstStyle/>
        <a:p>
          <a:r>
            <a:rPr lang="en-US" sz="2800" b="1" dirty="0" smtClean="0"/>
            <a:t>Payment failure</a:t>
          </a:r>
          <a:endParaRPr lang="en-US" sz="2800" b="1" dirty="0"/>
        </a:p>
      </dgm:t>
    </dgm:pt>
    <dgm:pt modelId="{64099C09-3E71-4821-BF4F-88855CA5E856}" type="parTrans" cxnId="{F0E7FFB3-739C-4710-A3B5-29A6B2EAE577}">
      <dgm:prSet/>
      <dgm:spPr/>
      <dgm:t>
        <a:bodyPr/>
        <a:lstStyle/>
        <a:p>
          <a:endParaRPr lang="en-US"/>
        </a:p>
      </dgm:t>
    </dgm:pt>
    <dgm:pt modelId="{D3ABE98F-8CFE-4975-85FC-48C310304AF7}" type="sibTrans" cxnId="{F0E7FFB3-739C-4710-A3B5-29A6B2EAE577}">
      <dgm:prSet/>
      <dgm:spPr/>
      <dgm:t>
        <a:bodyPr/>
        <a:lstStyle/>
        <a:p>
          <a:endParaRPr lang="en-US"/>
        </a:p>
      </dgm:t>
    </dgm:pt>
    <dgm:pt modelId="{380BBBC7-9423-4A4C-A85E-A740469E70CB}">
      <dgm:prSet phldrT="[Text]"/>
      <dgm:spPr/>
      <dgm:t>
        <a:bodyPr/>
        <a:lstStyle/>
        <a:p>
          <a:r>
            <a:rPr lang="en-US" dirty="0" smtClean="0"/>
            <a:t>In case of a failure during payment processing (e.g. Authorization successful, but clearing failure), payment towards merchants takes significant more time. There might be some monetary loss for PSP</a:t>
          </a:r>
          <a:endParaRPr lang="en-US" dirty="0"/>
        </a:p>
      </dgm:t>
    </dgm:pt>
    <dgm:pt modelId="{0036B927-0247-4E8B-85B8-B8A5905657F3}" type="parTrans" cxnId="{7149455D-53B9-4C4A-835D-D8C5380BCD25}">
      <dgm:prSet/>
      <dgm:spPr/>
      <dgm:t>
        <a:bodyPr/>
        <a:lstStyle/>
        <a:p>
          <a:endParaRPr lang="en-US"/>
        </a:p>
      </dgm:t>
    </dgm:pt>
    <dgm:pt modelId="{3E308007-7C96-4E83-A620-B8548BDDA4E6}" type="sibTrans" cxnId="{7149455D-53B9-4C4A-835D-D8C5380BCD25}">
      <dgm:prSet/>
      <dgm:spPr/>
      <dgm:t>
        <a:bodyPr/>
        <a:lstStyle/>
        <a:p>
          <a:endParaRPr lang="en-US"/>
        </a:p>
      </dgm:t>
    </dgm:pt>
    <dgm:pt modelId="{56BB9B71-03E5-42C2-B4BF-FA65E7DA5EBA}" type="pres">
      <dgm:prSet presAssocID="{8D830DD3-B603-4358-976D-CE076F2280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BEB508-AD5B-4405-8355-C30DD02723DA}" type="pres">
      <dgm:prSet presAssocID="{EA70C5B1-F338-48EB-86C4-E7730D2C7AFA}" presName="linNode" presStyleCnt="0"/>
      <dgm:spPr/>
    </dgm:pt>
    <dgm:pt modelId="{A610F6C2-C645-40F1-8238-9FEF85EC9825}" type="pres">
      <dgm:prSet presAssocID="{EA70C5B1-F338-48EB-86C4-E7730D2C7AF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945FD-5561-4DF6-96A2-3ED466408BB8}" type="pres">
      <dgm:prSet presAssocID="{EA70C5B1-F338-48EB-86C4-E7730D2C7AFA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70D4C-3508-4153-BB7C-6639F0683212}" type="pres">
      <dgm:prSet presAssocID="{0C52D355-1FCE-4740-9578-5270FA77D573}" presName="sp" presStyleCnt="0"/>
      <dgm:spPr/>
    </dgm:pt>
    <dgm:pt modelId="{7D79649A-233B-4497-8C68-830783D8A79E}" type="pres">
      <dgm:prSet presAssocID="{E6852DD4-7488-42C8-863B-DB716A5FF2AB}" presName="linNode" presStyleCnt="0"/>
      <dgm:spPr/>
    </dgm:pt>
    <dgm:pt modelId="{11891B4D-A89A-45A7-9FF1-65D5CF1587CA}" type="pres">
      <dgm:prSet presAssocID="{E6852DD4-7488-42C8-863B-DB716A5FF2A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B4AC0-9DDC-4878-A6AB-5D84C26EC49C}" type="pres">
      <dgm:prSet presAssocID="{E6852DD4-7488-42C8-863B-DB716A5FF2AB}" presName="descendantText" presStyleLbl="alignAccFollowNode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43FA7-7268-4BC5-90B6-67CE4F9D0391}" type="pres">
      <dgm:prSet presAssocID="{C6DF8DD2-F13E-4AB6-81C3-870BDE44B309}" presName="sp" presStyleCnt="0"/>
      <dgm:spPr/>
    </dgm:pt>
    <dgm:pt modelId="{48A1F988-9522-4BE0-8519-9455DAFBF624}" type="pres">
      <dgm:prSet presAssocID="{86429EDB-2CB1-40A9-B3CA-5800E832094B}" presName="linNode" presStyleCnt="0"/>
      <dgm:spPr/>
    </dgm:pt>
    <dgm:pt modelId="{878DA620-EF24-4356-895B-264BA3CB44D4}" type="pres">
      <dgm:prSet presAssocID="{86429EDB-2CB1-40A9-B3CA-5800E832094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F775C-03C7-4331-8ABA-120D0DAC60E4}" type="pres">
      <dgm:prSet presAssocID="{86429EDB-2CB1-40A9-B3CA-5800E832094B}" presName="descendantText" presStyleLbl="alignAccFollowNode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383B7A-CF09-442A-A550-7B78009EAD2D}" type="presOf" srcId="{D6438818-9E2B-413A-A7B6-266EA0A0FAA2}" destId="{D43945FD-5561-4DF6-96A2-3ED466408BB8}" srcOrd="0" destOrd="0" presId="urn:microsoft.com/office/officeart/2005/8/layout/vList5"/>
    <dgm:cxn modelId="{31B0A2B8-B44E-46CE-8A43-FF6F20589F6E}" type="presOf" srcId="{8D830DD3-B603-4358-976D-CE076F2280E5}" destId="{56BB9B71-03E5-42C2-B4BF-FA65E7DA5EBA}" srcOrd="0" destOrd="0" presId="urn:microsoft.com/office/officeart/2005/8/layout/vList5"/>
    <dgm:cxn modelId="{10830C3D-5D57-467F-B03F-0CBC416D2F0B}" srcId="{E6852DD4-7488-42C8-863B-DB716A5FF2AB}" destId="{1093D6CC-CABC-4267-8A5A-DE48D4F71839}" srcOrd="0" destOrd="0" parTransId="{D42C9997-A521-405E-AA3B-D9143CF87D9F}" sibTransId="{BE681A76-4A55-4C56-BC09-75AC31C96AB3}"/>
    <dgm:cxn modelId="{00638F43-8E01-440B-B930-CA98B2EB6134}" srcId="{EA70C5B1-F338-48EB-86C4-E7730D2C7AFA}" destId="{D6438818-9E2B-413A-A7B6-266EA0A0FAA2}" srcOrd="0" destOrd="0" parTransId="{CE022572-A766-4A5E-A1FA-2456CF467C87}" sibTransId="{CC26D362-2E8A-45F9-86D3-87F5619830EC}"/>
    <dgm:cxn modelId="{F0E7FFB3-739C-4710-A3B5-29A6B2EAE577}" srcId="{8D830DD3-B603-4358-976D-CE076F2280E5}" destId="{86429EDB-2CB1-40A9-B3CA-5800E832094B}" srcOrd="2" destOrd="0" parTransId="{64099C09-3E71-4821-BF4F-88855CA5E856}" sibTransId="{D3ABE98F-8CFE-4975-85FC-48C310304AF7}"/>
    <dgm:cxn modelId="{5F0E80CE-5634-43FC-A0D6-072FF76BC5F8}" type="presOf" srcId="{EA70C5B1-F338-48EB-86C4-E7730D2C7AFA}" destId="{A610F6C2-C645-40F1-8238-9FEF85EC9825}" srcOrd="0" destOrd="0" presId="urn:microsoft.com/office/officeart/2005/8/layout/vList5"/>
    <dgm:cxn modelId="{28710DDA-1C41-4973-AE8D-974DFD5429F3}" type="presOf" srcId="{E6852DD4-7488-42C8-863B-DB716A5FF2AB}" destId="{11891B4D-A89A-45A7-9FF1-65D5CF1587CA}" srcOrd="0" destOrd="0" presId="urn:microsoft.com/office/officeart/2005/8/layout/vList5"/>
    <dgm:cxn modelId="{61F6735A-B674-4A09-9DB3-52C03D690AD1}" type="presOf" srcId="{380BBBC7-9423-4A4C-A85E-A740469E70CB}" destId="{4BBF775C-03C7-4331-8ABA-120D0DAC60E4}" srcOrd="0" destOrd="0" presId="urn:microsoft.com/office/officeart/2005/8/layout/vList5"/>
    <dgm:cxn modelId="{B21547AE-293C-42C4-86DE-1F2F85566E2F}" type="presOf" srcId="{1093D6CC-CABC-4267-8A5A-DE48D4F71839}" destId="{65EB4AC0-9DDC-4878-A6AB-5D84C26EC49C}" srcOrd="0" destOrd="0" presId="urn:microsoft.com/office/officeart/2005/8/layout/vList5"/>
    <dgm:cxn modelId="{7149455D-53B9-4C4A-835D-D8C5380BCD25}" srcId="{86429EDB-2CB1-40A9-B3CA-5800E832094B}" destId="{380BBBC7-9423-4A4C-A85E-A740469E70CB}" srcOrd="0" destOrd="0" parTransId="{0036B927-0247-4E8B-85B8-B8A5905657F3}" sibTransId="{3E308007-7C96-4E83-A620-B8548BDDA4E6}"/>
    <dgm:cxn modelId="{EBCD8670-FF07-41B8-9DA5-E6592C482DE2}" srcId="{8D830DD3-B603-4358-976D-CE076F2280E5}" destId="{EA70C5B1-F338-48EB-86C4-E7730D2C7AFA}" srcOrd="0" destOrd="0" parTransId="{9F9F18AB-BBED-4C73-B581-86B192DC542F}" sibTransId="{0C52D355-1FCE-4740-9578-5270FA77D573}"/>
    <dgm:cxn modelId="{77BFF13D-C262-4A77-9ABA-1662665ECAF2}" srcId="{8D830DD3-B603-4358-976D-CE076F2280E5}" destId="{E6852DD4-7488-42C8-863B-DB716A5FF2AB}" srcOrd="1" destOrd="0" parTransId="{C0F42C54-C342-4D1F-93B0-9F09511A9C49}" sibTransId="{C6DF8DD2-F13E-4AB6-81C3-870BDE44B309}"/>
    <dgm:cxn modelId="{27EA285F-9D8A-4A19-80B9-68DFD3E21FF4}" type="presOf" srcId="{86429EDB-2CB1-40A9-B3CA-5800E832094B}" destId="{878DA620-EF24-4356-895B-264BA3CB44D4}" srcOrd="0" destOrd="0" presId="urn:microsoft.com/office/officeart/2005/8/layout/vList5"/>
    <dgm:cxn modelId="{C1EC5081-6061-4DD2-B40C-DF1417C795B1}" type="presParOf" srcId="{56BB9B71-03E5-42C2-B4BF-FA65E7DA5EBA}" destId="{1ABEB508-AD5B-4405-8355-C30DD02723DA}" srcOrd="0" destOrd="0" presId="urn:microsoft.com/office/officeart/2005/8/layout/vList5"/>
    <dgm:cxn modelId="{BFCFF359-BEFE-4998-A5BE-4792AED8B569}" type="presParOf" srcId="{1ABEB508-AD5B-4405-8355-C30DD02723DA}" destId="{A610F6C2-C645-40F1-8238-9FEF85EC9825}" srcOrd="0" destOrd="0" presId="urn:microsoft.com/office/officeart/2005/8/layout/vList5"/>
    <dgm:cxn modelId="{92115CAB-ECEF-43CE-820E-1E16FC540D70}" type="presParOf" srcId="{1ABEB508-AD5B-4405-8355-C30DD02723DA}" destId="{D43945FD-5561-4DF6-96A2-3ED466408BB8}" srcOrd="1" destOrd="0" presId="urn:microsoft.com/office/officeart/2005/8/layout/vList5"/>
    <dgm:cxn modelId="{53552F34-1DC6-4E46-8531-52CA85001169}" type="presParOf" srcId="{56BB9B71-03E5-42C2-B4BF-FA65E7DA5EBA}" destId="{E0770D4C-3508-4153-BB7C-6639F0683212}" srcOrd="1" destOrd="0" presId="urn:microsoft.com/office/officeart/2005/8/layout/vList5"/>
    <dgm:cxn modelId="{2B25D52F-8BCF-4A19-911C-1561F17AA924}" type="presParOf" srcId="{56BB9B71-03E5-42C2-B4BF-FA65E7DA5EBA}" destId="{7D79649A-233B-4497-8C68-830783D8A79E}" srcOrd="2" destOrd="0" presId="urn:microsoft.com/office/officeart/2005/8/layout/vList5"/>
    <dgm:cxn modelId="{19975685-9D98-4B7F-A5C8-D47232ECE1F9}" type="presParOf" srcId="{7D79649A-233B-4497-8C68-830783D8A79E}" destId="{11891B4D-A89A-45A7-9FF1-65D5CF1587CA}" srcOrd="0" destOrd="0" presId="urn:microsoft.com/office/officeart/2005/8/layout/vList5"/>
    <dgm:cxn modelId="{A3667B4C-2BB9-4CFB-B456-1090543EDC79}" type="presParOf" srcId="{7D79649A-233B-4497-8C68-830783D8A79E}" destId="{65EB4AC0-9DDC-4878-A6AB-5D84C26EC49C}" srcOrd="1" destOrd="0" presId="urn:microsoft.com/office/officeart/2005/8/layout/vList5"/>
    <dgm:cxn modelId="{3ECBC0CA-27A0-4CB2-A256-9171CA28A6DC}" type="presParOf" srcId="{56BB9B71-03E5-42C2-B4BF-FA65E7DA5EBA}" destId="{0C943FA7-7268-4BC5-90B6-67CE4F9D0391}" srcOrd="3" destOrd="0" presId="urn:microsoft.com/office/officeart/2005/8/layout/vList5"/>
    <dgm:cxn modelId="{51CF939A-125B-4624-BF10-1227726A66DA}" type="presParOf" srcId="{56BB9B71-03E5-42C2-B4BF-FA65E7DA5EBA}" destId="{48A1F988-9522-4BE0-8519-9455DAFBF624}" srcOrd="4" destOrd="0" presId="urn:microsoft.com/office/officeart/2005/8/layout/vList5"/>
    <dgm:cxn modelId="{A4B4F75A-F05B-4BAD-B208-67CF265A5084}" type="presParOf" srcId="{48A1F988-9522-4BE0-8519-9455DAFBF624}" destId="{878DA620-EF24-4356-895B-264BA3CB44D4}" srcOrd="0" destOrd="0" presId="urn:microsoft.com/office/officeart/2005/8/layout/vList5"/>
    <dgm:cxn modelId="{D221FB5E-1131-4A84-B344-B5D71D023627}" type="presParOf" srcId="{48A1F988-9522-4BE0-8519-9455DAFBF624}" destId="{4BBF775C-03C7-4331-8ABA-120D0DAC60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CF0D7-83BC-4075-BE9E-A9E0D489796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B3964-9065-4819-8423-B5651CA8FCD9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Who am I?</a:t>
          </a:r>
          <a:endParaRPr lang="en-US" sz="2500" kern="1200" dirty="0"/>
        </a:p>
      </dsp:txBody>
      <dsp:txXfrm>
        <a:off x="380119" y="246332"/>
        <a:ext cx="7675541" cy="492448"/>
      </dsp:txXfrm>
    </dsp:sp>
    <dsp:sp modelId="{03D5284D-8598-4068-BCBE-B1C65BAA5975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7D43B-0F95-4DB3-85D9-0A5DCA635EBB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Overview - Payment process</a:t>
          </a:r>
          <a:endParaRPr lang="en-US" sz="2500" kern="1200" dirty="0"/>
        </a:p>
      </dsp:txBody>
      <dsp:txXfrm>
        <a:off x="826075" y="985438"/>
        <a:ext cx="7229585" cy="492448"/>
      </dsp:txXfrm>
    </dsp:sp>
    <dsp:sp modelId="{48E53228-0D26-452F-9439-B8CD0C52226E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ED5F2-5631-4278-B461-ADF16A95A299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Problem statement</a:t>
          </a:r>
          <a:endParaRPr lang="en-US" sz="2500" kern="1200" dirty="0"/>
        </a:p>
      </dsp:txBody>
      <dsp:txXfrm>
        <a:off x="1070457" y="1724003"/>
        <a:ext cx="6985203" cy="492448"/>
      </dsp:txXfrm>
    </dsp:sp>
    <dsp:sp modelId="{8BCB9E74-32C6-4385-88DD-CC7D4B4DD31B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F50F0-66A9-4F3A-B9FE-097254AF1553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Impact analysis</a:t>
          </a:r>
          <a:endParaRPr lang="en-US" sz="2500" kern="1200" dirty="0"/>
        </a:p>
      </dsp:txBody>
      <dsp:txXfrm>
        <a:off x="1148486" y="2463109"/>
        <a:ext cx="6907174" cy="492448"/>
      </dsp:txXfrm>
    </dsp:sp>
    <dsp:sp modelId="{8F750A33-3353-446D-BAC5-1FB4FF1C09F6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065ED-9B60-4924-9F1B-AB633FEC9964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Root cause analysis</a:t>
          </a:r>
          <a:endParaRPr lang="en-US" sz="2500" kern="1200" dirty="0"/>
        </a:p>
      </dsp:txBody>
      <dsp:txXfrm>
        <a:off x="1070457" y="3202215"/>
        <a:ext cx="6985203" cy="492448"/>
      </dsp:txXfrm>
    </dsp:sp>
    <dsp:sp modelId="{0B94226C-4830-46F3-9333-559C310E44A1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2D221-0D75-4CB7-B7FC-2B8AF76D021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Proposed improvements</a:t>
          </a:r>
          <a:endParaRPr lang="en-US" sz="2500" kern="1200" dirty="0"/>
        </a:p>
      </dsp:txBody>
      <dsp:txXfrm>
        <a:off x="826075" y="3940779"/>
        <a:ext cx="7229585" cy="492448"/>
      </dsp:txXfrm>
    </dsp:sp>
    <dsp:sp modelId="{951E6768-8CCC-49E1-AACB-9ED11E30B463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CD353-389C-4473-B14C-2ED8535C40F2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Opportunity for new potential customer </a:t>
          </a:r>
          <a:endParaRPr lang="en-US" sz="2500" kern="1200" dirty="0"/>
        </a:p>
      </dsp:txBody>
      <dsp:txXfrm>
        <a:off x="380119" y="4679885"/>
        <a:ext cx="7675541" cy="492448"/>
      </dsp:txXfrm>
    </dsp:sp>
    <dsp:sp modelId="{A617ADC5-C7AE-4BAD-9DC9-180D40A0A15C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B0838-AA5C-4569-8B88-0947AFAF033D}">
      <dsp:nvSpPr>
        <dsp:cNvPr id="0" name=""/>
        <dsp:cNvSpPr/>
      </dsp:nvSpPr>
      <dsp:spPr>
        <a:xfrm>
          <a:off x="588125" y="0"/>
          <a:ext cx="6665422" cy="14693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21E4F-56E5-4E60-91D3-BF9FECC65470}">
      <dsp:nvSpPr>
        <dsp:cNvPr id="0" name=""/>
        <dsp:cNvSpPr/>
      </dsp:nvSpPr>
      <dsp:spPr>
        <a:xfrm>
          <a:off x="8423" y="440805"/>
          <a:ext cx="2524038" cy="587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Payment initiation</a:t>
          </a:r>
          <a:endParaRPr lang="en-US" sz="1600" kern="1200" dirty="0"/>
        </a:p>
      </dsp:txBody>
      <dsp:txXfrm>
        <a:off x="37114" y="469496"/>
        <a:ext cx="2466656" cy="530358"/>
      </dsp:txXfrm>
    </dsp:sp>
    <dsp:sp modelId="{513ED6A5-1882-41FA-AEA5-5CCB1A06F7E3}">
      <dsp:nvSpPr>
        <dsp:cNvPr id="0" name=""/>
        <dsp:cNvSpPr/>
      </dsp:nvSpPr>
      <dsp:spPr>
        <a:xfrm>
          <a:off x="2658817" y="440805"/>
          <a:ext cx="2524038" cy="587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Payment authorization</a:t>
          </a:r>
          <a:endParaRPr lang="en-US" sz="1600" kern="1200" dirty="0"/>
        </a:p>
      </dsp:txBody>
      <dsp:txXfrm>
        <a:off x="2687508" y="469496"/>
        <a:ext cx="2466656" cy="530358"/>
      </dsp:txXfrm>
    </dsp:sp>
    <dsp:sp modelId="{A45853BB-5ABE-4330-8596-D3B8735BD82E}">
      <dsp:nvSpPr>
        <dsp:cNvPr id="0" name=""/>
        <dsp:cNvSpPr/>
      </dsp:nvSpPr>
      <dsp:spPr>
        <a:xfrm>
          <a:off x="5309210" y="440805"/>
          <a:ext cx="2524038" cy="587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Payment clearing</a:t>
          </a:r>
          <a:endParaRPr lang="en-US" sz="1600" kern="1200" dirty="0"/>
        </a:p>
      </dsp:txBody>
      <dsp:txXfrm>
        <a:off x="5337901" y="469496"/>
        <a:ext cx="2466656" cy="530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9EC99-D528-4425-93C3-80726207A0D5}">
      <dsp:nvSpPr>
        <dsp:cNvPr id="0" name=""/>
        <dsp:cNvSpPr/>
      </dsp:nvSpPr>
      <dsp:spPr>
        <a:xfrm>
          <a:off x="-4563857" y="-699774"/>
          <a:ext cx="5436609" cy="5436609"/>
        </a:xfrm>
        <a:prstGeom prst="blockArc">
          <a:avLst>
            <a:gd name="adj1" fmla="val 18900000"/>
            <a:gd name="adj2" fmla="val 2700000"/>
            <a:gd name="adj3" fmla="val 39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60EC0-7556-47A0-B1DD-2E61A5FF93AD}">
      <dsp:nvSpPr>
        <dsp:cNvPr id="0" name=""/>
        <dsp:cNvSpPr/>
      </dsp:nvSpPr>
      <dsp:spPr>
        <a:xfrm>
          <a:off x="561294" y="403706"/>
          <a:ext cx="7511944" cy="80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88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Amount too high for card scheme</a:t>
          </a:r>
          <a:endParaRPr lang="en-US" sz="2500" kern="1200" dirty="0"/>
        </a:p>
      </dsp:txBody>
      <dsp:txXfrm>
        <a:off x="561294" y="403706"/>
        <a:ext cx="7511944" cy="807412"/>
      </dsp:txXfrm>
    </dsp:sp>
    <dsp:sp modelId="{FCB9092C-86BE-4248-A816-D3BDD7CDE66A}">
      <dsp:nvSpPr>
        <dsp:cNvPr id="0" name=""/>
        <dsp:cNvSpPr/>
      </dsp:nvSpPr>
      <dsp:spPr>
        <a:xfrm>
          <a:off x="56661" y="302779"/>
          <a:ext cx="1009265" cy="10092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0479B-F353-46B2-B109-48C9C3DDCFA3}">
      <dsp:nvSpPr>
        <dsp:cNvPr id="0" name=""/>
        <dsp:cNvSpPr/>
      </dsp:nvSpPr>
      <dsp:spPr>
        <a:xfrm>
          <a:off x="854788" y="1614824"/>
          <a:ext cx="7218450" cy="80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88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3DS not enrolled but used</a:t>
          </a:r>
          <a:endParaRPr lang="en-US" sz="2500" kern="1200" dirty="0"/>
        </a:p>
      </dsp:txBody>
      <dsp:txXfrm>
        <a:off x="854788" y="1614824"/>
        <a:ext cx="7218450" cy="807412"/>
      </dsp:txXfrm>
    </dsp:sp>
    <dsp:sp modelId="{B5E35580-1188-4730-9041-E1C8F17D9C82}">
      <dsp:nvSpPr>
        <dsp:cNvPr id="0" name=""/>
        <dsp:cNvSpPr/>
      </dsp:nvSpPr>
      <dsp:spPr>
        <a:xfrm>
          <a:off x="350156" y="1513897"/>
          <a:ext cx="1009265" cy="10092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72A6C-9848-407F-95BA-F75E8C70D496}">
      <dsp:nvSpPr>
        <dsp:cNvPr id="0" name=""/>
        <dsp:cNvSpPr/>
      </dsp:nvSpPr>
      <dsp:spPr>
        <a:xfrm>
          <a:off x="561294" y="2825942"/>
          <a:ext cx="7511944" cy="80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88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Dual branding not possible for card product</a:t>
          </a:r>
          <a:endParaRPr lang="en-US" sz="2500" kern="1200" dirty="0"/>
        </a:p>
      </dsp:txBody>
      <dsp:txXfrm>
        <a:off x="561294" y="2825942"/>
        <a:ext cx="7511944" cy="807412"/>
      </dsp:txXfrm>
    </dsp:sp>
    <dsp:sp modelId="{D55EC9A0-C08E-4504-A50E-B7C4445AA679}">
      <dsp:nvSpPr>
        <dsp:cNvPr id="0" name=""/>
        <dsp:cNvSpPr/>
      </dsp:nvSpPr>
      <dsp:spPr>
        <a:xfrm>
          <a:off x="56661" y="2725016"/>
          <a:ext cx="1009265" cy="10092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45FD-5561-4DF6-96A2-3ED466408BB8}">
      <dsp:nvSpPr>
        <dsp:cNvPr id="0" name=""/>
        <dsp:cNvSpPr/>
      </dsp:nvSpPr>
      <dsp:spPr>
        <a:xfrm rot="5400000">
          <a:off x="5481631" y="-2137629"/>
          <a:ext cx="1128606" cy="5690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clearing and settlement process takes more time (from few hours up to 28 days)</a:t>
          </a:r>
          <a:endParaRPr lang="en-US" sz="1600" kern="1200" dirty="0"/>
        </a:p>
      </dsp:txBody>
      <dsp:txXfrm rot="-5400000">
        <a:off x="3200789" y="198307"/>
        <a:ext cx="5635197" cy="1018418"/>
      </dsp:txXfrm>
    </dsp:sp>
    <dsp:sp modelId="{A610F6C2-C645-40F1-8238-9FEF85EC9825}">
      <dsp:nvSpPr>
        <dsp:cNvPr id="0" name=""/>
        <dsp:cNvSpPr/>
      </dsp:nvSpPr>
      <dsp:spPr>
        <a:xfrm>
          <a:off x="0" y="2137"/>
          <a:ext cx="3200789" cy="1410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Process </a:t>
          </a:r>
          <a:r>
            <a:rPr lang="en-US" sz="2800" b="1" kern="1200" dirty="0" smtClean="0"/>
            <a:t>latency</a:t>
          </a:r>
          <a:endParaRPr lang="en-US" sz="2800" b="1" kern="1200" dirty="0"/>
        </a:p>
      </dsp:txBody>
      <dsp:txXfrm>
        <a:off x="68868" y="71005"/>
        <a:ext cx="3063053" cy="1273022"/>
      </dsp:txXfrm>
    </dsp:sp>
    <dsp:sp modelId="{65EB4AC0-9DDC-4878-A6AB-5D84C26EC49C}">
      <dsp:nvSpPr>
        <dsp:cNvPr id="0" name=""/>
        <dsp:cNvSpPr/>
      </dsp:nvSpPr>
      <dsp:spPr>
        <a:xfrm rot="5400000">
          <a:off x="5481631" y="-656332"/>
          <a:ext cx="1128606" cy="5690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High payment processing fees that includes a share for issuing bank, a share for card scheme and a share for </a:t>
          </a:r>
          <a:r>
            <a:rPr lang="en-US" sz="1600" kern="1200" dirty="0" smtClean="0"/>
            <a:t>PISP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 rot="-5400000">
        <a:off x="3200789" y="1679604"/>
        <a:ext cx="5635197" cy="1018418"/>
      </dsp:txXfrm>
    </dsp:sp>
    <dsp:sp modelId="{11891B4D-A89A-45A7-9FF1-65D5CF1587CA}">
      <dsp:nvSpPr>
        <dsp:cNvPr id="0" name=""/>
        <dsp:cNvSpPr/>
      </dsp:nvSpPr>
      <dsp:spPr>
        <a:xfrm>
          <a:off x="0" y="1483434"/>
          <a:ext cx="3200789" cy="1410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High processing fees </a:t>
          </a:r>
          <a:endParaRPr lang="en-US" sz="2800" b="1" kern="1200" dirty="0"/>
        </a:p>
      </dsp:txBody>
      <dsp:txXfrm>
        <a:off x="68868" y="1552302"/>
        <a:ext cx="3063053" cy="1273022"/>
      </dsp:txXfrm>
    </dsp:sp>
    <dsp:sp modelId="{4BBF775C-03C7-4331-8ABA-120D0DAC60E4}">
      <dsp:nvSpPr>
        <dsp:cNvPr id="0" name=""/>
        <dsp:cNvSpPr/>
      </dsp:nvSpPr>
      <dsp:spPr>
        <a:xfrm rot="5400000">
          <a:off x="5481631" y="824964"/>
          <a:ext cx="1128606" cy="5690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 case of a failure during payment processing (e.g. Authorization successful, but clearing failure), payment towards merchants takes significant more time. There might be some monetary loss for PSP</a:t>
          </a:r>
          <a:endParaRPr lang="en-US" sz="1600" kern="1200" dirty="0"/>
        </a:p>
      </dsp:txBody>
      <dsp:txXfrm rot="-5400000">
        <a:off x="3200789" y="3160900"/>
        <a:ext cx="5635197" cy="1018418"/>
      </dsp:txXfrm>
    </dsp:sp>
    <dsp:sp modelId="{878DA620-EF24-4356-895B-264BA3CB44D4}">
      <dsp:nvSpPr>
        <dsp:cNvPr id="0" name=""/>
        <dsp:cNvSpPr/>
      </dsp:nvSpPr>
      <dsp:spPr>
        <a:xfrm>
          <a:off x="0" y="2964730"/>
          <a:ext cx="3200789" cy="1410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Payment failure</a:t>
          </a:r>
          <a:endParaRPr lang="en-US" sz="2800" b="1" kern="1200" dirty="0"/>
        </a:p>
      </dsp:txBody>
      <dsp:txXfrm>
        <a:off x="68868" y="3033598"/>
        <a:ext cx="3063053" cy="1273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6296C-3B6C-440B-9577-6B47ED23061F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E6BC0-48B8-4289-9B2C-1206E83E7C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62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smtClean="0"/>
              <a:t>1. Feature engineering:</a:t>
            </a:r>
          </a:p>
          <a:p>
            <a:r>
              <a:rPr lang="nl-NL" dirty="0" smtClean="0"/>
              <a:t>“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nl-NL" dirty="0" smtClean="0"/>
              <a:t>”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 time</a:t>
            </a:r>
          </a:p>
          <a:p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b="1" dirty="0" smtClean="0"/>
              <a:t>2. </a:t>
            </a:r>
            <a:r>
              <a:rPr lang="nl-NL" b="1" dirty="0" err="1" smtClean="0"/>
              <a:t>Plotting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the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graph</a:t>
            </a:r>
            <a:r>
              <a:rPr lang="nl-NL" b="1" baseline="0" dirty="0" smtClean="0"/>
              <a:t>:</a:t>
            </a:r>
          </a:p>
          <a:p>
            <a:r>
              <a:rPr lang="nl-NL" b="0" baseline="0" dirty="0" err="1" smtClean="0"/>
              <a:t>Removal</a:t>
            </a:r>
            <a:r>
              <a:rPr lang="nl-NL" b="0" baseline="0" dirty="0" smtClean="0"/>
              <a:t> of data </a:t>
            </a:r>
            <a:r>
              <a:rPr lang="nl-NL" b="0" baseline="0" dirty="0" err="1" smtClean="0"/>
              <a:t>from</a:t>
            </a:r>
            <a:r>
              <a:rPr lang="nl-NL" b="0" baseline="0" dirty="0" smtClean="0"/>
              <a:t> incomplete </a:t>
            </a:r>
            <a:r>
              <a:rPr lang="nl-NL" b="0" baseline="0" dirty="0" err="1" smtClean="0"/>
              <a:t>days</a:t>
            </a:r>
            <a:r>
              <a:rPr lang="nl-NL" b="0" baseline="0" dirty="0" smtClean="0"/>
              <a:t> (start </a:t>
            </a:r>
            <a:r>
              <a:rPr lang="nl-NL" b="0" baseline="0" dirty="0" err="1" smtClean="0"/>
              <a:t>day</a:t>
            </a:r>
            <a:r>
              <a:rPr lang="nl-NL" b="0" baseline="0" dirty="0" smtClean="0"/>
              <a:t> ‘</a:t>
            </a:r>
            <a:r>
              <a:rPr lang="nl-NL" b="1" dirty="0" smtClean="0"/>
              <a:t>2019-01-01 13:44:02</a:t>
            </a:r>
            <a:r>
              <a:rPr lang="nl-NL" b="0" baseline="0" dirty="0" smtClean="0"/>
              <a:t>’ </a:t>
            </a:r>
            <a:r>
              <a:rPr lang="nl-NL" b="0" baseline="0" dirty="0" err="1" smtClean="0"/>
              <a:t>and</a:t>
            </a:r>
            <a:r>
              <a:rPr lang="nl-NL" b="0" baseline="0" dirty="0" smtClean="0"/>
              <a:t> end </a:t>
            </a:r>
            <a:r>
              <a:rPr lang="nl-NL" b="0" baseline="0" dirty="0" err="1" smtClean="0"/>
              <a:t>day</a:t>
            </a:r>
            <a:r>
              <a:rPr lang="nl-NL" b="0" baseline="0" dirty="0" smtClean="0"/>
              <a:t> ‘</a:t>
            </a:r>
            <a:r>
              <a:rPr lang="nl-NL" dirty="0" smtClean="0"/>
              <a:t>2019-01-12 03:32:10</a:t>
            </a:r>
            <a:r>
              <a:rPr lang="nl-NL" b="0" baseline="0" dirty="0" smtClean="0"/>
              <a:t>’)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2894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b="1" dirty="0" err="1" smtClean="0">
                <a:effectLst/>
              </a:rPr>
              <a:t>Use</a:t>
            </a:r>
            <a:r>
              <a:rPr lang="nl-NL" b="1" dirty="0" smtClean="0">
                <a:effectLst/>
              </a:rPr>
              <a:t> of </a:t>
            </a:r>
            <a:r>
              <a:rPr lang="nl-NL" b="1" dirty="0" err="1" smtClean="0">
                <a:effectLst/>
              </a:rPr>
              <a:t>Rates</a:t>
            </a:r>
            <a:r>
              <a:rPr lang="nl-NL" b="1" dirty="0" smtClean="0">
                <a:effectLst/>
              </a:rPr>
              <a:t> data</a:t>
            </a:r>
          </a:p>
          <a:p>
            <a:pPr marL="228600" indent="-228600">
              <a:buAutoNum type="arabicPeriod"/>
            </a:pPr>
            <a:r>
              <a:rPr lang="nl-NL" b="1" dirty="0" smtClean="0">
                <a:effectLst/>
              </a:rPr>
              <a:t>Scope</a:t>
            </a:r>
            <a:r>
              <a:rPr lang="nl-NL" b="1" baseline="0" dirty="0" smtClean="0">
                <a:effectLst/>
              </a:rPr>
              <a:t> is </a:t>
            </a:r>
            <a:r>
              <a:rPr lang="nl-NL" b="1" baseline="0" dirty="0" err="1" smtClean="0">
                <a:effectLst/>
              </a:rPr>
              <a:t>only</a:t>
            </a:r>
            <a:r>
              <a:rPr lang="nl-NL" b="1" baseline="0" dirty="0" smtClean="0">
                <a:effectLst/>
              </a:rPr>
              <a:t> </a:t>
            </a:r>
            <a:r>
              <a:rPr lang="nl-NL" b="1" baseline="0" dirty="0" err="1" smtClean="0">
                <a:effectLst/>
              </a:rPr>
              <a:t>Msterkard</a:t>
            </a:r>
            <a:r>
              <a:rPr lang="nl-NL" b="1" baseline="0" dirty="0" smtClean="0">
                <a:effectLst/>
              </a:rPr>
              <a:t>, </a:t>
            </a:r>
            <a:r>
              <a:rPr lang="nl-NL" b="1" baseline="0" dirty="0" err="1" smtClean="0">
                <a:effectLst/>
              </a:rPr>
              <a:t>Chinapay</a:t>
            </a:r>
            <a:r>
              <a:rPr lang="nl-NL" b="1" baseline="0" dirty="0" smtClean="0">
                <a:effectLst/>
              </a:rPr>
              <a:t> </a:t>
            </a:r>
            <a:r>
              <a:rPr lang="nl-NL" b="1" baseline="0" dirty="0" err="1" smtClean="0">
                <a:effectLst/>
              </a:rPr>
              <a:t>and</a:t>
            </a:r>
            <a:r>
              <a:rPr lang="nl-NL" b="1" baseline="0" dirty="0" smtClean="0">
                <a:effectLst/>
              </a:rPr>
              <a:t> VIZA </a:t>
            </a:r>
            <a:r>
              <a:rPr lang="nl-NL" b="1" baseline="0" dirty="0" err="1" smtClean="0">
                <a:effectLst/>
              </a:rPr>
              <a:t>schemes</a:t>
            </a:r>
            <a:r>
              <a:rPr lang="nl-NL" b="1" baseline="0" dirty="0" smtClean="0">
                <a:effectLst/>
              </a:rPr>
              <a:t>; </a:t>
            </a:r>
            <a:r>
              <a:rPr lang="nl-NL" b="1" baseline="0" dirty="0" err="1" smtClean="0">
                <a:effectLst/>
              </a:rPr>
              <a:t>Allowed</a:t>
            </a:r>
            <a:r>
              <a:rPr lang="nl-NL" b="1" baseline="0" dirty="0" smtClean="0">
                <a:effectLst/>
              </a:rPr>
              <a:t> card </a:t>
            </a:r>
            <a:r>
              <a:rPr lang="nl-NL" b="1" baseline="0" dirty="0" err="1" smtClean="0">
                <a:effectLst/>
              </a:rPr>
              <a:t>products</a:t>
            </a:r>
            <a:r>
              <a:rPr lang="nl-NL" b="1" baseline="0" dirty="0" smtClean="0">
                <a:effectLst/>
              </a:rPr>
              <a:t> are </a:t>
            </a:r>
            <a:r>
              <a:rPr lang="nl-NL" b="1" baseline="0" dirty="0" err="1" smtClean="0">
                <a:effectLst/>
              </a:rPr>
              <a:t>Debit</a:t>
            </a:r>
            <a:r>
              <a:rPr lang="nl-NL" b="1" baseline="0" dirty="0" smtClean="0">
                <a:effectLst/>
              </a:rPr>
              <a:t> </a:t>
            </a:r>
            <a:r>
              <a:rPr lang="nl-NL" b="1" baseline="0" dirty="0" err="1" smtClean="0">
                <a:effectLst/>
              </a:rPr>
              <a:t>and</a:t>
            </a:r>
            <a:r>
              <a:rPr lang="nl-NL" b="1" baseline="0" dirty="0" smtClean="0">
                <a:effectLst/>
              </a:rPr>
              <a:t> Credit card</a:t>
            </a:r>
          </a:p>
          <a:p>
            <a:pPr marL="228600" indent="-228600">
              <a:buAutoNum type="arabicPeriod"/>
            </a:pPr>
            <a:r>
              <a:rPr lang="nl-NL" b="1" baseline="0" dirty="0" err="1" smtClean="0">
                <a:effectLst/>
              </a:rPr>
              <a:t>Average</a:t>
            </a:r>
            <a:r>
              <a:rPr lang="nl-NL" b="1" baseline="0" dirty="0" smtClean="0">
                <a:effectLst/>
              </a:rPr>
              <a:t> </a:t>
            </a:r>
            <a:r>
              <a:rPr lang="nl-NL" b="1" baseline="0" dirty="0" err="1" smtClean="0">
                <a:effectLst/>
              </a:rPr>
              <a:t>rate</a:t>
            </a:r>
            <a:r>
              <a:rPr lang="nl-NL" b="1" baseline="0" dirty="0" smtClean="0">
                <a:effectLst/>
              </a:rPr>
              <a:t> per card product</a:t>
            </a:r>
            <a:endParaRPr lang="nl-NL" dirty="0" smtClean="0">
              <a:effectLst/>
            </a:endParaRPr>
          </a:p>
          <a:p>
            <a:r>
              <a:rPr lang="nl-NL" dirty="0" err="1" smtClean="0">
                <a:effectLst/>
              </a:rPr>
              <a:t>CP_Credit</a:t>
            </a:r>
            <a:r>
              <a:rPr lang="nl-NL" dirty="0" smtClean="0">
                <a:effectLst/>
              </a:rPr>
              <a:t>        1.298111</a:t>
            </a:r>
            <a:r>
              <a:rPr lang="nl-NL" dirty="0" smtClean="0"/>
              <a:t>1</a:t>
            </a:r>
          </a:p>
          <a:p>
            <a:r>
              <a:rPr lang="nl-NL" dirty="0" err="1" smtClean="0">
                <a:effectLst/>
              </a:rPr>
              <a:t>CP_Debit</a:t>
            </a:r>
            <a:r>
              <a:rPr lang="nl-NL" dirty="0" smtClean="0">
                <a:effectLst/>
              </a:rPr>
              <a:t>         0.522029</a:t>
            </a:r>
            <a:r>
              <a:rPr lang="nl-NL" dirty="0" smtClean="0"/>
              <a:t>2</a:t>
            </a:r>
          </a:p>
          <a:p>
            <a:r>
              <a:rPr lang="nl-NL" dirty="0" err="1" smtClean="0">
                <a:effectLst/>
              </a:rPr>
              <a:t>MK_Credit</a:t>
            </a:r>
            <a:r>
              <a:rPr lang="nl-NL" dirty="0" smtClean="0">
                <a:effectLst/>
              </a:rPr>
              <a:t>       1.364686</a:t>
            </a:r>
            <a:r>
              <a:rPr lang="nl-NL" dirty="0" smtClean="0"/>
              <a:t>3</a:t>
            </a:r>
          </a:p>
          <a:p>
            <a:r>
              <a:rPr lang="nl-NL" dirty="0" err="1" smtClean="0">
                <a:effectLst/>
              </a:rPr>
              <a:t>MK_Debit</a:t>
            </a:r>
            <a:r>
              <a:rPr lang="nl-NL" dirty="0" smtClean="0">
                <a:effectLst/>
              </a:rPr>
              <a:t>        0.451272</a:t>
            </a:r>
            <a:r>
              <a:rPr lang="nl-NL" dirty="0" smtClean="0"/>
              <a:t>4</a:t>
            </a:r>
          </a:p>
          <a:p>
            <a:r>
              <a:rPr lang="nl-NL" dirty="0" err="1" smtClean="0">
                <a:effectLst/>
              </a:rPr>
              <a:t>VIZA_Debit</a:t>
            </a:r>
            <a:r>
              <a:rPr lang="nl-NL" dirty="0" smtClean="0">
                <a:effectLst/>
              </a:rPr>
              <a:t>      0.699070</a:t>
            </a:r>
            <a:r>
              <a:rPr lang="nl-NL" dirty="0" smtClean="0"/>
              <a:t>5</a:t>
            </a:r>
          </a:p>
          <a:p>
            <a:r>
              <a:rPr lang="nl-NL" dirty="0" err="1" smtClean="0">
                <a:effectLst/>
              </a:rPr>
              <a:t>Viza_Credit</a:t>
            </a:r>
            <a:r>
              <a:rPr lang="nl-NL" dirty="0" smtClean="0">
                <a:effectLst/>
              </a:rPr>
              <a:t>      0.928691</a:t>
            </a:r>
          </a:p>
          <a:p>
            <a:endParaRPr lang="nl-NL" dirty="0" smtClean="0">
              <a:effectLst/>
            </a:endParaRPr>
          </a:p>
          <a:p>
            <a:r>
              <a:rPr lang="nl-NL" b="1" dirty="0" smtClean="0">
                <a:effectLst/>
              </a:rPr>
              <a:t>4. </a:t>
            </a:r>
            <a:r>
              <a:rPr lang="nl-NL" b="1" dirty="0" err="1" smtClean="0">
                <a:effectLst/>
              </a:rPr>
              <a:t>Calculation</a:t>
            </a:r>
            <a:r>
              <a:rPr lang="nl-NL" b="1" dirty="0" smtClean="0">
                <a:effectLst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Competitor: </a:t>
            </a:r>
            <a:r>
              <a:rPr lang="nl-NL" b="1" dirty="0" smtClean="0"/>
              <a:t>2845311.69 </a:t>
            </a:r>
            <a:r>
              <a:rPr lang="nl-NL" b="0" dirty="0" err="1" smtClean="0"/>
              <a:t>euros</a:t>
            </a:r>
            <a:r>
              <a:rPr lang="nl-NL" b="0" dirty="0" smtClean="0"/>
              <a:t> processing </a:t>
            </a:r>
            <a:r>
              <a:rPr lang="nl-NL" b="0" dirty="0" err="1" smtClean="0"/>
              <a:t>fees</a:t>
            </a:r>
            <a:r>
              <a:rPr lang="nl-NL" b="0" dirty="0" smtClean="0"/>
              <a:t> last </a:t>
            </a:r>
            <a:r>
              <a:rPr lang="nl-NL" b="0" dirty="0" err="1" smtClean="0"/>
              <a:t>month</a:t>
            </a:r>
            <a:r>
              <a:rPr lang="nl-NL" b="0" dirty="0" smtClean="0"/>
              <a:t> (</a:t>
            </a:r>
            <a:r>
              <a:rPr lang="nl-NL" b="0" dirty="0" err="1" smtClean="0"/>
              <a:t>Rate</a:t>
            </a:r>
            <a:r>
              <a:rPr lang="nl-NL" b="0" dirty="0" smtClean="0"/>
              <a:t> 3%)</a:t>
            </a:r>
            <a:endParaRPr lang="nl-NL" b="1" dirty="0" smtClean="0">
              <a:effectLst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Adyen: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768524.35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euros processing fees last month.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(Rate variable per card product)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around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2076787.34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euros.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processing fees by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Reduction across card products i.e.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ChinaPay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56.7%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ChinaPay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82.6%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Masterkard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54.5%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Masterkard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85.0%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69.0%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Debit 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76.7%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cards. 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04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unique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 of ‘Error Code’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49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1. </a:t>
            </a:r>
            <a:r>
              <a:rPr lang="nl-NL" b="1" dirty="0" smtClean="0"/>
              <a:t>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ErrorCode1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Processed</a:t>
            </a:r>
            <a:r>
              <a:rPr lang="nl-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Card </a:t>
            </a:r>
            <a:r>
              <a:rPr lang="nl-N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</a:t>
            </a:r>
            <a:r>
              <a:rPr lang="nl-NL" b="1" baseline="0" dirty="0" smtClean="0"/>
              <a:t>’</a:t>
            </a:r>
            <a:endParaRPr lang="nl-NL" b="1" dirty="0" smtClean="0"/>
          </a:p>
          <a:p>
            <a:endParaRPr lang="nl-NL" dirty="0" smtClean="0"/>
          </a:p>
          <a:p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Type-1 error = 3330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Type-1 error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ChinaPay</a:t>
            </a:r>
            <a:r>
              <a:rPr lang="nl-NL" baseline="0" dirty="0" smtClean="0"/>
              <a:t> = 3330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2. </a:t>
            </a:r>
            <a:r>
              <a:rPr lang="nl-NL" b="1" baseline="0" dirty="0" smtClean="0"/>
              <a:t>Double </a:t>
            </a:r>
            <a:r>
              <a:rPr lang="nl-NL" b="1" baseline="0" dirty="0" err="1" smtClean="0"/>
              <a:t>density</a:t>
            </a:r>
            <a:r>
              <a:rPr lang="nl-NL" b="1" baseline="0" dirty="0" smtClean="0"/>
              <a:t> plot of </a:t>
            </a:r>
            <a:r>
              <a:rPr lang="nl-NL" b="1" baseline="0" dirty="0" err="1" smtClean="0"/>
              <a:t>ChinaPay</a:t>
            </a:r>
            <a:r>
              <a:rPr lang="nl-NL" b="1" baseline="0" dirty="0" smtClean="0"/>
              <a:t> transactions (</a:t>
            </a:r>
            <a:r>
              <a:rPr lang="nl-NL" b="1" baseline="0" dirty="0" err="1" smtClean="0"/>
              <a:t>Successful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and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Failed</a:t>
            </a:r>
            <a:r>
              <a:rPr lang="nl-NL" b="1" baseline="0" dirty="0" smtClean="0"/>
              <a:t>)</a:t>
            </a:r>
            <a:endParaRPr lang="nl-NL" b="1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Median transaction amount for successful transaction = 126.43 </a:t>
            </a:r>
            <a:r>
              <a:rPr lang="en-US" dirty="0" smtClean="0"/>
              <a:t>Euros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Median transaction amount for failed transaction = 393.4 </a:t>
            </a:r>
            <a:r>
              <a:rPr lang="en-US" dirty="0" smtClean="0"/>
              <a:t>Euros (211</a:t>
            </a:r>
            <a:r>
              <a:rPr lang="en-US" dirty="0" smtClean="0"/>
              <a:t>% increase)</a:t>
            </a:r>
            <a:endParaRPr lang="nl-NL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07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b="1" dirty="0" err="1" smtClean="0"/>
              <a:t>Use</a:t>
            </a:r>
            <a:r>
              <a:rPr lang="nl-NL" b="1" dirty="0" smtClean="0"/>
              <a:t> of BIN</a:t>
            </a:r>
            <a:r>
              <a:rPr lang="nl-NL" b="1" baseline="0" dirty="0" smtClean="0"/>
              <a:t> data to </a:t>
            </a:r>
            <a:r>
              <a:rPr lang="nl-NL" b="1" baseline="0" dirty="0" err="1" smtClean="0"/>
              <a:t>know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which</a:t>
            </a:r>
            <a:r>
              <a:rPr lang="nl-NL" b="1" baseline="0" dirty="0" smtClean="0"/>
              <a:t> card </a:t>
            </a:r>
            <a:r>
              <a:rPr lang="nl-NL" b="1" baseline="0" dirty="0" err="1" smtClean="0"/>
              <a:t>products</a:t>
            </a:r>
            <a:r>
              <a:rPr lang="nl-NL" b="1" baseline="0" dirty="0" smtClean="0"/>
              <a:t> are </a:t>
            </a:r>
            <a:r>
              <a:rPr lang="nl-NL" b="1" baseline="0" dirty="0" err="1" smtClean="0"/>
              <a:t>enrolled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for</a:t>
            </a:r>
            <a:r>
              <a:rPr lang="nl-NL" b="1" baseline="0" dirty="0" smtClean="0"/>
              <a:t> 3DS</a:t>
            </a:r>
          </a:p>
          <a:p>
            <a:pPr marL="0" indent="0">
              <a:buNone/>
            </a:pPr>
            <a:r>
              <a:rPr lang="nl-NL" b="0" baseline="0" dirty="0" smtClean="0"/>
              <a:t>BIN data </a:t>
            </a:r>
            <a:r>
              <a:rPr lang="nl-NL" b="0" baseline="0" dirty="0" err="1" smtClean="0"/>
              <a:t>joined</a:t>
            </a:r>
            <a:r>
              <a:rPr lang="nl-NL" b="0" baseline="0" dirty="0" smtClean="0"/>
              <a:t> to </a:t>
            </a:r>
            <a:r>
              <a:rPr lang="nl-NL" b="0" baseline="0" dirty="0" err="1" smtClean="0"/>
              <a:t>Transactional</a:t>
            </a:r>
            <a:r>
              <a:rPr lang="nl-NL" b="0" baseline="0" dirty="0" smtClean="0"/>
              <a:t> data</a:t>
            </a:r>
          </a:p>
          <a:p>
            <a:pPr marL="0" indent="0">
              <a:buNone/>
            </a:pPr>
            <a:endParaRPr lang="nl-NL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smtClean="0"/>
              <a:t>2. </a:t>
            </a:r>
            <a:r>
              <a:rPr lang="nl-NL" b="1" dirty="0" smtClean="0"/>
              <a:t>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ErrorCode2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3DS </a:t>
            </a:r>
            <a:r>
              <a:rPr lang="nl-N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enrolled</a:t>
            </a:r>
            <a:r>
              <a:rPr lang="nl-NL" b="1" baseline="0" dirty="0" smtClean="0"/>
              <a:t>’ </a:t>
            </a:r>
            <a:r>
              <a:rPr lang="nl-NL" b="1" baseline="0" dirty="0" err="1" smtClean="0"/>
              <a:t>and</a:t>
            </a:r>
            <a:r>
              <a:rPr lang="nl-NL" b="1" baseline="0" dirty="0" smtClean="0"/>
              <a:t> ‘3DS used’</a:t>
            </a:r>
            <a:endParaRPr lang="nl-NL" dirty="0" smtClean="0"/>
          </a:p>
          <a:p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Type-2 error = </a:t>
            </a:r>
            <a:r>
              <a:rPr lang="nl-NL" dirty="0" smtClean="0"/>
              <a:t>4266</a:t>
            </a: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Type-2 error </a:t>
            </a:r>
            <a:r>
              <a:rPr lang="nl-NL" baseline="0" dirty="0" err="1" smtClean="0"/>
              <a:t>when</a:t>
            </a:r>
            <a:r>
              <a:rPr lang="nl-NL" baseline="0" dirty="0" smtClean="0"/>
              <a:t> 3DS is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enrolled</a:t>
            </a:r>
            <a:r>
              <a:rPr lang="nl-NL" baseline="0" dirty="0" smtClean="0"/>
              <a:t> but used = </a:t>
            </a:r>
            <a:r>
              <a:rPr lang="nl-NL" baseline="0" dirty="0" smtClean="0"/>
              <a:t>4266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smtClean="0"/>
              <a:t>3. 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ErrorCode2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 </a:t>
            </a:r>
            <a:r>
              <a:rPr lang="nl-N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</a:t>
            </a:r>
            <a:r>
              <a:rPr lang="nl-NL" b="1" baseline="0" dirty="0" smtClean="0"/>
              <a:t>’ </a:t>
            </a:r>
            <a:r>
              <a:rPr lang="nl-NL" b="1" baseline="0" dirty="0" err="1" smtClean="0"/>
              <a:t>and</a:t>
            </a:r>
            <a:r>
              <a:rPr lang="nl-NL" b="1" baseline="0" dirty="0" smtClean="0"/>
              <a:t> ‘Card Product’</a:t>
            </a: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Type-2 error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VIZA = 4266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77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b="1" dirty="0" err="1" smtClean="0"/>
              <a:t>Use</a:t>
            </a:r>
            <a:r>
              <a:rPr lang="nl-NL" b="1" dirty="0" smtClean="0"/>
              <a:t> of BIN</a:t>
            </a:r>
            <a:r>
              <a:rPr lang="nl-NL" b="1" baseline="0" dirty="0" smtClean="0"/>
              <a:t> data to </a:t>
            </a:r>
            <a:r>
              <a:rPr lang="nl-NL" b="1" baseline="0" dirty="0" err="1" smtClean="0"/>
              <a:t>know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which</a:t>
            </a:r>
            <a:r>
              <a:rPr lang="nl-NL" b="1" baseline="0" dirty="0" smtClean="0"/>
              <a:t> card </a:t>
            </a:r>
            <a:r>
              <a:rPr lang="nl-NL" b="1" baseline="0" dirty="0" err="1" smtClean="0"/>
              <a:t>products</a:t>
            </a:r>
            <a:r>
              <a:rPr lang="nl-NL" b="1" baseline="0" dirty="0" smtClean="0"/>
              <a:t> have Dual Branding</a:t>
            </a:r>
          </a:p>
          <a:p>
            <a:pPr marL="0" indent="0">
              <a:buNone/>
            </a:pPr>
            <a:r>
              <a:rPr lang="nl-NL" b="0" baseline="0" dirty="0" smtClean="0"/>
              <a:t>BIN data </a:t>
            </a:r>
            <a:r>
              <a:rPr lang="nl-NL" b="0" baseline="0" dirty="0" err="1" smtClean="0"/>
              <a:t>joined</a:t>
            </a:r>
            <a:r>
              <a:rPr lang="nl-NL" b="0" baseline="0" dirty="0" smtClean="0"/>
              <a:t> to </a:t>
            </a:r>
            <a:r>
              <a:rPr lang="nl-NL" b="0" baseline="0" dirty="0" err="1" smtClean="0"/>
              <a:t>Transactional</a:t>
            </a:r>
            <a:r>
              <a:rPr lang="nl-NL" b="0" baseline="0" dirty="0" smtClean="0"/>
              <a:t> data</a:t>
            </a:r>
          </a:p>
          <a:p>
            <a:pPr marL="0" indent="0">
              <a:buNone/>
            </a:pPr>
            <a:endParaRPr lang="nl-NL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smtClean="0"/>
              <a:t>2. </a:t>
            </a:r>
            <a:r>
              <a:rPr lang="nl-NL" b="1" dirty="0" smtClean="0"/>
              <a:t>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ErrorCode3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 </a:t>
            </a:r>
            <a:r>
              <a:rPr lang="nl-N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branded</a:t>
            </a:r>
            <a:r>
              <a:rPr lang="nl-NL" b="1" baseline="0" dirty="0" smtClean="0"/>
              <a:t>’</a:t>
            </a:r>
            <a:endParaRPr lang="nl-NL" dirty="0" smtClean="0"/>
          </a:p>
          <a:p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= </a:t>
            </a:r>
            <a:r>
              <a:rPr lang="nl-NL" dirty="0" smtClean="0"/>
              <a:t>1404</a:t>
            </a: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</a:t>
            </a:r>
            <a:r>
              <a:rPr lang="nl-NL" baseline="0" dirty="0" err="1" smtClean="0"/>
              <a:t>when</a:t>
            </a:r>
            <a:r>
              <a:rPr lang="nl-NL" baseline="0" dirty="0" smtClean="0"/>
              <a:t> Dual </a:t>
            </a:r>
            <a:r>
              <a:rPr lang="nl-NL" baseline="0" dirty="0" err="1" smtClean="0"/>
              <a:t>branded</a:t>
            </a:r>
            <a:r>
              <a:rPr lang="nl-NL" baseline="0" dirty="0" smtClean="0"/>
              <a:t> = 1404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smtClean="0"/>
              <a:t>3. 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ErrorCode3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 </a:t>
            </a:r>
            <a:r>
              <a:rPr lang="nl-N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</a:t>
            </a:r>
            <a:r>
              <a:rPr lang="nl-NL" b="1" baseline="0" dirty="0" smtClean="0"/>
              <a:t>’ </a:t>
            </a:r>
            <a:r>
              <a:rPr lang="nl-NL" b="1" baseline="0" dirty="0" err="1" smtClean="0"/>
              <a:t>and</a:t>
            </a:r>
            <a:r>
              <a:rPr lang="nl-NL" b="1" baseline="0" dirty="0" smtClean="0"/>
              <a:t> ‘Card Product’</a:t>
            </a: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Masterkard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Mastro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nl-NL" baseline="0" dirty="0" smtClean="0"/>
              <a:t> = 1404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smtClean="0"/>
              <a:t>4. Transactio</a:t>
            </a:r>
            <a:r>
              <a:rPr lang="nl-NL" b="1" baseline="0" dirty="0" smtClean="0"/>
              <a:t>ns </a:t>
            </a:r>
            <a:r>
              <a:rPr lang="nl-NL" b="1" baseline="0" dirty="0" err="1" smtClean="0"/>
              <a:t>with</a:t>
            </a:r>
            <a:r>
              <a:rPr lang="nl-NL" b="1" baseline="0" dirty="0" smtClean="0"/>
              <a:t> ErrorCode3 </a:t>
            </a:r>
            <a:r>
              <a:rPr lang="nl-NL" b="1" baseline="0" dirty="0" err="1" smtClean="0"/>
              <a:t>grouped</a:t>
            </a:r>
            <a:r>
              <a:rPr lang="nl-NL" b="1" baseline="0" dirty="0" smtClean="0"/>
              <a:t> </a:t>
            </a:r>
            <a:r>
              <a:rPr lang="nl-NL" b="1" baseline="0" dirty="0" err="1" smtClean="0"/>
              <a:t>by</a:t>
            </a:r>
            <a:r>
              <a:rPr lang="nl-NL" b="1" baseline="0" dirty="0" smtClean="0"/>
              <a:t> ‘</a:t>
            </a:r>
            <a:r>
              <a:rPr lang="nl-N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3DS </a:t>
            </a:r>
            <a:r>
              <a:rPr lang="nl-N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enrolled</a:t>
            </a:r>
            <a:r>
              <a:rPr lang="nl-NL" b="1" baseline="0" dirty="0" smtClean="0"/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3DS is </a:t>
            </a:r>
            <a:r>
              <a:rPr lang="nl-NL" baseline="0" dirty="0" err="1" smtClean="0"/>
              <a:t>enrolled</a:t>
            </a:r>
            <a:r>
              <a:rPr lang="nl-NL" baseline="0" dirty="0" smtClean="0"/>
              <a:t> = 1404</a:t>
            </a:r>
            <a:endParaRPr lang="nl-NL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Masterkard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Mastro</a:t>
            </a:r>
            <a:r>
              <a:rPr lang="nl-NL" baseline="0" dirty="0" smtClean="0"/>
              <a:t> product = 1404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Type-3 error </a:t>
            </a:r>
            <a:r>
              <a:rPr lang="nl-NL" baseline="0" dirty="0" err="1" smtClean="0"/>
              <a:t>when</a:t>
            </a:r>
            <a:r>
              <a:rPr lang="nl-NL" baseline="0" dirty="0" smtClean="0"/>
              <a:t> 3DS is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enrolled</a:t>
            </a:r>
            <a:r>
              <a:rPr lang="nl-NL" baseline="0" dirty="0" smtClean="0"/>
              <a:t> </a:t>
            </a:r>
            <a:r>
              <a:rPr lang="nl-NL" baseline="0" dirty="0" smtClean="0"/>
              <a:t>= 1404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10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18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NFC: </a:t>
            </a:r>
            <a:r>
              <a:rPr lang="nl-NL" dirty="0" err="1" smtClean="0"/>
              <a:t>Near</a:t>
            </a:r>
            <a:r>
              <a:rPr lang="nl-NL" dirty="0" smtClean="0"/>
              <a:t> field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communication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contactless</a:t>
            </a:r>
            <a:r>
              <a:rPr lang="nl-NL" baseline="0" dirty="0" smtClean="0"/>
              <a:t>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06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63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338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4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6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62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710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80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95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94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67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60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65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41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241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85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83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83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5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38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A45034-FD8A-4DDB-B0E0-C170850ED750}" type="datetimeFigureOut">
              <a:rPr lang="nl-NL" smtClean="0"/>
              <a:t>10-3-2020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708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linkedin.com/in/pravat-pasayat-b6b846a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583" y="677299"/>
            <a:ext cx="10671242" cy="5490037"/>
          </a:xfrm>
        </p:spPr>
        <p:txBody>
          <a:bodyPr>
            <a:normAutofit/>
          </a:bodyPr>
          <a:lstStyle/>
          <a:p>
            <a:pPr algn="ctr"/>
            <a:r>
              <a:rPr lang="nl-NL" sz="7600" b="1" dirty="0" smtClean="0">
                <a:solidFill>
                  <a:schemeClr val="tx1"/>
                </a:solidFill>
              </a:rPr>
              <a:t>ADYEN</a:t>
            </a:r>
            <a:endParaRPr lang="nl-NL" b="1" dirty="0" smtClean="0">
              <a:solidFill>
                <a:schemeClr val="tx1"/>
              </a:solidFill>
            </a:endParaRPr>
          </a:p>
          <a:p>
            <a:pPr algn="ctr"/>
            <a:endParaRPr lang="nl-NL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Case study – A deep dive into a payment problem</a:t>
            </a: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Pravat Ranjan Pasayat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06255" y="1195992"/>
            <a:ext cx="1139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Affected Card Scheme: </a:t>
            </a:r>
            <a:r>
              <a:rPr lang="en-US" dirty="0" err="1" smtClean="0">
                <a:solidFill>
                  <a:schemeClr val="bg1"/>
                </a:solidFill>
              </a:rPr>
              <a:t>Masterkard</a:t>
            </a:r>
            <a:r>
              <a:rPr lang="en-US" dirty="0" smtClean="0">
                <a:solidFill>
                  <a:schemeClr val="bg1"/>
                </a:solidFill>
              </a:rPr>
              <a:t> (only for product ‘</a:t>
            </a:r>
            <a:r>
              <a:rPr lang="en-US" dirty="0" err="1" smtClean="0">
                <a:solidFill>
                  <a:schemeClr val="bg1"/>
                </a:solidFill>
              </a:rPr>
              <a:t>Mastro</a:t>
            </a:r>
            <a:r>
              <a:rPr lang="en-US" dirty="0" smtClean="0">
                <a:solidFill>
                  <a:schemeClr val="bg1"/>
                </a:solidFill>
              </a:rPr>
              <a:t>’)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Explanation: </a:t>
            </a:r>
            <a:r>
              <a:rPr lang="en-US" dirty="0">
                <a:solidFill>
                  <a:schemeClr val="bg1"/>
                </a:solidFill>
              </a:rPr>
              <a:t>Concerned payment has been done from </a:t>
            </a:r>
            <a:r>
              <a:rPr lang="en-US" dirty="0" err="1" smtClean="0">
                <a:solidFill>
                  <a:schemeClr val="bg1"/>
                </a:solidFill>
              </a:rPr>
              <a:t>Masterkard-Mastro</a:t>
            </a:r>
            <a:r>
              <a:rPr lang="en-US" dirty="0" smtClean="0">
                <a:solidFill>
                  <a:schemeClr val="bg1"/>
                </a:solidFill>
              </a:rPr>
              <a:t> product with dual branding (on MK Debit, Credit and Student) and with active 3DS enrollment.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4" y="5645984"/>
            <a:ext cx="2492588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54" y="2770390"/>
            <a:ext cx="5128783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29" y="3732099"/>
            <a:ext cx="5128783" cy="1704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2892" y="5645984"/>
            <a:ext cx="247762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8945" y="2822352"/>
            <a:ext cx="5800706" cy="3394809"/>
          </a:xfrm>
          <a:prstGeom prst="rect">
            <a:avLst/>
          </a:prstGeom>
        </p:spPr>
      </p:pic>
      <p:sp>
        <p:nvSpPr>
          <p:cNvPr id="11" name="Title 19"/>
          <p:cNvSpPr txBox="1">
            <a:spLocks/>
          </p:cNvSpPr>
          <p:nvPr/>
        </p:nvSpPr>
        <p:spPr>
          <a:xfrm>
            <a:off x="406255" y="9946"/>
            <a:ext cx="9214399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/>
              <a:t>Error-3: dual branding not possible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828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4394065"/>
              </p:ext>
            </p:extLst>
          </p:nvPr>
        </p:nvGraphicFramePr>
        <p:xfrm>
          <a:off x="2548646" y="1789889"/>
          <a:ext cx="8891081" cy="437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Process improvement ideas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256" y="3140502"/>
            <a:ext cx="18288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7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8434" y="1293779"/>
            <a:ext cx="115587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Adyen e-wallet is a digital payment instrument and a payment method where 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Step-1: 	</a:t>
            </a:r>
            <a:r>
              <a:rPr lang="en-US" dirty="0" smtClean="0"/>
              <a:t>The user transfers money from his/her bank account or credit card to e-wallet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Step-2: 	</a:t>
            </a:r>
            <a:r>
              <a:rPr lang="en-US" dirty="0" smtClean="0"/>
              <a:t>Then use the money from the e-wallet while doing payments to merchants.</a:t>
            </a:r>
          </a:p>
          <a:p>
            <a:pPr lvl="1"/>
            <a:endParaRPr lang="en-US" dirty="0" smtClean="0"/>
          </a:p>
          <a:p>
            <a:pPr marL="0" lvl="1"/>
            <a:endParaRPr lang="en-US" dirty="0" smtClean="0"/>
          </a:p>
          <a:p>
            <a:pPr marL="0" lvl="1"/>
            <a:r>
              <a:rPr lang="en-US" b="1" dirty="0" smtClean="0"/>
              <a:t>What’s there for merchants?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Real-time clearing and settlement process (Concern-1</a:t>
            </a:r>
            <a:r>
              <a:rPr lang="en-US" dirty="0" smtClean="0"/>
              <a:t>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commission for payment processing (Concern-2)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/>
            <a:r>
              <a:rPr lang="en-US" b="1" dirty="0"/>
              <a:t>What’s there for </a:t>
            </a:r>
            <a:r>
              <a:rPr lang="en-US" b="1" dirty="0" smtClean="0"/>
              <a:t>users?</a:t>
            </a:r>
            <a:endParaRPr lang="en-US" b="1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Added incentives (e.g. discounts) while using e-wallet</a:t>
            </a:r>
          </a:p>
          <a:p>
            <a:pPr marL="457200" lvl="2"/>
            <a:endParaRPr lang="en-US" dirty="0"/>
          </a:p>
          <a:p>
            <a:pPr marL="0" lvl="1"/>
            <a:r>
              <a:rPr lang="en-US" b="1" dirty="0"/>
              <a:t>What’s there for </a:t>
            </a:r>
            <a:r>
              <a:rPr lang="en-US" b="1" dirty="0" smtClean="0"/>
              <a:t>Adyen?</a:t>
            </a:r>
            <a:endParaRPr lang="en-US" b="1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revenue component - e-wallet payment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105" y="2569296"/>
            <a:ext cx="4533900" cy="2971800"/>
          </a:xfrm>
          <a:prstGeom prst="rect">
            <a:avLst/>
          </a:prstGeom>
        </p:spPr>
      </p:pic>
      <p:sp>
        <p:nvSpPr>
          <p:cNvPr id="7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Adyen e-wallet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24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8434" y="1468875"/>
            <a:ext cx="108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8433" y="1186771"/>
            <a:ext cx="11636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Several times payment processing fails during the clearing process, leading to delay in payout to merchants and sometimes monetary losses to PSP.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Problem and impact get bigger when we don’t detect this early and act on it soon.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Question here is </a:t>
            </a:r>
          </a:p>
          <a:p>
            <a:r>
              <a:rPr lang="en-US" b="1" dirty="0" smtClean="0"/>
              <a:t>Can we predict the outcome of the clearing process while doing payment authorization?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How?</a:t>
            </a:r>
          </a:p>
          <a:p>
            <a:r>
              <a:rPr lang="en-US" dirty="0" smtClean="0"/>
              <a:t>Applying machine learning on historical payment data to predict incoming payment’s clearing </a:t>
            </a:r>
            <a:r>
              <a:rPr lang="en-US" dirty="0" smtClean="0"/>
              <a:t>status. (Concen-3)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19" y="3674818"/>
            <a:ext cx="1449421" cy="12811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itle 19"/>
          <p:cNvSpPr txBox="1">
            <a:spLocks/>
          </p:cNvSpPr>
          <p:nvPr/>
        </p:nvSpPr>
        <p:spPr>
          <a:xfrm>
            <a:off x="406256" y="9946"/>
            <a:ext cx="9078212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Predictive payment failure detection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17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8434" y="1468875"/>
            <a:ext cx="108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8434" y="1254866"/>
            <a:ext cx="108291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Adyen e-wallet: (pilot version in EU)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payments using e-wallet per month (A) = 2 million</a:t>
            </a:r>
          </a:p>
          <a:p>
            <a:pPr lvl="1"/>
            <a:r>
              <a:rPr lang="en-US" dirty="0" smtClean="0"/>
              <a:t>Average shopping amount (B) </a:t>
            </a:r>
            <a:r>
              <a:rPr lang="en-US" dirty="0"/>
              <a:t>= </a:t>
            </a:r>
            <a:r>
              <a:rPr lang="en-US" dirty="0" smtClean="0"/>
              <a:t>100 euros</a:t>
            </a:r>
          </a:p>
          <a:p>
            <a:pPr lvl="1"/>
            <a:r>
              <a:rPr lang="en-US" dirty="0" smtClean="0"/>
              <a:t>Commission or processing fee rate from payment method (C) = 0.7%</a:t>
            </a:r>
          </a:p>
          <a:p>
            <a:pPr lvl="1"/>
            <a:r>
              <a:rPr lang="en-US" dirty="0" smtClean="0"/>
              <a:t>Incentive towards user promotion (D) = 0.2%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Net revenue (yearly) = A * B * (C - D)/100 * 12 =</a:t>
            </a:r>
            <a:endParaRPr lang="en-US" b="1" dirty="0" smtClean="0"/>
          </a:p>
          <a:p>
            <a:pPr lvl="1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Predictive payment failure detection:</a:t>
            </a:r>
            <a:endParaRPr lang="en-US" sz="2000" b="1" dirty="0"/>
          </a:p>
          <a:p>
            <a:endParaRPr lang="en-US" dirty="0" smtClean="0"/>
          </a:p>
          <a:p>
            <a:pPr lvl="1"/>
            <a:r>
              <a:rPr lang="en-US" dirty="0" smtClean="0"/>
              <a:t>Total processed amount by Adyen in 2018 </a:t>
            </a:r>
            <a:r>
              <a:rPr lang="en-US" dirty="0"/>
              <a:t>(A) = </a:t>
            </a:r>
            <a:r>
              <a:rPr lang="en-US" dirty="0" smtClean="0"/>
              <a:t>160 billion</a:t>
            </a:r>
            <a:endParaRPr lang="en-US" dirty="0"/>
          </a:p>
          <a:p>
            <a:pPr lvl="1"/>
            <a:r>
              <a:rPr lang="en-US" dirty="0" smtClean="0"/>
              <a:t>Percentage of processed money unaccounted due to clearing failure </a:t>
            </a:r>
            <a:r>
              <a:rPr lang="en-US" dirty="0"/>
              <a:t>(B) = </a:t>
            </a:r>
            <a:r>
              <a:rPr lang="en-US" dirty="0" smtClean="0"/>
              <a:t>1%</a:t>
            </a:r>
          </a:p>
          <a:p>
            <a:pPr lvl="1"/>
            <a:r>
              <a:rPr lang="en-US" dirty="0" smtClean="0"/>
              <a:t>Percentage of unaccounted money turned out as loss to Adyen (C) </a:t>
            </a:r>
            <a:r>
              <a:rPr lang="en-US" dirty="0"/>
              <a:t>= </a:t>
            </a:r>
            <a:r>
              <a:rPr lang="en-US" dirty="0" smtClean="0"/>
              <a:t>1%</a:t>
            </a:r>
            <a:endParaRPr lang="en-US" dirty="0"/>
          </a:p>
          <a:p>
            <a:pPr lvl="1"/>
            <a:r>
              <a:rPr lang="en-US" dirty="0" smtClean="0"/>
              <a:t>Percentage of loss that is mitigated by this predictive approach (D) = 50%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 revenue (yearly) = A * </a:t>
            </a:r>
            <a:r>
              <a:rPr lang="en-US" dirty="0" smtClean="0"/>
              <a:t>(B/100) </a:t>
            </a:r>
            <a:r>
              <a:rPr lang="en-US" dirty="0"/>
              <a:t>* (</a:t>
            </a:r>
            <a:r>
              <a:rPr lang="en-US" dirty="0" smtClean="0"/>
              <a:t>C/100) * (D/100) =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094379" y="3175360"/>
            <a:ext cx="1857983" cy="4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2"/>
          <p:cNvSpPr txBox="1"/>
          <p:nvPr/>
        </p:nvSpPr>
        <p:spPr>
          <a:xfrm flipH="1">
            <a:off x="6123563" y="3214430"/>
            <a:ext cx="197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 million euros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033098" y="5637438"/>
            <a:ext cx="1857983" cy="4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 flipH="1">
            <a:off x="7110920" y="5686236"/>
            <a:ext cx="197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 million euros</a:t>
            </a:r>
            <a:endParaRPr lang="en-US" b="1" dirty="0"/>
          </a:p>
        </p:txBody>
      </p:sp>
      <p:sp>
        <p:nvSpPr>
          <p:cNvPr id="11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Revenue estimate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19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51643" y="3249038"/>
            <a:ext cx="4829310" cy="278771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688239" y="3249038"/>
            <a:ext cx="4829310" cy="2787718"/>
          </a:xfrm>
          <a:prstGeom prst="rect">
            <a:avLst/>
          </a:prstGeom>
        </p:spPr>
      </p:pic>
      <p:sp>
        <p:nvSpPr>
          <p:cNvPr id="10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Opportunities for taxily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8434" y="1254866"/>
            <a:ext cx="108291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Competitor - Flat 3% processing fee rate across all type of payment methods</a:t>
            </a:r>
          </a:p>
          <a:p>
            <a:pPr algn="ctr"/>
            <a:endParaRPr lang="en-US" sz="2000" b="1" dirty="0" smtClean="0"/>
          </a:p>
          <a:p>
            <a:pPr lvl="1" algn="ctr"/>
            <a:r>
              <a:rPr lang="en-US" sz="2000" b="1" dirty="0" smtClean="0"/>
              <a:t>vs </a:t>
            </a:r>
          </a:p>
          <a:p>
            <a:pPr lvl="1" algn="ctr"/>
            <a:endParaRPr lang="en-US" sz="2000" b="1" dirty="0"/>
          </a:p>
          <a:p>
            <a:pPr lvl="1" algn="ctr"/>
            <a:r>
              <a:rPr lang="en-US" sz="2000" b="1" dirty="0" smtClean="0"/>
              <a:t>Adyen - Custom processing fee rate per card scheme and even per card product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0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 for your attention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Questions?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Pasayat.pravat@gmail.com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93806" y="3035247"/>
            <a:ext cx="2434221" cy="875272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nl-NL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70684138"/>
              </p:ext>
            </p:extLst>
          </p:nvPr>
        </p:nvGraphicFramePr>
        <p:xfrm>
          <a:off x="2790758" y="9044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9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6256" y="9946"/>
            <a:ext cx="8534400" cy="933638"/>
          </a:xfrm>
        </p:spPr>
        <p:txBody>
          <a:bodyPr/>
          <a:lstStyle/>
          <a:p>
            <a:r>
              <a:rPr lang="en-US" b="1" dirty="0" smtClean="0"/>
              <a:t>Who am I?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" y="1365217"/>
            <a:ext cx="1347181" cy="13682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02" y="1365215"/>
            <a:ext cx="1347181" cy="13682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13" y="1331166"/>
            <a:ext cx="1347181" cy="14363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48" y="1365215"/>
            <a:ext cx="1347181" cy="13682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>
            <a:off x="2538924" y="2049342"/>
            <a:ext cx="93385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05341" y="2049342"/>
            <a:ext cx="93385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42567" y="2049341"/>
            <a:ext cx="93385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14" y="3271225"/>
            <a:ext cx="1347181" cy="999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TextBox 20"/>
          <p:cNvSpPr txBox="1"/>
          <p:nvPr/>
        </p:nvSpPr>
        <p:spPr>
          <a:xfrm>
            <a:off x="588117" y="4539778"/>
            <a:ext cx="217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/>
              <a:t>Software Developer</a:t>
            </a:r>
          </a:p>
          <a:p>
            <a:pPr algn="ctr"/>
            <a:r>
              <a:rPr lang="nl-NL" sz="1600" b="1" dirty="0" smtClean="0"/>
              <a:t>(2012-2013)</a:t>
            </a:r>
            <a:endParaRPr lang="nl-NL" sz="1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102" y="3271225"/>
            <a:ext cx="1347181" cy="999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3369486" y="4539778"/>
            <a:ext cx="2171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/>
              <a:t>Data Analytics Consultant</a:t>
            </a:r>
          </a:p>
          <a:p>
            <a:pPr algn="ctr"/>
            <a:r>
              <a:rPr lang="nl-NL" sz="1600" b="1" dirty="0" smtClean="0"/>
              <a:t>(2014-2018)</a:t>
            </a:r>
            <a:endParaRPr lang="nl-NL" sz="16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413" y="3271225"/>
            <a:ext cx="1347181" cy="9992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6188788" y="4539778"/>
            <a:ext cx="2171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Master in Business Analytics &amp; Big Data</a:t>
            </a:r>
          </a:p>
          <a:p>
            <a:pPr algn="ctr"/>
            <a:r>
              <a:rPr lang="en-US" sz="1600" b="1" dirty="0" smtClean="0"/>
              <a:t>(2018-2019)</a:t>
            </a:r>
            <a:endParaRPr lang="en-US" sz="1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5147" y="3271225"/>
            <a:ext cx="1347181" cy="10007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8" name="TextBox 27"/>
          <p:cNvSpPr txBox="1"/>
          <p:nvPr/>
        </p:nvSpPr>
        <p:spPr>
          <a:xfrm>
            <a:off x="9142950" y="4545485"/>
            <a:ext cx="217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Scientist</a:t>
            </a:r>
          </a:p>
          <a:p>
            <a:pPr algn="ctr"/>
            <a:r>
              <a:rPr lang="en-US" sz="1600" b="1" dirty="0" smtClean="0"/>
              <a:t>(2019-2020)</a:t>
            </a:r>
            <a:endParaRPr lang="en-US" sz="16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408567" y="1177046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ounded Rectangle 29"/>
          <p:cNvSpPr/>
          <p:nvPr/>
        </p:nvSpPr>
        <p:spPr>
          <a:xfrm>
            <a:off x="3234626" y="1177046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ounded Rectangle 30"/>
          <p:cNvSpPr/>
          <p:nvPr/>
        </p:nvSpPr>
        <p:spPr>
          <a:xfrm>
            <a:off x="6083423" y="1177044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ounded Rectangle 31"/>
          <p:cNvSpPr/>
          <p:nvPr/>
        </p:nvSpPr>
        <p:spPr>
          <a:xfrm>
            <a:off x="8970157" y="1177043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/>
          <p:cNvSpPr txBox="1"/>
          <p:nvPr/>
        </p:nvSpPr>
        <p:spPr>
          <a:xfrm>
            <a:off x="5402596" y="6075696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chemeClr val="tx1">
                    <a:lumMod val="95000"/>
                  </a:schemeClr>
                </a:solidFill>
                <a:hlinkClick r:id="rId9"/>
              </a:rPr>
              <a:t>https://www.linkedin.com/in/pravat-pasayat-b6b846ab/</a:t>
            </a:r>
            <a:endParaRPr lang="nl-NL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8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28" grpId="0"/>
      <p:bldP spid="29" grpId="0" animBg="1"/>
      <p:bldP spid="30" grpId="0" animBg="1"/>
      <p:bldP spid="31" grpId="0" animBg="1"/>
      <p:bldP spid="32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3" y="1624508"/>
            <a:ext cx="1498059" cy="1333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886" y="1624509"/>
            <a:ext cx="1498059" cy="1333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885" y="4524480"/>
            <a:ext cx="1498059" cy="1333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/>
          <p:cNvSpPr txBox="1"/>
          <p:nvPr/>
        </p:nvSpPr>
        <p:spPr>
          <a:xfrm>
            <a:off x="791844" y="3103782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/>
              <a:t>Customer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13908" y="3071136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/>
              <a:t>On-board terminal</a:t>
            </a:r>
            <a:endParaRPr lang="nl-NL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95793" y="3103782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Payment</a:t>
            </a:r>
            <a:r>
              <a:rPr lang="nl-NL" sz="1600" b="1" dirty="0" smtClean="0"/>
              <a:t> Gateway</a:t>
            </a:r>
            <a:endParaRPr lang="nl-NL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667234" y="6028055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Issuing</a:t>
            </a:r>
            <a:r>
              <a:rPr lang="nl-NL" sz="1600" b="1" dirty="0" smtClean="0"/>
              <a:t> Bank</a:t>
            </a:r>
            <a:endParaRPr lang="nl-NL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042970" y="6028055"/>
            <a:ext cx="2832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/>
              <a:t>Merchant (Taxi company)</a:t>
            </a:r>
            <a:endParaRPr lang="nl-NL" sz="16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354099" y="2146792"/>
            <a:ext cx="2023348" cy="653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22742" y="2134651"/>
            <a:ext cx="2023348" cy="653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4099" y="1722265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smtClean="0"/>
              <a:t>payment order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75797" y="172226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Contact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176205" y="3103782"/>
            <a:ext cx="2219590" cy="137715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354099" y="2484532"/>
            <a:ext cx="2023348" cy="326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322742" y="2484532"/>
            <a:ext cx="2023348" cy="326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20298" y="2582340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828403" y="2568942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9115760" y="3444313"/>
            <a:ext cx="9727" cy="99505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75797" y="4173159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Payout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563097" y="3466182"/>
            <a:ext cx="8919" cy="97964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572016" y="3787952"/>
            <a:ext cx="180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Confirm payment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985341" y="3766571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</a:t>
            </a:r>
            <a:endParaRPr lang="en-US" sz="1400" dirty="0"/>
          </a:p>
        </p:txBody>
      </p:sp>
      <p:sp>
        <p:nvSpPr>
          <p:cNvPr id="65" name="Title 19"/>
          <p:cNvSpPr txBox="1">
            <a:spLocks/>
          </p:cNvSpPr>
          <p:nvPr/>
        </p:nvSpPr>
        <p:spPr>
          <a:xfrm>
            <a:off x="406256" y="9946"/>
            <a:ext cx="10209192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Overview – payment </a:t>
            </a:r>
            <a:r>
              <a:rPr lang="en-US" b="1" dirty="0" smtClean="0"/>
              <a:t>process (Taxi)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217" y="1624508"/>
            <a:ext cx="1498059" cy="1333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217" y="4524480"/>
            <a:ext cx="1504940" cy="1333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19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  <p:bldP spid="28" grpId="0"/>
      <p:bldP spid="29" grpId="0"/>
      <p:bldP spid="33" grpId="0"/>
      <p:bldP spid="34" grpId="0"/>
      <p:bldP spid="44" grpId="0"/>
      <p:bldP spid="45" grpId="0"/>
      <p:bldP spid="54" grpId="0"/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8209339"/>
              </p:ext>
            </p:extLst>
          </p:nvPr>
        </p:nvGraphicFramePr>
        <p:xfrm>
          <a:off x="2004290" y="2113063"/>
          <a:ext cx="7841673" cy="146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490" y="3687767"/>
            <a:ext cx="1058863" cy="1062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694" y="3687767"/>
            <a:ext cx="1058863" cy="1062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076" y="3687767"/>
            <a:ext cx="1058863" cy="1062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97" y="3687767"/>
            <a:ext cx="1058863" cy="1062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3361" y="3687767"/>
            <a:ext cx="1058863" cy="1062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406256" y="174373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Customer</a:t>
            </a:r>
            <a:endParaRPr lang="nl-NL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16874" y="174373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Merchant</a:t>
            </a:r>
            <a:endParaRPr lang="nl-NL" b="1" dirty="0"/>
          </a:p>
        </p:txBody>
      </p:sp>
      <p:sp>
        <p:nvSpPr>
          <p:cNvPr id="2" name="Rectangle 1"/>
          <p:cNvSpPr/>
          <p:nvPr/>
        </p:nvSpPr>
        <p:spPr>
          <a:xfrm>
            <a:off x="4673456" y="1823044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Payment Processes</a:t>
            </a:r>
          </a:p>
        </p:txBody>
      </p:sp>
      <p:sp>
        <p:nvSpPr>
          <p:cNvPr id="19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531" y="2314050"/>
            <a:ext cx="1357746" cy="1067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79362" y="2314051"/>
            <a:ext cx="1357746" cy="1067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17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06256" y="1487834"/>
            <a:ext cx="5033794" cy="3033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6524954" y="1487834"/>
            <a:ext cx="5033794" cy="3033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809684" y="4786328"/>
            <a:ext cx="463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9,000 out of 110,000 transactions (8.2%) </a:t>
            </a:r>
            <a:endParaRPr lang="nl-NL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13730" y="4786328"/>
            <a:ext cx="276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2,536,999 euros</a:t>
            </a:r>
            <a:r>
              <a:rPr lang="nl-NL" b="1" dirty="0" smtClean="0"/>
              <a:t> (11.6%) </a:t>
            </a:r>
            <a:endParaRPr lang="nl-N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784" y="5486005"/>
            <a:ext cx="1409700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Impact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14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2849032"/>
            <a:ext cx="1685781" cy="1754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7162886"/>
              </p:ext>
            </p:extLst>
          </p:nvPr>
        </p:nvGraphicFramePr>
        <p:xfrm>
          <a:off x="2364509" y="1707957"/>
          <a:ext cx="8128000" cy="4037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0145" y="2346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1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2617" y="3542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80147" y="4765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3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Title 19"/>
          <p:cNvSpPr txBox="1">
            <a:spLocks/>
          </p:cNvSpPr>
          <p:nvPr/>
        </p:nvSpPr>
        <p:spPr>
          <a:xfrm>
            <a:off x="406256" y="9946"/>
            <a:ext cx="8534400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RCA – clearing failure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3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1" y="2564658"/>
            <a:ext cx="5021983" cy="3274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146" y="2564657"/>
            <a:ext cx="5077401" cy="3274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/>
          <p:cNvSpPr txBox="1"/>
          <p:nvPr/>
        </p:nvSpPr>
        <p:spPr>
          <a:xfrm>
            <a:off x="406255" y="1215449"/>
            <a:ext cx="10556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Affected Card Scheme: </a:t>
            </a:r>
            <a:r>
              <a:rPr lang="en-US" dirty="0" err="1" smtClean="0">
                <a:solidFill>
                  <a:schemeClr val="bg1"/>
                </a:solidFill>
              </a:rPr>
              <a:t>ChinaPay</a:t>
            </a:r>
            <a:r>
              <a:rPr lang="en-US" dirty="0" smtClean="0">
                <a:solidFill>
                  <a:schemeClr val="bg1"/>
                </a:solidFill>
              </a:rPr>
              <a:t> (across all products i.e. Debit, Credit and QR)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Explanation: </a:t>
            </a:r>
            <a:r>
              <a:rPr lang="en-US" dirty="0" smtClean="0">
                <a:solidFill>
                  <a:schemeClr val="bg1"/>
                </a:solidFill>
              </a:rPr>
              <a:t>Concerned payment has an amount unexpectedly higher the usual amount.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9"/>
          <p:cNvSpPr txBox="1">
            <a:spLocks/>
          </p:cNvSpPr>
          <p:nvPr/>
        </p:nvSpPr>
        <p:spPr>
          <a:xfrm>
            <a:off x="406255" y="9946"/>
            <a:ext cx="9214399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/>
              <a:t>Error-1: amount too high for card scheme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07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06255" y="1361369"/>
            <a:ext cx="112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Affected Card Scheme: </a:t>
            </a:r>
            <a:r>
              <a:rPr lang="en-US" dirty="0" smtClean="0">
                <a:solidFill>
                  <a:schemeClr val="bg1"/>
                </a:solidFill>
              </a:rPr>
              <a:t>VIZA (across all products i.e. Debit, Credit, Pay and Super)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Explanation: </a:t>
            </a:r>
            <a:r>
              <a:rPr lang="en-US" dirty="0" smtClean="0">
                <a:solidFill>
                  <a:schemeClr val="bg1"/>
                </a:solidFill>
              </a:rPr>
              <a:t>Concerned payment has been done from a card product that is not enrolled for 3DS but has used 3DS during payment processing.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5" y="4267007"/>
            <a:ext cx="5200650" cy="1581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55" y="3125016"/>
            <a:ext cx="5200650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298" y="3125016"/>
            <a:ext cx="5782418" cy="2723141"/>
          </a:xfrm>
          <a:prstGeom prst="rect">
            <a:avLst/>
          </a:prstGeom>
        </p:spPr>
      </p:pic>
      <p:sp>
        <p:nvSpPr>
          <p:cNvPr id="7" name="Title 19"/>
          <p:cNvSpPr txBox="1">
            <a:spLocks/>
          </p:cNvSpPr>
          <p:nvPr/>
        </p:nvSpPr>
        <p:spPr>
          <a:xfrm>
            <a:off x="406255" y="9946"/>
            <a:ext cx="9214399" cy="933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/>
              <a:t>Error-2: 3DS not enrolled but used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905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1207</Words>
  <Application>Microsoft Office PowerPoint</Application>
  <PresentationFormat>Widescreen</PresentationFormat>
  <Paragraphs>198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Slice</vt:lpstr>
      <vt:lpstr>PowerPoint Presentation</vt:lpstr>
      <vt:lpstr>Agenda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failure Root cause analysis</dc:title>
  <dc:creator>pravat.pasayat</dc:creator>
  <cp:lastModifiedBy>pravat.pasayat</cp:lastModifiedBy>
  <cp:revision>54</cp:revision>
  <dcterms:created xsi:type="dcterms:W3CDTF">2020-02-24T12:51:58Z</dcterms:created>
  <dcterms:modified xsi:type="dcterms:W3CDTF">2020-03-10T13:56:53Z</dcterms:modified>
</cp:coreProperties>
</file>