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30" autoAdjust="0"/>
  </p:normalViewPr>
  <p:slideViewPr>
    <p:cSldViewPr snapToGrid="0">
      <p:cViewPr varScale="1">
        <p:scale>
          <a:sx n="58" d="100"/>
          <a:sy n="58" d="100"/>
        </p:scale>
        <p:origin x="84" y="1140"/>
      </p:cViewPr>
      <p:guideLst/>
    </p:cSldViewPr>
  </p:slideViewPr>
  <p:outlineViewPr>
    <p:cViewPr>
      <p:scale>
        <a:sx n="33" d="100"/>
        <a:sy n="33" d="100"/>
      </p:scale>
      <p:origin x="0" y="-330"/>
    </p:cViewPr>
  </p:outlineViewPr>
  <p:notesTextViewPr>
    <p:cViewPr>
      <p:scale>
        <a:sx n="3" d="2"/>
        <a:sy n="3" d="2"/>
      </p:scale>
      <p:origin x="0" y="0"/>
    </p:cViewPr>
  </p:notesTextViewPr>
  <p:sorterViewPr>
    <p:cViewPr>
      <p:scale>
        <a:sx n="100" d="100"/>
        <a:sy n="100" d="100"/>
      </p:scale>
      <p:origin x="0" y="-654"/>
    </p:cViewPr>
  </p:sorterViewPr>
  <p:notesViewPr>
    <p:cSldViewPr snapToGrid="0">
      <p:cViewPr varScale="1">
        <p:scale>
          <a:sx n="85" d="100"/>
          <a:sy n="85" d="100"/>
        </p:scale>
        <p:origin x="192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9FFE07-3675-48AC-A0F9-2CEBC5F971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F577D07-9BA3-463B-B6A9-58F1CC09F7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6AC14F-9009-447B-9711-6AF6614AE3D3}" type="datetimeFigureOut">
              <a:rPr lang="en-US" smtClean="0"/>
              <a:t>9/20/2020</a:t>
            </a:fld>
            <a:endParaRPr lang="en-US"/>
          </a:p>
        </p:txBody>
      </p:sp>
      <p:sp>
        <p:nvSpPr>
          <p:cNvPr id="4" name="Footer Placeholder 3">
            <a:extLst>
              <a:ext uri="{FF2B5EF4-FFF2-40B4-BE49-F238E27FC236}">
                <a16:creationId xmlns:a16="http://schemas.microsoft.com/office/drawing/2014/main" id="{BBE56890-7998-46B7-BC0C-D87C9CB9B3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6AC1CBC-9411-4D97-BBBE-CA5E357D07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81094-3B42-41DE-8FCC-AFCA2D219C16}" type="slidenum">
              <a:rPr lang="en-US" smtClean="0"/>
              <a:t>‹#›</a:t>
            </a:fld>
            <a:endParaRPr lang="en-US"/>
          </a:p>
        </p:txBody>
      </p:sp>
    </p:spTree>
    <p:extLst>
      <p:ext uri="{BB962C8B-B14F-4D97-AF65-F5344CB8AC3E}">
        <p14:creationId xmlns:p14="http://schemas.microsoft.com/office/powerpoint/2010/main" val="262200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E337D-3CBE-49C0-9819-C19DACB49C1E}"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49F4C-D5B0-4BB4-BD48-B1E3F7332204}" type="slidenum">
              <a:rPr lang="en-US" smtClean="0"/>
              <a:t>‹#›</a:t>
            </a:fld>
            <a:endParaRPr lang="en-US"/>
          </a:p>
        </p:txBody>
      </p:sp>
    </p:spTree>
    <p:extLst>
      <p:ext uri="{BB962C8B-B14F-4D97-AF65-F5344CB8AC3E}">
        <p14:creationId xmlns:p14="http://schemas.microsoft.com/office/powerpoint/2010/main" val="202540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449F4C-D5B0-4BB4-BD48-B1E3F7332204}" type="slidenum">
              <a:rPr lang="en-US" smtClean="0"/>
              <a:t>7</a:t>
            </a:fld>
            <a:endParaRPr lang="en-US"/>
          </a:p>
        </p:txBody>
      </p:sp>
    </p:spTree>
    <p:extLst>
      <p:ext uri="{BB962C8B-B14F-4D97-AF65-F5344CB8AC3E}">
        <p14:creationId xmlns:p14="http://schemas.microsoft.com/office/powerpoint/2010/main" val="325196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49F4C-D5B0-4BB4-BD48-B1E3F7332204}" type="slidenum">
              <a:rPr lang="en-US" smtClean="0"/>
              <a:t>11</a:t>
            </a:fld>
            <a:endParaRPr lang="en-US"/>
          </a:p>
        </p:txBody>
      </p:sp>
    </p:spTree>
    <p:extLst>
      <p:ext uri="{BB962C8B-B14F-4D97-AF65-F5344CB8AC3E}">
        <p14:creationId xmlns:p14="http://schemas.microsoft.com/office/powerpoint/2010/main" val="189008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449F4C-D5B0-4BB4-BD48-B1E3F7332204}" type="slidenum">
              <a:rPr lang="en-US" smtClean="0"/>
              <a:t>12</a:t>
            </a:fld>
            <a:endParaRPr lang="en-US"/>
          </a:p>
        </p:txBody>
      </p:sp>
    </p:spTree>
    <p:extLst>
      <p:ext uri="{BB962C8B-B14F-4D97-AF65-F5344CB8AC3E}">
        <p14:creationId xmlns:p14="http://schemas.microsoft.com/office/powerpoint/2010/main" val="298427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FD76B8-9D42-4736-A9D5-70DB838E2FA4}"/>
              </a:ext>
            </a:extLst>
          </p:cNvPr>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Predicting Seattle Traffic Incidents</a:t>
            </a:r>
          </a:p>
        </p:txBody>
      </p:sp>
      <p:sp>
        <p:nvSpPr>
          <p:cNvPr id="3" name="Subtitle 2">
            <a:extLst>
              <a:ext uri="{FF2B5EF4-FFF2-40B4-BE49-F238E27FC236}">
                <a16:creationId xmlns:a16="http://schemas.microsoft.com/office/drawing/2014/main" id="{3C17BE60-C4BF-439B-991E-01A30B2F08B6}"/>
              </a:ext>
            </a:extLst>
          </p:cNvPr>
          <p:cNvSpPr>
            <a:spLocks noGrp="1"/>
          </p:cNvSpPr>
          <p:nvPr>
            <p:ph type="subTitle" idx="1"/>
          </p:nvPr>
        </p:nvSpPr>
        <p:spPr>
          <a:xfrm>
            <a:off x="1280559" y="4116179"/>
            <a:ext cx="9638153" cy="1599642"/>
          </a:xfrm>
          <a:effectLst/>
        </p:spPr>
        <p:txBody>
          <a:bodyPr>
            <a:normAutofit/>
          </a:bodyPr>
          <a:lstStyle/>
          <a:p>
            <a:pPr algn="ctr"/>
            <a:r>
              <a:rPr lang="en-US"/>
              <a:t>Data Analysis by Phillip Asberry</a:t>
            </a:r>
          </a:p>
          <a:p>
            <a:pPr algn="ctr"/>
            <a:endParaRPr lang="en-US"/>
          </a:p>
          <a:p>
            <a:pPr algn="ctr"/>
            <a:endParaRPr lang="en-US"/>
          </a:p>
        </p:txBody>
      </p:sp>
    </p:spTree>
    <p:extLst>
      <p:ext uri="{BB962C8B-B14F-4D97-AF65-F5344CB8AC3E}">
        <p14:creationId xmlns:p14="http://schemas.microsoft.com/office/powerpoint/2010/main" val="129222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A14CE2B0-0F0F-433D-8ED6-770921C98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D60EC6-D45B-4D41-9E53-FD47565DFA46}"/>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000"/>
              <a:t>More Accidents Happen During the Day</a:t>
            </a:r>
          </a:p>
        </p:txBody>
      </p:sp>
      <p:pic>
        <p:nvPicPr>
          <p:cNvPr id="5" name="Content Placeholder 4">
            <a:extLst>
              <a:ext uri="{FF2B5EF4-FFF2-40B4-BE49-F238E27FC236}">
                <a16:creationId xmlns:a16="http://schemas.microsoft.com/office/drawing/2014/main" id="{2DB4A03F-E091-45CB-A1B4-4E365CF7BC93}"/>
              </a:ext>
            </a:extLst>
          </p:cNvPr>
          <p:cNvPicPr>
            <a:picLocks noGrp="1" noChangeAspect="1"/>
          </p:cNvPicPr>
          <p:nvPr>
            <p:ph idx="1"/>
          </p:nvPr>
        </p:nvPicPr>
        <p:blipFill rotWithShape="1">
          <a:blip r:embed="rId2"/>
          <a:srcRect l="10478" r="22466" b="2"/>
          <a:stretch/>
        </p:blipFill>
        <p:spPr>
          <a:xfrm>
            <a:off x="6100916" y="10"/>
            <a:ext cx="6091084" cy="6857990"/>
          </a:xfrm>
          <a:prstGeom prst="rect">
            <a:avLst/>
          </a:prstGeom>
        </p:spPr>
      </p:pic>
    </p:spTree>
    <p:extLst>
      <p:ext uri="{BB962C8B-B14F-4D97-AF65-F5344CB8AC3E}">
        <p14:creationId xmlns:p14="http://schemas.microsoft.com/office/powerpoint/2010/main" val="119683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FC8262-D09A-46E5-9F0D-6468973A6BEF}"/>
              </a:ext>
            </a:extLst>
          </p:cNvPr>
          <p:cNvSpPr>
            <a:spLocks noGrp="1"/>
          </p:cNvSpPr>
          <p:nvPr>
            <p:ph type="title"/>
          </p:nvPr>
        </p:nvSpPr>
        <p:spPr>
          <a:xfrm>
            <a:off x="451515" y="1734857"/>
            <a:ext cx="3765483" cy="3388287"/>
          </a:xfrm>
        </p:spPr>
        <p:txBody>
          <a:bodyPr anchor="ctr">
            <a:normAutofit/>
          </a:bodyPr>
          <a:lstStyle/>
          <a:p>
            <a:r>
              <a:rPr lang="en-US"/>
              <a:t>Logistic Regression</a:t>
            </a:r>
            <a:endParaRPr lang="en-US" dirty="0"/>
          </a:p>
        </p:txBody>
      </p:sp>
      <p:sp>
        <p:nvSpPr>
          <p:cNvPr id="3" name="Content Placeholder 2">
            <a:extLst>
              <a:ext uri="{FF2B5EF4-FFF2-40B4-BE49-F238E27FC236}">
                <a16:creationId xmlns:a16="http://schemas.microsoft.com/office/drawing/2014/main" id="{FA216AA7-3EAD-474B-9183-22CADDA696C2}"/>
              </a:ext>
            </a:extLst>
          </p:cNvPr>
          <p:cNvSpPr>
            <a:spLocks noGrp="1"/>
          </p:cNvSpPr>
          <p:nvPr>
            <p:ph idx="1"/>
          </p:nvPr>
        </p:nvSpPr>
        <p:spPr>
          <a:xfrm>
            <a:off x="6008068" y="978993"/>
            <a:ext cx="5365218" cy="4900014"/>
          </a:xfrm>
          <a:effectLst/>
        </p:spPr>
        <p:txBody>
          <a:bodyPr>
            <a:normAutofit/>
          </a:bodyPr>
          <a:lstStyle/>
          <a:p>
            <a:r>
              <a:rPr lang="en-US"/>
              <a:t>Accuracy 0.75344</a:t>
            </a:r>
          </a:p>
          <a:p>
            <a:r>
              <a:rPr lang="en-US"/>
              <a:t>ROC 0.3639</a:t>
            </a:r>
          </a:p>
          <a:p>
            <a:r>
              <a:rPr lang="en-US"/>
              <a:t>F1 0.363</a:t>
            </a:r>
            <a:endParaRPr lang="en-US" dirty="0"/>
          </a:p>
        </p:txBody>
      </p:sp>
    </p:spTree>
    <p:extLst>
      <p:ext uri="{BB962C8B-B14F-4D97-AF65-F5344CB8AC3E}">
        <p14:creationId xmlns:p14="http://schemas.microsoft.com/office/powerpoint/2010/main" val="329088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F125DF-7516-4267-A586-D30781765A2A}"/>
              </a:ext>
            </a:extLst>
          </p:cNvPr>
          <p:cNvSpPr>
            <a:spLocks noGrp="1"/>
          </p:cNvSpPr>
          <p:nvPr>
            <p:ph type="title"/>
          </p:nvPr>
        </p:nvSpPr>
        <p:spPr>
          <a:xfrm>
            <a:off x="451515" y="1734857"/>
            <a:ext cx="3765483" cy="3388287"/>
          </a:xfrm>
        </p:spPr>
        <p:txBody>
          <a:bodyPr anchor="ctr">
            <a:normAutofit/>
          </a:bodyPr>
          <a:lstStyle/>
          <a:p>
            <a:r>
              <a:rPr lang="en-US" dirty="0"/>
              <a:t>Weighted Logistic Regression</a:t>
            </a:r>
          </a:p>
        </p:txBody>
      </p:sp>
      <p:sp>
        <p:nvSpPr>
          <p:cNvPr id="3" name="Content Placeholder 2">
            <a:extLst>
              <a:ext uri="{FF2B5EF4-FFF2-40B4-BE49-F238E27FC236}">
                <a16:creationId xmlns:a16="http://schemas.microsoft.com/office/drawing/2014/main" id="{8FCBE4C8-704C-4CB7-B068-BF5E54CCEB0D}"/>
              </a:ext>
            </a:extLst>
          </p:cNvPr>
          <p:cNvSpPr>
            <a:spLocks noGrp="1"/>
          </p:cNvSpPr>
          <p:nvPr>
            <p:ph idx="1"/>
          </p:nvPr>
        </p:nvSpPr>
        <p:spPr>
          <a:xfrm>
            <a:off x="6008068" y="978993"/>
            <a:ext cx="5365218" cy="4900014"/>
          </a:xfrm>
          <a:effectLst/>
        </p:spPr>
        <p:txBody>
          <a:bodyPr>
            <a:normAutofit/>
          </a:bodyPr>
          <a:lstStyle/>
          <a:p>
            <a:r>
              <a:rPr lang="en-US" dirty="0"/>
              <a:t>Accuracy 0.7142</a:t>
            </a:r>
          </a:p>
          <a:p>
            <a:r>
              <a:rPr lang="en-US" dirty="0"/>
              <a:t>ROC 0.715</a:t>
            </a:r>
          </a:p>
          <a:p>
            <a:r>
              <a:rPr lang="en-US" dirty="0"/>
              <a:t>F1 Score 0.4972</a:t>
            </a:r>
          </a:p>
        </p:txBody>
      </p:sp>
    </p:spTree>
    <p:extLst>
      <p:ext uri="{BB962C8B-B14F-4D97-AF65-F5344CB8AC3E}">
        <p14:creationId xmlns:p14="http://schemas.microsoft.com/office/powerpoint/2010/main" val="385951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E65BE8-B8D7-404F-A500-2794E31A084B}"/>
              </a:ext>
            </a:extLst>
          </p:cNvPr>
          <p:cNvSpPr>
            <a:spLocks noGrp="1"/>
          </p:cNvSpPr>
          <p:nvPr>
            <p:ph type="title"/>
          </p:nvPr>
        </p:nvSpPr>
        <p:spPr>
          <a:xfrm>
            <a:off x="451515" y="1734857"/>
            <a:ext cx="3765483" cy="3388287"/>
          </a:xfrm>
        </p:spPr>
        <p:txBody>
          <a:bodyPr anchor="ctr">
            <a:normAutofit/>
          </a:bodyPr>
          <a:lstStyle/>
          <a:p>
            <a:r>
              <a:rPr lang="en-US" dirty="0"/>
              <a:t>Support Vector Machine (Linear Kernel)</a:t>
            </a:r>
          </a:p>
        </p:txBody>
      </p:sp>
      <p:sp>
        <p:nvSpPr>
          <p:cNvPr id="3" name="Content Placeholder 2">
            <a:extLst>
              <a:ext uri="{FF2B5EF4-FFF2-40B4-BE49-F238E27FC236}">
                <a16:creationId xmlns:a16="http://schemas.microsoft.com/office/drawing/2014/main" id="{50C6D347-DB10-4DC5-8C70-E7B64FEB6152}"/>
              </a:ext>
            </a:extLst>
          </p:cNvPr>
          <p:cNvSpPr>
            <a:spLocks noGrp="1"/>
          </p:cNvSpPr>
          <p:nvPr>
            <p:ph idx="1"/>
          </p:nvPr>
        </p:nvSpPr>
        <p:spPr>
          <a:xfrm>
            <a:off x="6008068" y="978993"/>
            <a:ext cx="5365218" cy="4900014"/>
          </a:xfrm>
          <a:effectLst/>
        </p:spPr>
        <p:txBody>
          <a:bodyPr>
            <a:normAutofit/>
          </a:bodyPr>
          <a:lstStyle/>
          <a:p>
            <a:r>
              <a:rPr lang="en-US" dirty="0"/>
              <a:t>Accuracy 0.7539</a:t>
            </a:r>
          </a:p>
          <a:p>
            <a:r>
              <a:rPr lang="en-US" dirty="0"/>
              <a:t>ROC 0.753</a:t>
            </a:r>
          </a:p>
          <a:p>
            <a:r>
              <a:rPr lang="en-US" dirty="0"/>
              <a:t>F1 Score 0.3450</a:t>
            </a:r>
          </a:p>
        </p:txBody>
      </p:sp>
    </p:spTree>
    <p:extLst>
      <p:ext uri="{BB962C8B-B14F-4D97-AF65-F5344CB8AC3E}">
        <p14:creationId xmlns:p14="http://schemas.microsoft.com/office/powerpoint/2010/main" val="23880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72FB7D-DE15-4CC5-8AD4-06FA042DA310}"/>
              </a:ext>
            </a:extLst>
          </p:cNvPr>
          <p:cNvSpPr>
            <a:spLocks noGrp="1"/>
          </p:cNvSpPr>
          <p:nvPr>
            <p:ph type="title"/>
          </p:nvPr>
        </p:nvSpPr>
        <p:spPr>
          <a:xfrm>
            <a:off x="451515" y="1734857"/>
            <a:ext cx="3765483" cy="3388287"/>
          </a:xfrm>
        </p:spPr>
        <p:txBody>
          <a:bodyPr anchor="ctr">
            <a:normAutofit/>
          </a:bodyPr>
          <a:lstStyle/>
          <a:p>
            <a:r>
              <a:rPr lang="en-US" dirty="0"/>
              <a:t>Weight SVM (Linear Kernel)</a:t>
            </a:r>
          </a:p>
        </p:txBody>
      </p:sp>
      <p:sp>
        <p:nvSpPr>
          <p:cNvPr id="3" name="Content Placeholder 2">
            <a:extLst>
              <a:ext uri="{FF2B5EF4-FFF2-40B4-BE49-F238E27FC236}">
                <a16:creationId xmlns:a16="http://schemas.microsoft.com/office/drawing/2014/main" id="{3663EE48-2AD1-4C52-8B19-70C7A93187FC}"/>
              </a:ext>
            </a:extLst>
          </p:cNvPr>
          <p:cNvSpPr>
            <a:spLocks noGrp="1"/>
          </p:cNvSpPr>
          <p:nvPr>
            <p:ph idx="1"/>
          </p:nvPr>
        </p:nvSpPr>
        <p:spPr>
          <a:xfrm>
            <a:off x="6008068" y="978993"/>
            <a:ext cx="5365218" cy="4900014"/>
          </a:xfrm>
          <a:effectLst/>
        </p:spPr>
        <p:txBody>
          <a:bodyPr>
            <a:normAutofit/>
          </a:bodyPr>
          <a:lstStyle/>
          <a:p>
            <a:r>
              <a:rPr lang="en-US" dirty="0"/>
              <a:t>Accuracy 0.71933</a:t>
            </a:r>
          </a:p>
          <a:p>
            <a:r>
              <a:rPr lang="en-US" dirty="0"/>
              <a:t>ROC 0.71394</a:t>
            </a:r>
          </a:p>
          <a:p>
            <a:r>
              <a:rPr lang="en-US" dirty="0"/>
              <a:t>F1 Score  0.4934</a:t>
            </a:r>
          </a:p>
        </p:txBody>
      </p:sp>
    </p:spTree>
    <p:extLst>
      <p:ext uri="{BB962C8B-B14F-4D97-AF65-F5344CB8AC3E}">
        <p14:creationId xmlns:p14="http://schemas.microsoft.com/office/powerpoint/2010/main" val="138064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D114E4-E3CE-4AA6-8FF9-4F3F3076240C}"/>
              </a:ext>
            </a:extLst>
          </p:cNvPr>
          <p:cNvSpPr>
            <a:spLocks noGrp="1"/>
          </p:cNvSpPr>
          <p:nvPr>
            <p:ph type="title"/>
          </p:nvPr>
        </p:nvSpPr>
        <p:spPr>
          <a:xfrm>
            <a:off x="451515" y="1734857"/>
            <a:ext cx="3765483" cy="3388287"/>
          </a:xfrm>
        </p:spPr>
        <p:txBody>
          <a:bodyPr anchor="ctr">
            <a:normAutofit/>
          </a:bodyPr>
          <a:lstStyle/>
          <a:p>
            <a:r>
              <a:rPr lang="en-US" dirty="0"/>
              <a:t>Random Forest</a:t>
            </a:r>
          </a:p>
        </p:txBody>
      </p:sp>
      <p:sp>
        <p:nvSpPr>
          <p:cNvPr id="3" name="Content Placeholder 2">
            <a:extLst>
              <a:ext uri="{FF2B5EF4-FFF2-40B4-BE49-F238E27FC236}">
                <a16:creationId xmlns:a16="http://schemas.microsoft.com/office/drawing/2014/main" id="{C6434E86-A8E3-4092-9036-F3A6D8EBEEB5}"/>
              </a:ext>
            </a:extLst>
          </p:cNvPr>
          <p:cNvSpPr>
            <a:spLocks noGrp="1"/>
          </p:cNvSpPr>
          <p:nvPr>
            <p:ph idx="1"/>
          </p:nvPr>
        </p:nvSpPr>
        <p:spPr>
          <a:xfrm>
            <a:off x="6008068" y="978993"/>
            <a:ext cx="5365218" cy="4900014"/>
          </a:xfrm>
          <a:effectLst/>
        </p:spPr>
        <p:txBody>
          <a:bodyPr>
            <a:normAutofit/>
          </a:bodyPr>
          <a:lstStyle/>
          <a:p>
            <a:r>
              <a:rPr lang="en-US" dirty="0"/>
              <a:t>Accuracy 0.7300</a:t>
            </a:r>
          </a:p>
          <a:p>
            <a:r>
              <a:rPr lang="en-US" dirty="0"/>
              <a:t>ROC 0.999</a:t>
            </a:r>
          </a:p>
          <a:p>
            <a:r>
              <a:rPr lang="en-US" dirty="0"/>
              <a:t>F1 Score 0.444</a:t>
            </a:r>
          </a:p>
        </p:txBody>
      </p:sp>
    </p:spTree>
    <p:extLst>
      <p:ext uri="{BB962C8B-B14F-4D97-AF65-F5344CB8AC3E}">
        <p14:creationId xmlns:p14="http://schemas.microsoft.com/office/powerpoint/2010/main" val="373845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0F8D9D-35C7-4EF9-A438-11560F39443D}"/>
              </a:ext>
            </a:extLst>
          </p:cNvPr>
          <p:cNvSpPr>
            <a:spLocks noGrp="1"/>
          </p:cNvSpPr>
          <p:nvPr>
            <p:ph type="title"/>
          </p:nvPr>
        </p:nvSpPr>
        <p:spPr>
          <a:xfrm>
            <a:off x="451515" y="1734857"/>
            <a:ext cx="3765483" cy="3388287"/>
          </a:xfrm>
        </p:spPr>
        <p:txBody>
          <a:bodyPr anchor="ctr">
            <a:normAutofit/>
          </a:bodyPr>
          <a:lstStyle/>
          <a:p>
            <a:r>
              <a:rPr lang="en-US" dirty="0"/>
              <a:t>Weighted Random Forest</a:t>
            </a:r>
          </a:p>
        </p:txBody>
      </p:sp>
      <p:sp>
        <p:nvSpPr>
          <p:cNvPr id="3" name="Content Placeholder 2">
            <a:extLst>
              <a:ext uri="{FF2B5EF4-FFF2-40B4-BE49-F238E27FC236}">
                <a16:creationId xmlns:a16="http://schemas.microsoft.com/office/drawing/2014/main" id="{E9BB056A-D414-4447-BBCF-9F9A3FB0A7BF}"/>
              </a:ext>
            </a:extLst>
          </p:cNvPr>
          <p:cNvSpPr>
            <a:spLocks noGrp="1"/>
          </p:cNvSpPr>
          <p:nvPr>
            <p:ph idx="1"/>
          </p:nvPr>
        </p:nvSpPr>
        <p:spPr>
          <a:xfrm>
            <a:off x="6008068" y="978993"/>
            <a:ext cx="5365218" cy="4900014"/>
          </a:xfrm>
          <a:effectLst/>
        </p:spPr>
        <p:txBody>
          <a:bodyPr>
            <a:normAutofit/>
          </a:bodyPr>
          <a:lstStyle/>
          <a:p>
            <a:r>
              <a:rPr lang="en-US" dirty="0"/>
              <a:t>Accuracy 0.6835</a:t>
            </a:r>
          </a:p>
          <a:p>
            <a:r>
              <a:rPr lang="en-US" dirty="0"/>
              <a:t>ROC 0.999</a:t>
            </a:r>
          </a:p>
          <a:p>
            <a:r>
              <a:rPr lang="en-US" dirty="0"/>
              <a:t>F1 Score 0.4954</a:t>
            </a:r>
          </a:p>
        </p:txBody>
      </p:sp>
    </p:spTree>
    <p:extLst>
      <p:ext uri="{BB962C8B-B14F-4D97-AF65-F5344CB8AC3E}">
        <p14:creationId xmlns:p14="http://schemas.microsoft.com/office/powerpoint/2010/main" val="311304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4B71EE-ACC6-4891-A769-F79A65DE1C60}"/>
              </a:ext>
            </a:extLst>
          </p:cNvPr>
          <p:cNvSpPr>
            <a:spLocks noGrp="1"/>
          </p:cNvSpPr>
          <p:nvPr>
            <p:ph type="title"/>
          </p:nvPr>
        </p:nvSpPr>
        <p:spPr>
          <a:xfrm>
            <a:off x="451515" y="1734857"/>
            <a:ext cx="3765483" cy="3388287"/>
          </a:xfrm>
        </p:spPr>
        <p:txBody>
          <a:bodyPr anchor="ctr">
            <a:normAutofit/>
          </a:bodyPr>
          <a:lstStyle/>
          <a:p>
            <a:r>
              <a:rPr lang="en-US" dirty="0"/>
              <a:t>Gradient Boosting Classifier</a:t>
            </a:r>
          </a:p>
        </p:txBody>
      </p:sp>
      <p:sp>
        <p:nvSpPr>
          <p:cNvPr id="3" name="Content Placeholder 2">
            <a:extLst>
              <a:ext uri="{FF2B5EF4-FFF2-40B4-BE49-F238E27FC236}">
                <a16:creationId xmlns:a16="http://schemas.microsoft.com/office/drawing/2014/main" id="{02950F3D-833C-4940-AD04-A332FDC36226}"/>
              </a:ext>
            </a:extLst>
          </p:cNvPr>
          <p:cNvSpPr>
            <a:spLocks noGrp="1"/>
          </p:cNvSpPr>
          <p:nvPr>
            <p:ph idx="1"/>
          </p:nvPr>
        </p:nvSpPr>
        <p:spPr>
          <a:xfrm>
            <a:off x="6008068" y="978993"/>
            <a:ext cx="5365218" cy="4900014"/>
          </a:xfrm>
          <a:effectLst/>
        </p:spPr>
        <p:txBody>
          <a:bodyPr>
            <a:normAutofit/>
          </a:bodyPr>
          <a:lstStyle/>
          <a:p>
            <a:r>
              <a:rPr lang="en-US" dirty="0"/>
              <a:t>Accuracy 0.7563</a:t>
            </a:r>
          </a:p>
          <a:p>
            <a:r>
              <a:rPr lang="en-US" dirty="0"/>
              <a:t>ROC 0.7589</a:t>
            </a:r>
          </a:p>
          <a:p>
            <a:r>
              <a:rPr lang="en-US" dirty="0"/>
              <a:t>F1 Score 0.3788</a:t>
            </a:r>
          </a:p>
        </p:txBody>
      </p:sp>
    </p:spTree>
    <p:extLst>
      <p:ext uri="{BB962C8B-B14F-4D97-AF65-F5344CB8AC3E}">
        <p14:creationId xmlns:p14="http://schemas.microsoft.com/office/powerpoint/2010/main" val="42511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14E2F0-0E56-4C99-84E4-F619735A4E0D}"/>
              </a:ext>
            </a:extLst>
          </p:cNvPr>
          <p:cNvSpPr>
            <a:spLocks noGrp="1"/>
          </p:cNvSpPr>
          <p:nvPr>
            <p:ph type="title"/>
          </p:nvPr>
        </p:nvSpPr>
        <p:spPr>
          <a:xfrm>
            <a:off x="451515" y="1734857"/>
            <a:ext cx="3765483" cy="3388287"/>
          </a:xfrm>
        </p:spPr>
        <p:txBody>
          <a:bodyPr anchor="ctr">
            <a:normAutofit/>
          </a:bodyPr>
          <a:lstStyle/>
          <a:p>
            <a:r>
              <a:rPr lang="en-US" dirty="0"/>
              <a:t>Deep Neural Network</a:t>
            </a:r>
          </a:p>
        </p:txBody>
      </p:sp>
      <p:sp>
        <p:nvSpPr>
          <p:cNvPr id="3" name="Content Placeholder 2">
            <a:extLst>
              <a:ext uri="{FF2B5EF4-FFF2-40B4-BE49-F238E27FC236}">
                <a16:creationId xmlns:a16="http://schemas.microsoft.com/office/drawing/2014/main" id="{BB1CE68E-173F-4072-8B99-92E46B73CFEE}"/>
              </a:ext>
            </a:extLst>
          </p:cNvPr>
          <p:cNvSpPr>
            <a:spLocks noGrp="1"/>
          </p:cNvSpPr>
          <p:nvPr>
            <p:ph idx="1"/>
          </p:nvPr>
        </p:nvSpPr>
        <p:spPr>
          <a:xfrm>
            <a:off x="6008068" y="978993"/>
            <a:ext cx="5365218" cy="4900014"/>
          </a:xfrm>
          <a:effectLst/>
        </p:spPr>
        <p:txBody>
          <a:bodyPr>
            <a:normAutofit/>
          </a:bodyPr>
          <a:lstStyle/>
          <a:p>
            <a:r>
              <a:rPr lang="en-US" dirty="0"/>
              <a:t>Accuracy 0.75249</a:t>
            </a:r>
          </a:p>
          <a:p>
            <a:r>
              <a:rPr lang="en-US" dirty="0"/>
              <a:t>ROC 0.7366</a:t>
            </a:r>
          </a:p>
          <a:p>
            <a:r>
              <a:rPr lang="en-US" dirty="0"/>
              <a:t>F1 Score 0.388</a:t>
            </a:r>
          </a:p>
        </p:txBody>
      </p:sp>
    </p:spTree>
    <p:extLst>
      <p:ext uri="{BB962C8B-B14F-4D97-AF65-F5344CB8AC3E}">
        <p14:creationId xmlns:p14="http://schemas.microsoft.com/office/powerpoint/2010/main" val="1134832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DADC21-2A5E-45A6-AA7C-B3C05B51AB79}"/>
              </a:ext>
            </a:extLst>
          </p:cNvPr>
          <p:cNvSpPr>
            <a:spLocks noGrp="1"/>
          </p:cNvSpPr>
          <p:nvPr>
            <p:ph type="title"/>
          </p:nvPr>
        </p:nvSpPr>
        <p:spPr>
          <a:xfrm>
            <a:off x="451515" y="1734857"/>
            <a:ext cx="3765483" cy="3388287"/>
          </a:xfrm>
        </p:spPr>
        <p:txBody>
          <a:bodyPr anchor="ctr">
            <a:normAutofit/>
          </a:bodyPr>
          <a:lstStyle/>
          <a:p>
            <a:r>
              <a:rPr lang="en-US" dirty="0"/>
              <a:t>Shallow Neural Network</a:t>
            </a:r>
          </a:p>
        </p:txBody>
      </p:sp>
      <p:sp>
        <p:nvSpPr>
          <p:cNvPr id="3" name="Content Placeholder 2">
            <a:extLst>
              <a:ext uri="{FF2B5EF4-FFF2-40B4-BE49-F238E27FC236}">
                <a16:creationId xmlns:a16="http://schemas.microsoft.com/office/drawing/2014/main" id="{0A276E1C-759B-4A2F-938F-0DA7EFF647B1}"/>
              </a:ext>
            </a:extLst>
          </p:cNvPr>
          <p:cNvSpPr>
            <a:spLocks noGrp="1"/>
          </p:cNvSpPr>
          <p:nvPr>
            <p:ph idx="1"/>
          </p:nvPr>
        </p:nvSpPr>
        <p:spPr>
          <a:xfrm>
            <a:off x="6008068" y="978993"/>
            <a:ext cx="5365218" cy="4900014"/>
          </a:xfrm>
          <a:effectLst/>
        </p:spPr>
        <p:txBody>
          <a:bodyPr>
            <a:normAutofit/>
          </a:bodyPr>
          <a:lstStyle/>
          <a:p>
            <a:r>
              <a:rPr lang="en-US" dirty="0"/>
              <a:t>Accuracy 0.7525</a:t>
            </a:r>
          </a:p>
          <a:p>
            <a:r>
              <a:rPr lang="en-US" dirty="0"/>
              <a:t>ROC 0.7243</a:t>
            </a:r>
          </a:p>
          <a:p>
            <a:r>
              <a:rPr lang="en-US" dirty="0"/>
              <a:t>F1 Score 0.390</a:t>
            </a:r>
          </a:p>
        </p:txBody>
      </p:sp>
    </p:spTree>
    <p:extLst>
      <p:ext uri="{BB962C8B-B14F-4D97-AF65-F5344CB8AC3E}">
        <p14:creationId xmlns:p14="http://schemas.microsoft.com/office/powerpoint/2010/main" val="93203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24912-3996-49E6-8B6C-803951F709EA}"/>
              </a:ext>
            </a:extLst>
          </p:cNvPr>
          <p:cNvSpPr>
            <a:spLocks noGrp="1"/>
          </p:cNvSpPr>
          <p:nvPr>
            <p:ph type="title"/>
          </p:nvPr>
        </p:nvSpPr>
        <p:spPr>
          <a:xfrm>
            <a:off x="451515" y="1734857"/>
            <a:ext cx="3765483" cy="3388287"/>
          </a:xfrm>
        </p:spPr>
        <p:txBody>
          <a:bodyPr anchor="ctr">
            <a:normAutofit/>
          </a:bodyPr>
          <a:lstStyle/>
          <a:p>
            <a:r>
              <a:rPr lang="en-US"/>
              <a:t>Why is it Important to Predict Traffic Accident Severity ?</a:t>
            </a:r>
            <a:endParaRPr lang="en-US" dirty="0"/>
          </a:p>
        </p:txBody>
      </p:sp>
      <p:sp>
        <p:nvSpPr>
          <p:cNvPr id="6" name="Content Placeholder 5">
            <a:extLst>
              <a:ext uri="{FF2B5EF4-FFF2-40B4-BE49-F238E27FC236}">
                <a16:creationId xmlns:a16="http://schemas.microsoft.com/office/drawing/2014/main" id="{4D90BBE6-593C-4264-9CF7-94304C565FBB}"/>
              </a:ext>
            </a:extLst>
          </p:cNvPr>
          <p:cNvSpPr>
            <a:spLocks noGrp="1"/>
          </p:cNvSpPr>
          <p:nvPr>
            <p:ph idx="1"/>
          </p:nvPr>
        </p:nvSpPr>
        <p:spPr>
          <a:xfrm>
            <a:off x="6008068" y="978993"/>
            <a:ext cx="5365218" cy="4900014"/>
          </a:xfrm>
          <a:effectLst/>
        </p:spPr>
        <p:txBody>
          <a:bodyPr>
            <a:normAutofit/>
          </a:bodyPr>
          <a:lstStyle/>
          <a:p>
            <a:pPr lvl="0"/>
            <a:r>
              <a:rPr lang="en-US"/>
              <a:t>Seattle is a major metropolitan region of the United States</a:t>
            </a:r>
          </a:p>
          <a:p>
            <a:pPr lvl="0"/>
            <a:r>
              <a:rPr lang="en-US"/>
              <a:t>Millions of dollars of commerce occur in the region</a:t>
            </a:r>
          </a:p>
          <a:p>
            <a:pPr lvl="0"/>
            <a:r>
              <a:rPr lang="en-US"/>
              <a:t>Accidents can impair traffic in the region</a:t>
            </a:r>
          </a:p>
          <a:p>
            <a:pPr lvl="0"/>
            <a:r>
              <a:rPr lang="en-US"/>
              <a:t>Accidents have human cost</a:t>
            </a:r>
          </a:p>
          <a:p>
            <a:r>
              <a:rPr lang="en-US"/>
              <a:t>Know when and where an accident will occur can lead to better emergency personnel deployment</a:t>
            </a:r>
          </a:p>
          <a:p>
            <a:pPr lvl="0"/>
            <a:endParaRPr lang="en-US"/>
          </a:p>
          <a:p>
            <a:pPr lvl="0"/>
            <a:endParaRPr lang="en-US"/>
          </a:p>
          <a:p>
            <a:pPr marL="0" indent="0">
              <a:buNone/>
            </a:pPr>
            <a:endParaRPr lang="en-US" dirty="0"/>
          </a:p>
        </p:txBody>
      </p:sp>
    </p:spTree>
    <p:extLst>
      <p:ext uri="{BB962C8B-B14F-4D97-AF65-F5344CB8AC3E}">
        <p14:creationId xmlns:p14="http://schemas.microsoft.com/office/powerpoint/2010/main" val="133290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57AC40-458A-4652-852C-57D6A301C9A8}"/>
              </a:ext>
            </a:extLst>
          </p:cNvPr>
          <p:cNvSpPr>
            <a:spLocks noGrp="1"/>
          </p:cNvSpPr>
          <p:nvPr>
            <p:ph type="title"/>
          </p:nvPr>
        </p:nvSpPr>
        <p:spPr>
          <a:xfrm>
            <a:off x="451515" y="1734857"/>
            <a:ext cx="3765483" cy="3388287"/>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F2DC7777-5D98-4E0E-8212-D07E261DDDD7}"/>
              </a:ext>
            </a:extLst>
          </p:cNvPr>
          <p:cNvSpPr>
            <a:spLocks noGrp="1"/>
          </p:cNvSpPr>
          <p:nvPr>
            <p:ph idx="1"/>
          </p:nvPr>
        </p:nvSpPr>
        <p:spPr>
          <a:xfrm>
            <a:off x="6008068" y="978993"/>
            <a:ext cx="5365218" cy="4900014"/>
          </a:xfrm>
          <a:effectLst/>
        </p:spPr>
        <p:txBody>
          <a:bodyPr>
            <a:normAutofit/>
          </a:bodyPr>
          <a:lstStyle/>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The data presented in this report is helpful in identifying factors that can precipitate traffic accidents in the city of Seattle. Factors like season, time of year and day of the week were shown to be just as important as obvious markers as vehicles and persons.  City officials can use the insights learned in this report to plan emergency response, traffic planning, and staffing of emergency personnel. </a:t>
            </a:r>
          </a:p>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The classification models in the project made predictions that were better than random chance but have plenty of room for improvement. A larger collection of data in the dataset would be a start. More data would give an opportunity to train larger models.  </a:t>
            </a:r>
          </a:p>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The fine tuning of metrics and potentially finding more numerical data points could make the models more robust. An example of such data points to collect in the future include but not limited to age of cars involved, street of incident, and age of driver. Another change to the models in the project would be shifting the allocations of the Train/Dev/Test split. Using more data for validation and tuning of hyperparameters could have created more predictive models. </a:t>
            </a:r>
          </a:p>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In conclusion no model is completely accurate, but hopefully they can be useful.</a:t>
            </a:r>
          </a:p>
          <a:p>
            <a:pPr>
              <a:lnSpc>
                <a:spcPct val="90000"/>
              </a:lnSpc>
            </a:pPr>
            <a:endParaRPr lang="en-US" sz="1500"/>
          </a:p>
        </p:txBody>
      </p:sp>
    </p:spTree>
    <p:extLst>
      <p:ext uri="{BB962C8B-B14F-4D97-AF65-F5344CB8AC3E}">
        <p14:creationId xmlns:p14="http://schemas.microsoft.com/office/powerpoint/2010/main" val="275062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214789-13C2-41C6-AD75-5F48D4394729}"/>
              </a:ext>
            </a:extLst>
          </p:cNvPr>
          <p:cNvSpPr>
            <a:spLocks noGrp="1"/>
          </p:cNvSpPr>
          <p:nvPr>
            <p:ph type="title"/>
          </p:nvPr>
        </p:nvSpPr>
        <p:spPr>
          <a:xfrm>
            <a:off x="451515" y="1734857"/>
            <a:ext cx="3765483" cy="3388287"/>
          </a:xfrm>
        </p:spPr>
        <p:txBody>
          <a:bodyPr anchor="ctr">
            <a:normAutofit/>
          </a:bodyPr>
          <a:lstStyle/>
          <a:p>
            <a:r>
              <a:rPr lang="en-US" dirty="0"/>
              <a:t>Data Sourcing</a:t>
            </a:r>
          </a:p>
        </p:txBody>
      </p:sp>
      <p:sp>
        <p:nvSpPr>
          <p:cNvPr id="3" name="Content Placeholder 2">
            <a:extLst>
              <a:ext uri="{FF2B5EF4-FFF2-40B4-BE49-F238E27FC236}">
                <a16:creationId xmlns:a16="http://schemas.microsoft.com/office/drawing/2014/main" id="{08AB3E48-DA3B-4126-8007-653F1FACBB99}"/>
              </a:ext>
            </a:extLst>
          </p:cNvPr>
          <p:cNvSpPr>
            <a:spLocks noGrp="1"/>
          </p:cNvSpPr>
          <p:nvPr>
            <p:ph idx="1"/>
          </p:nvPr>
        </p:nvSpPr>
        <p:spPr>
          <a:xfrm>
            <a:off x="6008068" y="978993"/>
            <a:ext cx="5365218" cy="4900014"/>
          </a:xfrm>
          <a:effectLst/>
        </p:spPr>
        <p:txBody>
          <a:bodyPr>
            <a:normAutofit/>
          </a:bodyPr>
          <a:lstStyle/>
          <a:p>
            <a:r>
              <a:rPr lang="en-US" dirty="0"/>
              <a:t>The data for this project came from the SDOT Traffic Management Division of the state of Washington.</a:t>
            </a:r>
          </a:p>
        </p:txBody>
      </p:sp>
    </p:spTree>
    <p:extLst>
      <p:ext uri="{BB962C8B-B14F-4D97-AF65-F5344CB8AC3E}">
        <p14:creationId xmlns:p14="http://schemas.microsoft.com/office/powerpoint/2010/main" val="354515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57701C-84C0-473E-A05A-D08DA67C1324}"/>
              </a:ext>
            </a:extLst>
          </p:cNvPr>
          <p:cNvSpPr>
            <a:spLocks noGrp="1"/>
          </p:cNvSpPr>
          <p:nvPr>
            <p:ph type="title"/>
          </p:nvPr>
        </p:nvSpPr>
        <p:spPr>
          <a:xfrm>
            <a:off x="451515" y="1734857"/>
            <a:ext cx="3765483" cy="3388287"/>
          </a:xfrm>
        </p:spPr>
        <p:txBody>
          <a:bodyPr anchor="ctr">
            <a:normAutofit/>
          </a:bodyPr>
          <a:lstStyle/>
          <a:p>
            <a:r>
              <a:rPr lang="en-US" dirty="0"/>
              <a:t>Data Methodology </a:t>
            </a:r>
          </a:p>
        </p:txBody>
      </p:sp>
      <p:sp>
        <p:nvSpPr>
          <p:cNvPr id="3" name="Content Placeholder 2">
            <a:extLst>
              <a:ext uri="{FF2B5EF4-FFF2-40B4-BE49-F238E27FC236}">
                <a16:creationId xmlns:a16="http://schemas.microsoft.com/office/drawing/2014/main" id="{D5C7EF26-5689-471B-9787-A9B3C21D0B62}"/>
              </a:ext>
            </a:extLst>
          </p:cNvPr>
          <p:cNvSpPr>
            <a:spLocks noGrp="1"/>
          </p:cNvSpPr>
          <p:nvPr>
            <p:ph idx="1"/>
          </p:nvPr>
        </p:nvSpPr>
        <p:spPr>
          <a:xfrm>
            <a:off x="6008068" y="978993"/>
            <a:ext cx="5365218" cy="4900014"/>
          </a:xfrm>
          <a:effectLst/>
        </p:spPr>
        <p:txBody>
          <a:bodyPr>
            <a:normAutofit/>
          </a:bodyPr>
          <a:lstStyle/>
          <a:p>
            <a:pPr>
              <a:buFont typeface="Courier New" panose="02070309020205020404" pitchFamily="49" charset="0"/>
              <a:buChar char="o"/>
            </a:pPr>
            <a:r>
              <a:rPr lang="en-US" dirty="0"/>
              <a:t>The data for the project is broken into a </a:t>
            </a:r>
            <a:r>
              <a:rPr lang="en-US" b="1" dirty="0"/>
              <a:t>Training</a:t>
            </a:r>
            <a:r>
              <a:rPr lang="en-US" dirty="0"/>
              <a:t>, </a:t>
            </a:r>
            <a:r>
              <a:rPr lang="en-US" b="1" dirty="0"/>
              <a:t>Dev</a:t>
            </a:r>
            <a:r>
              <a:rPr lang="en-US" dirty="0"/>
              <a:t>, and </a:t>
            </a:r>
            <a:r>
              <a:rPr lang="en-US" b="1" dirty="0"/>
              <a:t>Testing</a:t>
            </a:r>
            <a:r>
              <a:rPr lang="en-US" dirty="0"/>
              <a:t> </a:t>
            </a:r>
            <a:r>
              <a:rPr lang="en-US" b="1" dirty="0"/>
              <a:t>sets</a:t>
            </a:r>
            <a:r>
              <a:rPr lang="en-US" dirty="0"/>
              <a:t>.</a:t>
            </a:r>
          </a:p>
          <a:p>
            <a:pPr>
              <a:buFont typeface="Courier New" panose="02070309020205020404" pitchFamily="49" charset="0"/>
              <a:buChar char="o"/>
            </a:pPr>
            <a:r>
              <a:rPr lang="en-US" dirty="0"/>
              <a:t>The </a:t>
            </a:r>
            <a:r>
              <a:rPr lang="en-US" b="1" dirty="0"/>
              <a:t>Training Set </a:t>
            </a:r>
            <a:r>
              <a:rPr lang="en-US" dirty="0"/>
              <a:t>is comprised over 80% of the data</a:t>
            </a:r>
          </a:p>
          <a:p>
            <a:pPr>
              <a:buFont typeface="Courier New" panose="02070309020205020404" pitchFamily="49" charset="0"/>
              <a:buChar char="o"/>
            </a:pPr>
            <a:r>
              <a:rPr lang="en-US" dirty="0"/>
              <a:t>The </a:t>
            </a:r>
            <a:r>
              <a:rPr lang="en-US" b="1" dirty="0"/>
              <a:t>Dev Set </a:t>
            </a:r>
            <a:r>
              <a:rPr lang="en-US" dirty="0"/>
              <a:t>is</a:t>
            </a:r>
            <a:r>
              <a:rPr lang="en-US" b="1" dirty="0"/>
              <a:t> </a:t>
            </a:r>
            <a:r>
              <a:rPr lang="en-US" dirty="0"/>
              <a:t>comprised of approximately a third of the data.</a:t>
            </a:r>
          </a:p>
          <a:p>
            <a:pPr>
              <a:buFont typeface="Courier New" panose="02070309020205020404" pitchFamily="49" charset="0"/>
              <a:buChar char="o"/>
            </a:pPr>
            <a:r>
              <a:rPr lang="en-US" dirty="0"/>
              <a:t>The </a:t>
            </a:r>
            <a:r>
              <a:rPr lang="en-US" b="1" dirty="0"/>
              <a:t>Test Set </a:t>
            </a:r>
            <a:r>
              <a:rPr lang="en-US" dirty="0"/>
              <a:t>is comprised of 10% of the data.</a:t>
            </a:r>
          </a:p>
        </p:txBody>
      </p:sp>
    </p:spTree>
    <p:extLst>
      <p:ext uri="{BB962C8B-B14F-4D97-AF65-F5344CB8AC3E}">
        <p14:creationId xmlns:p14="http://schemas.microsoft.com/office/powerpoint/2010/main" val="381096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29F19E-623B-4B88-B0F2-C1D2A08C7FEE}"/>
              </a:ext>
            </a:extLst>
          </p:cNvPr>
          <p:cNvSpPr>
            <a:spLocks noGrp="1"/>
          </p:cNvSpPr>
          <p:nvPr>
            <p:ph type="title"/>
          </p:nvPr>
        </p:nvSpPr>
        <p:spPr>
          <a:xfrm>
            <a:off x="451515" y="1734857"/>
            <a:ext cx="3765483" cy="3388287"/>
          </a:xfrm>
        </p:spPr>
        <p:txBody>
          <a:bodyPr anchor="ctr">
            <a:normAutofit/>
          </a:bodyPr>
          <a:lstStyle/>
          <a:p>
            <a:r>
              <a:rPr lang="en-US" dirty="0"/>
              <a:t>Data Analysis</a:t>
            </a:r>
          </a:p>
        </p:txBody>
      </p:sp>
      <p:sp>
        <p:nvSpPr>
          <p:cNvPr id="3" name="Content Placeholder 2">
            <a:extLst>
              <a:ext uri="{FF2B5EF4-FFF2-40B4-BE49-F238E27FC236}">
                <a16:creationId xmlns:a16="http://schemas.microsoft.com/office/drawing/2014/main" id="{6A88BC04-FFE8-42B1-BA08-0A17CC421605}"/>
              </a:ext>
            </a:extLst>
          </p:cNvPr>
          <p:cNvSpPr>
            <a:spLocks noGrp="1"/>
          </p:cNvSpPr>
          <p:nvPr>
            <p:ph idx="1"/>
          </p:nvPr>
        </p:nvSpPr>
        <p:spPr>
          <a:xfrm>
            <a:off x="6008068" y="978993"/>
            <a:ext cx="5365218" cy="4900014"/>
          </a:xfrm>
          <a:effectLst/>
        </p:spPr>
        <p:txBody>
          <a:bodyPr>
            <a:normAutofit/>
          </a:bodyPr>
          <a:lstStyle/>
          <a:p>
            <a:r>
              <a:rPr lang="en-US" dirty="0"/>
              <a:t>What exactly did we learn looking at the data ?</a:t>
            </a:r>
          </a:p>
          <a:p>
            <a:pPr marL="0" indent="0">
              <a:buNone/>
            </a:pPr>
            <a:endParaRPr lang="en-US" dirty="0"/>
          </a:p>
        </p:txBody>
      </p:sp>
    </p:spTree>
    <p:extLst>
      <p:ext uri="{BB962C8B-B14F-4D97-AF65-F5344CB8AC3E}">
        <p14:creationId xmlns:p14="http://schemas.microsoft.com/office/powerpoint/2010/main" val="199707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2C383C-BE59-4B6A-AEEA-B1EF43E497DA}"/>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600"/>
              <a:t>Most Accidents Occur on Fridays.</a:t>
            </a:r>
          </a:p>
        </p:txBody>
      </p:sp>
      <p:sp>
        <p:nvSpPr>
          <p:cNvPr id="12" name="Rectangle 11">
            <a:extLst>
              <a:ext uri="{FF2B5EF4-FFF2-40B4-BE49-F238E27FC236}">
                <a16:creationId xmlns:a16="http://schemas.microsoft.com/office/drawing/2014/main" id="{8463C51E-4C59-4602-8432-5BB95E37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53BD741A-3F41-45C2-A7D1-440BB2354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65268DF-0D6F-407C-B021-E23B41E34DF5}"/>
              </a:ext>
            </a:extLst>
          </p:cNvPr>
          <p:cNvPicPr>
            <a:picLocks noGrp="1" noChangeAspect="1"/>
          </p:cNvPicPr>
          <p:nvPr>
            <p:ph idx="1"/>
          </p:nvPr>
        </p:nvPicPr>
        <p:blipFill>
          <a:blip r:embed="rId2"/>
          <a:stretch>
            <a:fillRect/>
          </a:stretch>
        </p:blipFill>
        <p:spPr>
          <a:xfrm>
            <a:off x="5612118" y="2330285"/>
            <a:ext cx="5630441" cy="2167720"/>
          </a:xfrm>
          <a:prstGeom prst="rect">
            <a:avLst/>
          </a:prstGeom>
        </p:spPr>
      </p:pic>
    </p:spTree>
    <p:extLst>
      <p:ext uri="{BB962C8B-B14F-4D97-AF65-F5344CB8AC3E}">
        <p14:creationId xmlns:p14="http://schemas.microsoft.com/office/powerpoint/2010/main" val="227414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F2112F-B25F-4DD1-A95F-76FFF886047D}"/>
              </a:ext>
            </a:extLst>
          </p:cNvPr>
          <p:cNvSpPr>
            <a:spLocks noGrp="1"/>
          </p:cNvSpPr>
          <p:nvPr>
            <p:ph type="title"/>
          </p:nvPr>
        </p:nvSpPr>
        <p:spPr>
          <a:xfrm>
            <a:off x="810001" y="447188"/>
            <a:ext cx="3413084" cy="1559412"/>
          </a:xfrm>
        </p:spPr>
        <p:txBody>
          <a:bodyPr>
            <a:normAutofit/>
          </a:bodyPr>
          <a:lstStyle/>
          <a:p>
            <a:pPr>
              <a:lnSpc>
                <a:spcPct val="90000"/>
              </a:lnSpc>
            </a:pPr>
            <a:r>
              <a:rPr lang="en-US" sz="2200"/>
              <a:t>Looking for a Fender Bender?</a:t>
            </a:r>
            <a:br>
              <a:rPr lang="en-US" sz="2200"/>
            </a:br>
            <a:r>
              <a:rPr lang="en-US" sz="2200"/>
              <a:t>Try October, it has the most accidents by far.</a:t>
            </a:r>
          </a:p>
        </p:txBody>
      </p:sp>
      <p:sp>
        <p:nvSpPr>
          <p:cNvPr id="3" name="Content Placeholder 2">
            <a:extLst>
              <a:ext uri="{FF2B5EF4-FFF2-40B4-BE49-F238E27FC236}">
                <a16:creationId xmlns:a16="http://schemas.microsoft.com/office/drawing/2014/main" id="{130529C7-F7C5-4BC9-BCAF-B0EA6C808F87}"/>
              </a:ext>
            </a:extLst>
          </p:cNvPr>
          <p:cNvSpPr>
            <a:spLocks noGrp="1"/>
          </p:cNvSpPr>
          <p:nvPr>
            <p:ph idx="1"/>
          </p:nvPr>
        </p:nvSpPr>
        <p:spPr>
          <a:xfrm>
            <a:off x="818713" y="2413000"/>
            <a:ext cx="3404372" cy="3632200"/>
          </a:xfrm>
        </p:spPr>
        <p:txBody>
          <a:bodyPr>
            <a:normAutofit/>
          </a:bodyPr>
          <a:lstStyle/>
          <a:p>
            <a:pPr marL="0" indent="0">
              <a:buNone/>
            </a:pPr>
            <a:endParaRPr lang="en-US" sz="1600"/>
          </a:p>
          <a:p>
            <a:endParaRPr lang="en-US" sz="1600"/>
          </a:p>
        </p:txBody>
      </p:sp>
      <p:sp>
        <p:nvSpPr>
          <p:cNvPr id="20"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B39EED4-D0C8-40FF-8FCF-F2D040B864C0}"/>
              </a:ext>
            </a:extLst>
          </p:cNvPr>
          <p:cNvPicPr>
            <a:picLocks noChangeAspect="1"/>
          </p:cNvPicPr>
          <p:nvPr/>
        </p:nvPicPr>
        <p:blipFill rotWithShape="1">
          <a:blip r:embed="rId3"/>
          <a:srcRect l="28224" r="23594"/>
          <a:stretch/>
        </p:blipFill>
        <p:spPr>
          <a:xfrm>
            <a:off x="5603706" y="1258533"/>
            <a:ext cx="5638853" cy="4330196"/>
          </a:xfrm>
          <a:prstGeom prst="rect">
            <a:avLst/>
          </a:prstGeom>
        </p:spPr>
      </p:pic>
    </p:spTree>
    <p:extLst>
      <p:ext uri="{BB962C8B-B14F-4D97-AF65-F5344CB8AC3E}">
        <p14:creationId xmlns:p14="http://schemas.microsoft.com/office/powerpoint/2010/main" val="183109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2C5EC5-02C8-43D2-A62F-C8D14B1947F2}"/>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200"/>
              <a:t>Multi-Car Accidents Can Occur at Any Month</a:t>
            </a:r>
          </a:p>
        </p:txBody>
      </p:sp>
      <p:sp>
        <p:nvSpPr>
          <p:cNvPr id="12" name="Rectangle 11">
            <a:extLst>
              <a:ext uri="{FF2B5EF4-FFF2-40B4-BE49-F238E27FC236}">
                <a16:creationId xmlns:a16="http://schemas.microsoft.com/office/drawing/2014/main" id="{8463C51E-4C59-4602-8432-5BB95E37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53BD741A-3F41-45C2-A7D1-440BB2354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E40611C-FFB2-47D5-A670-735BAC3A2664}"/>
              </a:ext>
            </a:extLst>
          </p:cNvPr>
          <p:cNvPicPr>
            <a:picLocks noGrp="1" noChangeAspect="1"/>
          </p:cNvPicPr>
          <p:nvPr>
            <p:ph idx="1"/>
          </p:nvPr>
        </p:nvPicPr>
        <p:blipFill>
          <a:blip r:embed="rId2"/>
          <a:stretch>
            <a:fillRect/>
          </a:stretch>
        </p:blipFill>
        <p:spPr>
          <a:xfrm>
            <a:off x="5612118" y="2400667"/>
            <a:ext cx="5630441" cy="2026957"/>
          </a:xfrm>
          <a:prstGeom prst="rect">
            <a:avLst/>
          </a:prstGeom>
        </p:spPr>
      </p:pic>
    </p:spTree>
    <p:extLst>
      <p:ext uri="{BB962C8B-B14F-4D97-AF65-F5344CB8AC3E}">
        <p14:creationId xmlns:p14="http://schemas.microsoft.com/office/powerpoint/2010/main" val="370198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EBC4AE-7292-4CC2-A943-2E42745CC80E}"/>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000"/>
              <a:t>Multi-Car Accidents Can Occur Any Day Of The Week</a:t>
            </a:r>
          </a:p>
        </p:txBody>
      </p:sp>
      <p:sp>
        <p:nvSpPr>
          <p:cNvPr id="12" name="Rectangle 11">
            <a:extLst>
              <a:ext uri="{FF2B5EF4-FFF2-40B4-BE49-F238E27FC236}">
                <a16:creationId xmlns:a16="http://schemas.microsoft.com/office/drawing/2014/main" id="{70356939-E85F-4AD3-B574-8F8C91A4D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A374A477-3F18-4367-9F4F-41EF32804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CDB9FD-31A5-45E7-8F4E-42DD30068DD9}"/>
              </a:ext>
            </a:extLst>
          </p:cNvPr>
          <p:cNvPicPr>
            <a:picLocks noGrp="1" noChangeAspect="1"/>
          </p:cNvPicPr>
          <p:nvPr>
            <p:ph idx="1"/>
          </p:nvPr>
        </p:nvPicPr>
        <p:blipFill>
          <a:blip r:embed="rId2"/>
          <a:stretch>
            <a:fillRect/>
          </a:stretch>
        </p:blipFill>
        <p:spPr>
          <a:xfrm>
            <a:off x="7068226" y="2229678"/>
            <a:ext cx="4174333" cy="2368934"/>
          </a:xfrm>
          <a:prstGeom prst="rect">
            <a:avLst/>
          </a:prstGeom>
        </p:spPr>
      </p:pic>
    </p:spTree>
    <p:extLst>
      <p:ext uri="{BB962C8B-B14F-4D97-AF65-F5344CB8AC3E}">
        <p14:creationId xmlns:p14="http://schemas.microsoft.com/office/powerpoint/2010/main" val="4041313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516</Words>
  <Application>Microsoft Office PowerPoint</Application>
  <PresentationFormat>Widescreen</PresentationFormat>
  <Paragraphs>67</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Courier New</vt:lpstr>
      <vt:lpstr>Wingdings 2</vt:lpstr>
      <vt:lpstr>Quotable</vt:lpstr>
      <vt:lpstr>Predicting Seattle Traffic Incidents</vt:lpstr>
      <vt:lpstr>Why is it Important to Predict Traffic Accident Severity ?</vt:lpstr>
      <vt:lpstr>Data Sourcing</vt:lpstr>
      <vt:lpstr>Data Methodology </vt:lpstr>
      <vt:lpstr>Data Analysis</vt:lpstr>
      <vt:lpstr>Most Accidents Occur on Fridays.</vt:lpstr>
      <vt:lpstr>Looking for a Fender Bender? Try October, it has the most accidents by far.</vt:lpstr>
      <vt:lpstr>Multi-Car Accidents Can Occur at Any Month</vt:lpstr>
      <vt:lpstr>Multi-Car Accidents Can Occur Any Day Of The Week</vt:lpstr>
      <vt:lpstr>More Accidents Happen During the Day</vt:lpstr>
      <vt:lpstr>Logistic Regression</vt:lpstr>
      <vt:lpstr>Weighted Logistic Regression</vt:lpstr>
      <vt:lpstr>Support Vector Machine (Linear Kernel)</vt:lpstr>
      <vt:lpstr>Weight SVM (Linear Kernel)</vt:lpstr>
      <vt:lpstr>Random Forest</vt:lpstr>
      <vt:lpstr>Weighted Random Forest</vt:lpstr>
      <vt:lpstr>Gradient Boosting Classifier</vt:lpstr>
      <vt:lpstr>Deep Neural Network</vt:lpstr>
      <vt:lpstr>Shallow Neural Network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Seattle Traffic Incidents</dc:title>
  <dc:creator>Phillip</dc:creator>
  <cp:lastModifiedBy>Phillip</cp:lastModifiedBy>
  <cp:revision>3</cp:revision>
  <dcterms:created xsi:type="dcterms:W3CDTF">2020-09-21T04:42:55Z</dcterms:created>
  <dcterms:modified xsi:type="dcterms:W3CDTF">2020-09-21T04:54:46Z</dcterms:modified>
</cp:coreProperties>
</file>