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56" r:id="rId2"/>
    <p:sldId id="367" r:id="rId3"/>
    <p:sldId id="38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5" r:id="rId12"/>
    <p:sldId id="394" r:id="rId13"/>
    <p:sldId id="395" r:id="rId14"/>
    <p:sldId id="396" r:id="rId15"/>
    <p:sldId id="393" r:id="rId16"/>
    <p:sldId id="314" r:id="rId17"/>
    <p:sldId id="349" r:id="rId18"/>
    <p:sldId id="351" r:id="rId19"/>
    <p:sldId id="359" r:id="rId20"/>
    <p:sldId id="315" r:id="rId21"/>
    <p:sldId id="316" r:id="rId22"/>
    <p:sldId id="319" r:id="rId23"/>
    <p:sldId id="320" r:id="rId24"/>
    <p:sldId id="322" r:id="rId25"/>
    <p:sldId id="323" r:id="rId26"/>
    <p:sldId id="387" r:id="rId27"/>
    <p:sldId id="369" r:id="rId28"/>
    <p:sldId id="368" r:id="rId29"/>
    <p:sldId id="370" r:id="rId30"/>
    <p:sldId id="325" r:id="rId31"/>
    <p:sldId id="355" r:id="rId32"/>
    <p:sldId id="324" r:id="rId33"/>
    <p:sldId id="326" r:id="rId34"/>
    <p:sldId id="327" r:id="rId35"/>
    <p:sldId id="371" r:id="rId36"/>
    <p:sldId id="372" r:id="rId37"/>
    <p:sldId id="389" r:id="rId38"/>
    <p:sldId id="297" r:id="rId39"/>
    <p:sldId id="377" r:id="rId40"/>
    <p:sldId id="378" r:id="rId41"/>
    <p:sldId id="379" r:id="rId42"/>
    <p:sldId id="381" r:id="rId43"/>
    <p:sldId id="382" r:id="rId44"/>
    <p:sldId id="383" r:id="rId45"/>
    <p:sldId id="384" r:id="rId46"/>
    <p:sldId id="357" r:id="rId47"/>
    <p:sldId id="358" r:id="rId48"/>
    <p:sldId id="332" r:id="rId49"/>
    <p:sldId id="317" r:id="rId50"/>
    <p:sldId id="313" r:id="rId51"/>
    <p:sldId id="386" r:id="rId52"/>
    <p:sldId id="335" r:id="rId53"/>
    <p:sldId id="336" r:id="rId54"/>
    <p:sldId id="337" r:id="rId55"/>
    <p:sldId id="338" r:id="rId56"/>
    <p:sldId id="341" r:id="rId57"/>
    <p:sldId id="321" r:id="rId58"/>
    <p:sldId id="333" r:id="rId59"/>
    <p:sldId id="339" r:id="rId60"/>
    <p:sldId id="334" r:id="rId61"/>
    <p:sldId id="331" r:id="rId62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FF99"/>
    <a:srgbClr val="66FF66"/>
    <a:srgbClr val="969696"/>
    <a:srgbClr val="808080"/>
    <a:srgbClr val="009900"/>
    <a:srgbClr val="33CC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48" autoAdjust="0"/>
  </p:normalViewPr>
  <p:slideViewPr>
    <p:cSldViewPr snapToGrid="0" snapToObjects="1">
      <p:cViewPr varScale="1">
        <p:scale>
          <a:sx n="122" d="100"/>
          <a:sy n="122" d="100"/>
        </p:scale>
        <p:origin x="35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22"/>
    </p:cViewPr>
  </p:sorterViewPr>
  <p:notesViewPr>
    <p:cSldViewPr snapToGrid="0" snapToObjects="1">
      <p:cViewPr varScale="1">
        <p:scale>
          <a:sx n="94" d="100"/>
          <a:sy n="94" d="100"/>
        </p:scale>
        <p:origin x="-3516" y="-10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300" smtClean="0"/>
            </a:lvl1pPr>
          </a:lstStyle>
          <a:p>
            <a:pPr>
              <a:defRPr/>
            </a:pPr>
            <a:r>
              <a:rPr lang="en-US"/>
              <a:t>Lecture 4: Static Circuits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 smtClean="0"/>
            </a:lvl1pPr>
          </a:lstStyle>
          <a:p>
            <a:pPr>
              <a:defRPr/>
            </a:pPr>
            <a:fld id="{7D4CA852-2050-4FBA-B837-2A1AB89D6788}" type="datetime1">
              <a:rPr lang="en-US"/>
              <a:pPr>
                <a:defRPr/>
              </a:pPr>
              <a:t>10/12/2020</a:t>
            </a:fld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300" smtClean="0"/>
            </a:lvl1pPr>
          </a:lstStyle>
          <a:p>
            <a:pPr>
              <a:defRPr/>
            </a:pPr>
            <a:r>
              <a:rPr lang="en-US"/>
              <a:t>Neuromorphic Engineering I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 smtClean="0"/>
            </a:lvl1pPr>
          </a:lstStyle>
          <a:p>
            <a:pPr>
              <a:defRPr/>
            </a:pPr>
            <a:fld id="{1C748346-5C00-4B6D-9446-2196EB7BB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300" smtClean="0"/>
            </a:lvl1pPr>
          </a:lstStyle>
          <a:p>
            <a:pPr>
              <a:defRPr/>
            </a:pPr>
            <a:r>
              <a:rPr lang="en-US"/>
              <a:t>Lecture 4: Static CircuitsComputation in Neuromorphic aVLSI (CNS)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 smtClean="0"/>
            </a:lvl1pPr>
          </a:lstStyle>
          <a:p>
            <a:pPr>
              <a:defRPr/>
            </a:pPr>
            <a:fld id="{4052AE48-C95E-4C95-9857-486CF6965F58}" type="datetime1">
              <a:rPr lang="en-US"/>
              <a:pPr>
                <a:defRPr/>
              </a:pPr>
              <a:t>10/12/2020</a:t>
            </a:fld>
            <a:r>
              <a:rPr lang="en-US"/>
              <a:t>21-Nov-05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300" smtClean="0"/>
            </a:lvl1pPr>
          </a:lstStyle>
          <a:p>
            <a:pPr>
              <a:defRPr/>
            </a:pPr>
            <a:r>
              <a:rPr lang="en-US"/>
              <a:t>Neuromorphic Engineering ILec. 4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6" tIns="46438" rIns="92876" bIns="46438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 smtClean="0"/>
            </a:lvl1pPr>
          </a:lstStyle>
          <a:p>
            <a:pPr>
              <a:defRPr/>
            </a:pPr>
            <a:fld id="{D6418F35-3E66-4188-9886-6C967E480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A11885-F976-4FD8-B69F-799B78FF411A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889D64-FD30-4867-843D-04F9FF016A83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5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3C5899-1CCA-46B7-86AF-350F31C69B75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BBE3BE-F055-4B37-A271-F5AE67928E71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108AFB-3DEA-43BE-9CCE-47F33DA6D658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2B6FBA-1862-4827-8C5D-92023BDC71AC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E801EC-3CCC-478B-8110-67CAD10C5123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E236DE-C5ED-4C5E-B9E3-116EC66EC32B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163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D1DC9-75C4-42BC-81C1-8E49F44086B5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345C16-A872-4FD9-A0AA-4AB30332C7D3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20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17D6A0-C8EE-4B75-B713-F1CFEA1B0B10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A008E0-B6C2-4D4C-A310-5CCA46789613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71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2DB516-31B6-48D8-B586-86493D491F5B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E17FB1-1900-4F15-B5FD-874E9E2A58C8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C1867E-45C7-4AE2-8070-FC0392B20093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540D8D-DB7E-461F-A0DD-312CC532C8A5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D96636-332E-4337-939C-28F67E494C18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EABDD9-E06D-4DFF-8FB4-07249CDC7DB4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72AF23-5020-4D27-8B74-BB763D160BE8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DC08E0-A5F2-4061-AC75-864A00B0D255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7BDBCB-BE04-4309-BC01-11D52516AC28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A8B15E-3D68-4C1B-B188-9851FEF456A6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2485AB-6CBA-4B0E-8987-189B4D7D6415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823566-E5D7-4FA1-8887-21E8CC34200A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7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47AA16-DD38-4FF9-AD43-72917BA72FA8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2C8420-95C7-4599-A2D9-4C079B2BA8BB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AA425C-EF8E-430D-9CEC-608F77BF7B98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F27FD6-C111-49F2-A2F5-80278D704EA4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CA7870-31FD-4A43-B88D-E6DA5CDF5A72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7815AB-07C8-44F2-95A2-9F155701EAF5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01001C-DDBD-4AA5-9890-12267A91A444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A2D43F-4026-4D32-ADCC-A4ED0FC16B6D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224FF1-EE26-457C-B405-6DAA47D78E0E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AAAF9C-1FF4-49ED-A6BF-527E3103B579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242894-BE81-4390-8845-6EF750D5E88D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97D940-4610-4C28-81E9-DE7C65AE6560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4C3392-5B7B-4AA8-B449-54EF7F716D13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1087E1-6BCF-43A7-9FA1-8A9A7640C58E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54C0BF-FDF2-4839-9D03-C16084496BDB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93CC88-BEC2-4F2B-99F6-7145B000CAE1}" type="slidenum">
              <a:rPr lang="en-US" altLang="en-US" sz="1300"/>
              <a:pPr/>
              <a:t>27</a:t>
            </a:fld>
            <a:endParaRPr lang="en-US" altLang="en-US" sz="1300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1B60EA-9B78-4D19-A223-4D96BFB1AB7E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16FFD6-4EF7-4555-9400-652B10030811}" type="slidenum">
              <a:rPr lang="en-US" altLang="en-US" sz="1300"/>
              <a:pPr/>
              <a:t>28</a:t>
            </a:fld>
            <a:endParaRPr lang="en-US" altLang="en-US" sz="13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F0A1FB-D787-4FFF-9213-E638D387F14E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3FC0AF-1207-4C2E-A663-0929A1FCE909}" type="slidenum">
              <a:rPr lang="en-US" altLang="en-US" sz="1300"/>
              <a:pPr/>
              <a:t>29</a:t>
            </a:fld>
            <a:endParaRPr lang="en-US" altLang="en-US" sz="130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33D91-751A-4CBD-8868-7214535DF14D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B7874-3783-4994-86BA-9E002D9BE158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B7F6D5-1126-4BA1-877C-269073414031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896A5D-5524-4671-8CAE-C22F2D9714CF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F49060-4608-47EC-BE50-5047AEDC5455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CAB6BB-9DC3-463B-95D9-41E77D94269F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DB9FB6-D987-4E36-82BF-0E063B3A2343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F29ED8-C98C-48BF-ADED-08490BF874B7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E4E055-7961-4399-8212-A18D8C2C0716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055864-C896-44B4-B2F0-D223FFDB6C67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033D6D-3C02-4D03-9B04-0164E9486D45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4D5B64-DCEF-4651-8BB2-7CB1D337A137}" type="slidenum">
              <a:rPr lang="en-US" altLang="en-US" sz="1300"/>
              <a:pPr/>
              <a:t>34</a:t>
            </a:fld>
            <a:endParaRPr lang="en-US" altLang="en-US" sz="130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D6C342-735B-424E-AF89-E51082C47E00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6DACE9-E205-4D41-A5CA-CFF1F2E43453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8703C2-4755-42BF-B830-A3CCB334896C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D47D4A-0927-4422-8143-35FE4C2B69D5}" type="slidenum">
              <a:rPr lang="en-US" altLang="en-US" sz="1300"/>
              <a:pPr/>
              <a:t>36</a:t>
            </a:fld>
            <a:endParaRPr lang="en-US" altLang="en-US" sz="1300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0B8F2A-BA6A-4EB1-A6DF-4238489A9C3F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CCBCB6-2B9C-4E77-8326-7A76E32C2B60}" type="slidenum">
              <a:rPr lang="en-US" altLang="en-US" sz="1300"/>
              <a:pPr/>
              <a:t>37</a:t>
            </a:fld>
            <a:endParaRPr lang="en-US" altLang="en-US" sz="1300"/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54B0FA-5945-4A94-9F9E-DD82AA235BA3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03E62D-743A-41F8-8C8D-0F0E8BCC877C}" type="slidenum">
              <a:rPr lang="en-US" altLang="en-US" sz="1300"/>
              <a:pPr/>
              <a:t>38</a:t>
            </a:fld>
            <a:endParaRPr lang="en-US" altLang="en-US" sz="130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8B8A58-9C3C-45B7-A68F-4BB79EC4CB85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F0A905-3831-4D71-AD50-89E547248B59}" type="slidenum">
              <a:rPr lang="en-US" altLang="en-US" sz="1300"/>
              <a:pPr/>
              <a:t>39</a:t>
            </a:fld>
            <a:endParaRPr lang="en-US" altLang="en-US" sz="1300"/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074013-BFEC-405A-AB67-C509E4DA9132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307291-A288-4519-9CED-426DD04DCC1F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11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D216E9-37AE-4F57-A30C-78261B12C43F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4DC239-9737-43CE-8CD0-CD3C5AC44412}" type="slidenum">
              <a:rPr lang="en-US" altLang="en-US" sz="1300"/>
              <a:pPr/>
              <a:t>40</a:t>
            </a:fld>
            <a:endParaRPr lang="en-US" altLang="en-US" sz="1300"/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F51764-007E-42B9-B78F-C0DA831F06F7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3B5845-C5A9-4369-B1ED-11439556D40A}" type="slidenum">
              <a:rPr lang="en-US" altLang="en-US" sz="1300"/>
              <a:pPr/>
              <a:t>41</a:t>
            </a:fld>
            <a:endParaRPr lang="en-US" altLang="en-US" sz="1300"/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E95199-C60B-4E48-8EA4-BFFC7CCE19B7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9732E3-AE44-43E0-87A1-20D466B5CE07}" type="slidenum">
              <a:rPr lang="en-US" altLang="en-US" sz="1300"/>
              <a:pPr/>
              <a:t>42</a:t>
            </a:fld>
            <a:endParaRPr lang="en-US" altLang="en-US" sz="1300"/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A7D993-1F19-42FA-B0B9-BC002FC21887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32AACC-D391-4EA0-9E64-967D008960EF}" type="slidenum">
              <a:rPr lang="en-US" altLang="en-US" sz="1300"/>
              <a:pPr/>
              <a:t>43</a:t>
            </a:fld>
            <a:endParaRPr lang="en-US" altLang="en-US" sz="1300"/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A396E2-2AB6-4A95-A826-FF85BBA869CE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1BDF4F-E143-4A6C-A252-00C4AD846F53}" type="slidenum">
              <a:rPr lang="en-US" altLang="en-US" sz="1300"/>
              <a:pPr/>
              <a:t>44</a:t>
            </a:fld>
            <a:endParaRPr lang="en-US" altLang="en-US" sz="1300"/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AD7217-622F-4FDD-BA25-38C580FC6FF9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ED9116-E3D2-4BC1-9D55-5EF8A06E29DA}" type="slidenum">
              <a:rPr lang="en-US" altLang="en-US" sz="1300"/>
              <a:pPr/>
              <a:t>45</a:t>
            </a:fld>
            <a:endParaRPr lang="en-US" altLang="en-US" sz="1300"/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16FF58-ABBB-4D9F-92F9-DE866373AE6D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4207B-A9D6-46D1-BF0E-572E223C6765}" type="slidenum">
              <a:rPr lang="en-US" altLang="en-US" sz="1300"/>
              <a:pPr/>
              <a:t>46</a:t>
            </a:fld>
            <a:endParaRPr lang="en-US" altLang="en-US" sz="1300"/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9FBF30-738B-43CA-985D-D0BD9EDBBE42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6DE707-1868-4576-AA83-CB2FE256F899}" type="slidenum">
              <a:rPr lang="en-US" altLang="en-US" sz="1300"/>
              <a:pPr/>
              <a:t>47</a:t>
            </a:fld>
            <a:endParaRPr lang="en-US" altLang="en-US" sz="1300"/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B65CE4-0D28-4F7F-AB56-DD104D8CD0F3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F39CBA-F162-44BA-9008-7D7710B7C950}" type="slidenum">
              <a:rPr lang="en-US" altLang="en-US" sz="1300"/>
              <a:pPr/>
              <a:t>48</a:t>
            </a:fld>
            <a:endParaRPr lang="en-US" altLang="en-US" sz="1300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7C590D-DD1A-46CB-B058-8F083E49022D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437BB3-6C60-4331-B2EE-A122A8DF1AF1}" type="slidenum">
              <a:rPr lang="en-US" altLang="en-US" sz="1300"/>
              <a:pPr/>
              <a:t>49</a:t>
            </a:fld>
            <a:endParaRPr lang="en-US" altLang="en-US" sz="1300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C07216-8F9F-4164-8A01-6191829C843C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86FB5D-5DCC-4638-989A-E8A88D1D522B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460277-5362-4E9F-B112-04F77B4F6101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1E39C-78A4-4062-A1D2-9FB9C28A0A00}" type="slidenum">
              <a:rPr lang="en-US" altLang="en-US" sz="1300"/>
              <a:pPr/>
              <a:t>50</a:t>
            </a:fld>
            <a:endParaRPr lang="en-US" altLang="en-US" sz="1300"/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07C1AB-6F83-4238-B89A-51B54D3947E4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61C32B-3CF8-4EA6-A982-2DCFF2E17590}" type="slidenum">
              <a:rPr lang="en-US" altLang="en-US" sz="1300"/>
              <a:pPr/>
              <a:t>51</a:t>
            </a:fld>
            <a:endParaRPr lang="en-US" altLang="en-US" sz="1300"/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A4CAA-E8CA-47B4-83D7-64E2F23316E5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72D9F0-628C-416C-A2B5-65FD02DE74F7}" type="slidenum">
              <a:rPr lang="en-US" altLang="en-US" sz="1300"/>
              <a:pPr/>
              <a:t>52</a:t>
            </a:fld>
            <a:endParaRPr lang="en-US" altLang="en-US" sz="130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128986-C77A-49F1-A23D-8DFEBDC4B47C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4D9911-F942-4F54-A2C4-D30ABB6181B5}" type="slidenum">
              <a:rPr lang="en-US" altLang="en-US" sz="1300"/>
              <a:pPr/>
              <a:t>53</a:t>
            </a:fld>
            <a:endParaRPr lang="en-US" altLang="en-US" sz="1300"/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4C18BA-8D78-4662-988C-2B9481DA3EAE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6D3A04-0695-4F75-A28A-60F8AA954CB9}" type="slidenum">
              <a:rPr lang="en-US" altLang="en-US" sz="1300"/>
              <a:pPr/>
              <a:t>54</a:t>
            </a:fld>
            <a:endParaRPr lang="en-US" altLang="en-US" sz="1300"/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003F80-2C84-4B0E-B0F1-0E2B1B865E52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651EA9-0818-44D3-B07B-BF6AB9B51BB3}" type="slidenum">
              <a:rPr lang="en-US" altLang="en-US" sz="1300"/>
              <a:pPr/>
              <a:t>55</a:t>
            </a:fld>
            <a:endParaRPr lang="en-US" altLang="en-US" sz="1300"/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F38F7D-B8CF-4B6A-B481-26F8EB9FE97F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2EBA4A-1B67-414D-9BD3-764F807C9FED}" type="slidenum">
              <a:rPr lang="en-US" altLang="en-US" sz="1300"/>
              <a:pPr/>
              <a:t>56</a:t>
            </a:fld>
            <a:endParaRPr lang="en-US" altLang="en-US" sz="1300"/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C8ACF7-BFB7-4A37-8021-CDE792D0D6EC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C7D121-1BA9-4ACF-AD45-6891779ED4DE}" type="slidenum">
              <a:rPr lang="en-US" altLang="en-US" sz="1300"/>
              <a:pPr/>
              <a:t>57</a:t>
            </a:fld>
            <a:endParaRPr lang="en-US" altLang="en-US" sz="1300"/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C40D9A-79B2-407A-92A0-F3C5FD05851D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1B370E-3ADD-440B-9B14-233E1BB7761B}" type="slidenum">
              <a:rPr lang="en-US" altLang="en-US" sz="1300"/>
              <a:pPr/>
              <a:t>58</a:t>
            </a:fld>
            <a:endParaRPr lang="en-US" altLang="en-US" sz="1300"/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8A4CAB-5782-4EAA-8A93-4CF9AAE8EDDF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E2A8AE-5031-45D5-A6A0-969BEE586111}" type="slidenum">
              <a:rPr lang="en-US" altLang="en-US" sz="1300"/>
              <a:pPr/>
              <a:t>59</a:t>
            </a:fld>
            <a:endParaRPr lang="en-US" altLang="en-US" sz="1300"/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D45CA2-FB3D-4E8A-A368-4A4A6E87A919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D61ABA-678C-42C4-9EF3-97D7B8CE35CC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15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AE4868-643C-440C-BB7D-F612204EA87F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F5AACD-2678-4573-9FA5-ECF50D279E56}" type="slidenum">
              <a:rPr lang="en-US" altLang="en-US" sz="1300"/>
              <a:pPr/>
              <a:t>60</a:t>
            </a:fld>
            <a:endParaRPr lang="en-US" altLang="en-US" sz="1300"/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A9225C-9D87-4612-931E-EB900CE1CE82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442FE0-8F43-4B4A-81EB-14A57853A9AF}" type="slidenum">
              <a:rPr lang="en-US" altLang="en-US" sz="1300"/>
              <a:pPr/>
              <a:t>61</a:t>
            </a:fld>
            <a:endParaRPr lang="en-US" altLang="en-US" sz="1300"/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6F4A5B-7B55-4D42-A833-FC423F0AAAF0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A86BE4-D994-49A6-B987-1BCE13552DBE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830DEB-91DC-464C-968C-B77BF22135F9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691FD0-D659-42CC-AAA4-AB5BBFF2502B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4: Static CircuitsComputation in Neuromorphic aVLSI (CNS)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40DE41-6E8E-49C6-B08B-FAA10FCFBC23}" type="datetime1">
              <a:rPr lang="en-US" altLang="en-US" sz="1300"/>
              <a:pPr/>
              <a:t>10/12/2020</a:t>
            </a:fld>
            <a:r>
              <a:rPr lang="en-US" altLang="en-US" sz="1300"/>
              <a:t>21-Nov-05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Neuromorphic Engineering ILec. 4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780717-E74A-4E2A-89CD-26A605E0B801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66859-8FDD-4986-AFF9-7049B28A1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CCB0-5BF1-45FB-9BF1-821622DED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2288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5341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1047-5BCA-439B-8F01-D7A0B84B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D3BE-D977-4979-97B3-41689596F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A42A6-F002-4FCC-8339-0EDA5116F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B02A0-4C54-4294-A1CC-B907E9D77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52BBB-4B41-469F-AE34-DE7AF9124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5B93B-BA10-45A2-AF92-45BEC381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A652A-EDEB-4E78-BE12-2C1701E62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540D7-3185-408B-BA0A-1976CB4F4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EECA-6A4F-4EBF-89F8-522BE5713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1A98-583C-40FB-85FC-6FCDC0E35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CEAA8D4-3D42-4682-905A-EB2BEC9B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Optima LT Std DemiBold" panose="020B06020505080203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jpeg"/><Relationship Id="rId5" Type="http://schemas.openxmlformats.org/officeDocument/2006/relationships/image" Target="../media/image35.w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8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6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7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99.png"/><Relationship Id="rId4" Type="http://schemas.openxmlformats.org/officeDocument/2006/relationships/oleObject" Target="../embeddings/oleObject8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107.wmf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10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/>
              <a:t>Static Circuits</a:t>
            </a:r>
          </a:p>
        </p:txBody>
      </p:sp>
      <p:sp>
        <p:nvSpPr>
          <p:cNvPr id="4099" name="Rectangle 95"/>
          <p:cNvSpPr>
            <a:spLocks noGrp="1" noChangeArrowheads="1"/>
          </p:cNvSpPr>
          <p:nvPr>
            <p:ph type="body" idx="1"/>
          </p:nvPr>
        </p:nvSpPr>
        <p:spPr>
          <a:xfrm>
            <a:off x="152400" y="1728788"/>
            <a:ext cx="8763000" cy="447833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Results from Lab3 (Strong </a:t>
            </a:r>
            <a:r>
              <a:rPr lang="en-US" altLang="en-US" sz="2800" dirty="0" err="1"/>
              <a:t>inversion+Early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/>
              <a:t>Intrinsic gain of a transistor (take 2)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Diode-connected transistor</a:t>
            </a:r>
          </a:p>
          <a:p>
            <a:pPr eaLnBrk="1" hangingPunct="1"/>
            <a:r>
              <a:rPr lang="en-US" altLang="en-US" sz="2800" dirty="0"/>
              <a:t>Current mirrors &amp; Scaling (tilted) current mirrors</a:t>
            </a:r>
          </a:p>
          <a:p>
            <a:pPr eaLnBrk="1" hangingPunct="1"/>
            <a:r>
              <a:rPr lang="en-US" altLang="en-US" sz="2800" dirty="0"/>
              <a:t>Differential pair</a:t>
            </a:r>
          </a:p>
          <a:p>
            <a:pPr eaLnBrk="1" hangingPunct="1"/>
            <a:r>
              <a:rPr lang="en-US" altLang="en-US" sz="2800" dirty="0"/>
              <a:t>Current correlator</a:t>
            </a:r>
          </a:p>
          <a:p>
            <a:pPr eaLnBrk="1" hangingPunct="1"/>
            <a:r>
              <a:rPr lang="en-US" altLang="en-US" sz="2800" dirty="0"/>
              <a:t>Bump-</a:t>
            </a:r>
            <a:r>
              <a:rPr lang="en-US" altLang="en-US" sz="2800" dirty="0" err="1"/>
              <a:t>Antibump</a:t>
            </a:r>
            <a:r>
              <a:rPr lang="en-US" altLang="en-US" sz="2800" dirty="0"/>
              <a:t> circuit</a:t>
            </a:r>
          </a:p>
          <a:p>
            <a:pPr eaLnBrk="1" hangingPunct="1"/>
            <a:r>
              <a:rPr lang="en-US" altLang="en-US" sz="2800" dirty="0"/>
              <a:t>Transconductance amplifier (and its </a:t>
            </a:r>
            <a:r>
              <a:rPr lang="en-US" altLang="en-US" sz="2800" i="1" dirty="0"/>
              <a:t>g</a:t>
            </a:r>
            <a:r>
              <a:rPr lang="en-US" altLang="en-US" sz="2800" i="1" baseline="-25000" dirty="0"/>
              <a:t>m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Wide range </a:t>
            </a:r>
            <a:r>
              <a:rPr lang="en-US" altLang="en-US" sz="2800" dirty="0" err="1"/>
              <a:t>transamp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854200" y="1685925"/>
            <a:ext cx="5630863" cy="4448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854200" y="1685925"/>
            <a:ext cx="5630863" cy="44481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854200" y="1685925"/>
            <a:ext cx="563086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1854200" y="1685925"/>
            <a:ext cx="5630863" cy="4448175"/>
          </a:xfrm>
          <a:custGeom>
            <a:avLst/>
            <a:gdLst>
              <a:gd name="T0" fmla="*/ 0 w 595"/>
              <a:gd name="T1" fmla="*/ 4448175 h 470"/>
              <a:gd name="T2" fmla="*/ 5630863 w 595"/>
              <a:gd name="T3" fmla="*/ 4448175 h 470"/>
              <a:gd name="T4" fmla="*/ 5630863 w 595"/>
              <a:gd name="T5" fmla="*/ 0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5" h="470">
                <a:moveTo>
                  <a:pt x="0" y="470"/>
                </a:moveTo>
                <a:lnTo>
                  <a:pt x="595" y="470"/>
                </a:lnTo>
                <a:lnTo>
                  <a:pt x="59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1854200" y="1685925"/>
            <a:ext cx="1588" cy="444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854200" y="6134100"/>
            <a:ext cx="56308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1854200" y="1685925"/>
            <a:ext cx="1588" cy="444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85420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85420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1854200" y="6076950"/>
            <a:ext cx="1588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854200" y="1685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684338" y="62484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 alt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909763" y="6162675"/>
            <a:ext cx="1127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t>-8</a:t>
            </a:r>
            <a:endParaRPr lang="en-US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18598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18598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2382838" y="6105525"/>
            <a:ext cx="31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382838" y="168592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25257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5257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26400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6400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V="1">
            <a:off x="272573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272573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28003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28003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flipV="1">
            <a:off x="2865438" y="6105525"/>
            <a:ext cx="31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2865438" y="168592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292258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292258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297973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297973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V="1">
            <a:off x="2979738" y="6076950"/>
            <a:ext cx="1587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2979738" y="1685925"/>
            <a:ext cx="1587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2809875" y="62484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036888" y="6162675"/>
            <a:ext cx="1127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t>-7</a:t>
            </a:r>
            <a:endParaRPr lang="en-US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V="1">
            <a:off x="3311525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3311525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 flipV="1">
            <a:off x="35115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35115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 flipV="1">
            <a:off x="36512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36512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V="1">
            <a:off x="37655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>
            <a:off x="37655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 flipV="1">
            <a:off x="3851275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3851275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 flipV="1">
            <a:off x="3927475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>
            <a:off x="3927475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Line 49"/>
          <p:cNvSpPr>
            <a:spLocks noChangeShapeType="1"/>
          </p:cNvSpPr>
          <p:nvPr/>
        </p:nvSpPr>
        <p:spPr bwMode="auto">
          <a:xfrm flipV="1">
            <a:off x="39941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>
            <a:off x="39941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 flipV="1">
            <a:off x="4049713" y="6105525"/>
            <a:ext cx="31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4049713" y="168592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Line 53"/>
          <p:cNvSpPr>
            <a:spLocks noChangeShapeType="1"/>
          </p:cNvSpPr>
          <p:nvPr/>
        </p:nvSpPr>
        <p:spPr bwMode="auto">
          <a:xfrm flipV="1">
            <a:off x="410686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>
            <a:off x="410686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5"/>
          <p:cNvSpPr>
            <a:spLocks noChangeShapeType="1"/>
          </p:cNvSpPr>
          <p:nvPr/>
        </p:nvSpPr>
        <p:spPr bwMode="auto">
          <a:xfrm flipV="1">
            <a:off x="4106863" y="6076950"/>
            <a:ext cx="1587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>
            <a:off x="4106863" y="1685925"/>
            <a:ext cx="1587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3937000" y="62484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 altLang="en-US"/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4162425" y="6162675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t>-6</a:t>
            </a:r>
            <a:endParaRPr lang="en-US" altLang="en-US"/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44386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>
            <a:off x="44386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Line 61"/>
          <p:cNvSpPr>
            <a:spLocks noChangeShapeType="1"/>
          </p:cNvSpPr>
          <p:nvPr/>
        </p:nvSpPr>
        <p:spPr bwMode="auto">
          <a:xfrm flipV="1">
            <a:off x="463708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>
            <a:off x="463708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Line 63"/>
          <p:cNvSpPr>
            <a:spLocks noChangeShapeType="1"/>
          </p:cNvSpPr>
          <p:nvPr/>
        </p:nvSpPr>
        <p:spPr bwMode="auto">
          <a:xfrm flipV="1">
            <a:off x="4778375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>
            <a:off x="4778375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65"/>
          <p:cNvSpPr>
            <a:spLocks noChangeShapeType="1"/>
          </p:cNvSpPr>
          <p:nvPr/>
        </p:nvSpPr>
        <p:spPr bwMode="auto">
          <a:xfrm flipV="1">
            <a:off x="4892675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>
            <a:off x="4892675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 flipV="1">
            <a:off x="49768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>
            <a:off x="49768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 flipV="1">
            <a:off x="50530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>
            <a:off x="50530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 flipV="1">
            <a:off x="511968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>
            <a:off x="511968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 flipV="1">
            <a:off x="5175250" y="6105525"/>
            <a:ext cx="31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>
            <a:off x="5175250" y="168592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flipV="1">
            <a:off x="523240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Line 76"/>
          <p:cNvSpPr>
            <a:spLocks noChangeShapeType="1"/>
          </p:cNvSpPr>
          <p:nvPr/>
        </p:nvSpPr>
        <p:spPr bwMode="auto">
          <a:xfrm>
            <a:off x="523240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Line 77"/>
          <p:cNvSpPr>
            <a:spLocks noChangeShapeType="1"/>
          </p:cNvSpPr>
          <p:nvPr/>
        </p:nvSpPr>
        <p:spPr bwMode="auto">
          <a:xfrm flipV="1">
            <a:off x="5232400" y="6076950"/>
            <a:ext cx="1588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Line 78"/>
          <p:cNvSpPr>
            <a:spLocks noChangeShapeType="1"/>
          </p:cNvSpPr>
          <p:nvPr/>
        </p:nvSpPr>
        <p:spPr bwMode="auto">
          <a:xfrm>
            <a:off x="5232400" y="1685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5062538" y="62484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 altLang="en-US"/>
          </a:p>
        </p:txBody>
      </p:sp>
      <p:sp>
        <p:nvSpPr>
          <p:cNvPr id="22608" name="Rectangle 80"/>
          <p:cNvSpPr>
            <a:spLocks noChangeArrowheads="1"/>
          </p:cNvSpPr>
          <p:nvPr/>
        </p:nvSpPr>
        <p:spPr bwMode="auto">
          <a:xfrm>
            <a:off x="5289550" y="6162675"/>
            <a:ext cx="11271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t>-5</a:t>
            </a:r>
            <a:endParaRPr lang="en-US" altLang="en-US"/>
          </a:p>
        </p:txBody>
      </p:sp>
      <p:sp>
        <p:nvSpPr>
          <p:cNvPr id="22609" name="Line 81"/>
          <p:cNvSpPr>
            <a:spLocks noChangeShapeType="1"/>
          </p:cNvSpPr>
          <p:nvPr/>
        </p:nvSpPr>
        <p:spPr bwMode="auto">
          <a:xfrm flipV="1">
            <a:off x="556418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Line 82"/>
          <p:cNvSpPr>
            <a:spLocks noChangeShapeType="1"/>
          </p:cNvSpPr>
          <p:nvPr/>
        </p:nvSpPr>
        <p:spPr bwMode="auto">
          <a:xfrm>
            <a:off x="556418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Line 83"/>
          <p:cNvSpPr>
            <a:spLocks noChangeShapeType="1"/>
          </p:cNvSpPr>
          <p:nvPr/>
        </p:nvSpPr>
        <p:spPr bwMode="auto">
          <a:xfrm flipV="1">
            <a:off x="57642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Line 84"/>
          <p:cNvSpPr>
            <a:spLocks noChangeShapeType="1"/>
          </p:cNvSpPr>
          <p:nvPr/>
        </p:nvSpPr>
        <p:spPr bwMode="auto">
          <a:xfrm>
            <a:off x="57642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Line 85"/>
          <p:cNvSpPr>
            <a:spLocks noChangeShapeType="1"/>
          </p:cNvSpPr>
          <p:nvPr/>
        </p:nvSpPr>
        <p:spPr bwMode="auto">
          <a:xfrm flipV="1">
            <a:off x="59039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4" name="Line 86"/>
          <p:cNvSpPr>
            <a:spLocks noChangeShapeType="1"/>
          </p:cNvSpPr>
          <p:nvPr/>
        </p:nvSpPr>
        <p:spPr bwMode="auto">
          <a:xfrm>
            <a:off x="59039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Line 87"/>
          <p:cNvSpPr>
            <a:spLocks noChangeShapeType="1"/>
          </p:cNvSpPr>
          <p:nvPr/>
        </p:nvSpPr>
        <p:spPr bwMode="auto">
          <a:xfrm flipV="1">
            <a:off x="60182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Line 88"/>
          <p:cNvSpPr>
            <a:spLocks noChangeShapeType="1"/>
          </p:cNvSpPr>
          <p:nvPr/>
        </p:nvSpPr>
        <p:spPr bwMode="auto">
          <a:xfrm>
            <a:off x="60182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7" name="Line 89"/>
          <p:cNvSpPr>
            <a:spLocks noChangeShapeType="1"/>
          </p:cNvSpPr>
          <p:nvPr/>
        </p:nvSpPr>
        <p:spPr bwMode="auto">
          <a:xfrm flipV="1">
            <a:off x="610393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Line 90"/>
          <p:cNvSpPr>
            <a:spLocks noChangeShapeType="1"/>
          </p:cNvSpPr>
          <p:nvPr/>
        </p:nvSpPr>
        <p:spPr bwMode="auto">
          <a:xfrm>
            <a:off x="610393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9" name="Line 91"/>
          <p:cNvSpPr>
            <a:spLocks noChangeShapeType="1"/>
          </p:cNvSpPr>
          <p:nvPr/>
        </p:nvSpPr>
        <p:spPr bwMode="auto">
          <a:xfrm flipV="1">
            <a:off x="618013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0" name="Line 92"/>
          <p:cNvSpPr>
            <a:spLocks noChangeShapeType="1"/>
          </p:cNvSpPr>
          <p:nvPr/>
        </p:nvSpPr>
        <p:spPr bwMode="auto">
          <a:xfrm>
            <a:off x="618013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1" name="Line 93"/>
          <p:cNvSpPr>
            <a:spLocks noChangeShapeType="1"/>
          </p:cNvSpPr>
          <p:nvPr/>
        </p:nvSpPr>
        <p:spPr bwMode="auto">
          <a:xfrm flipV="1">
            <a:off x="62468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Line 94"/>
          <p:cNvSpPr>
            <a:spLocks noChangeShapeType="1"/>
          </p:cNvSpPr>
          <p:nvPr/>
        </p:nvSpPr>
        <p:spPr bwMode="auto">
          <a:xfrm>
            <a:off x="62468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Line 95"/>
          <p:cNvSpPr>
            <a:spLocks noChangeShapeType="1"/>
          </p:cNvSpPr>
          <p:nvPr/>
        </p:nvSpPr>
        <p:spPr bwMode="auto">
          <a:xfrm flipV="1">
            <a:off x="630396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Line 96"/>
          <p:cNvSpPr>
            <a:spLocks noChangeShapeType="1"/>
          </p:cNvSpPr>
          <p:nvPr/>
        </p:nvSpPr>
        <p:spPr bwMode="auto">
          <a:xfrm>
            <a:off x="630396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Line 97"/>
          <p:cNvSpPr>
            <a:spLocks noChangeShapeType="1"/>
          </p:cNvSpPr>
          <p:nvPr/>
        </p:nvSpPr>
        <p:spPr bwMode="auto">
          <a:xfrm flipV="1">
            <a:off x="6359525" y="6105525"/>
            <a:ext cx="31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Line 98"/>
          <p:cNvSpPr>
            <a:spLocks noChangeShapeType="1"/>
          </p:cNvSpPr>
          <p:nvPr/>
        </p:nvSpPr>
        <p:spPr bwMode="auto">
          <a:xfrm>
            <a:off x="6359525" y="168592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Line 99"/>
          <p:cNvSpPr>
            <a:spLocks noChangeShapeType="1"/>
          </p:cNvSpPr>
          <p:nvPr/>
        </p:nvSpPr>
        <p:spPr bwMode="auto">
          <a:xfrm flipV="1">
            <a:off x="6359525" y="6076950"/>
            <a:ext cx="3175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8" name="Line 100"/>
          <p:cNvSpPr>
            <a:spLocks noChangeShapeType="1"/>
          </p:cNvSpPr>
          <p:nvPr/>
        </p:nvSpPr>
        <p:spPr bwMode="auto">
          <a:xfrm>
            <a:off x="6359525" y="1685925"/>
            <a:ext cx="317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9" name="Rectangle 101"/>
          <p:cNvSpPr>
            <a:spLocks noChangeArrowheads="1"/>
          </p:cNvSpPr>
          <p:nvPr/>
        </p:nvSpPr>
        <p:spPr bwMode="auto">
          <a:xfrm>
            <a:off x="6189663" y="62484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 altLang="en-US"/>
          </a:p>
        </p:txBody>
      </p:sp>
      <p:sp>
        <p:nvSpPr>
          <p:cNvPr id="22630" name="Rectangle 102"/>
          <p:cNvSpPr>
            <a:spLocks noChangeArrowheads="1"/>
          </p:cNvSpPr>
          <p:nvPr/>
        </p:nvSpPr>
        <p:spPr bwMode="auto">
          <a:xfrm>
            <a:off x="6415088" y="6162675"/>
            <a:ext cx="1127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t>-4</a:t>
            </a:r>
            <a:endParaRPr lang="en-US" altLang="en-US"/>
          </a:p>
        </p:txBody>
      </p:sp>
      <p:sp>
        <p:nvSpPr>
          <p:cNvPr id="22631" name="Line 103"/>
          <p:cNvSpPr>
            <a:spLocks noChangeShapeType="1"/>
          </p:cNvSpPr>
          <p:nvPr/>
        </p:nvSpPr>
        <p:spPr bwMode="auto">
          <a:xfrm flipV="1">
            <a:off x="6691313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" name="Line 104"/>
          <p:cNvSpPr>
            <a:spLocks noChangeShapeType="1"/>
          </p:cNvSpPr>
          <p:nvPr/>
        </p:nvSpPr>
        <p:spPr bwMode="auto">
          <a:xfrm>
            <a:off x="6691313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" name="Line 105"/>
          <p:cNvSpPr>
            <a:spLocks noChangeShapeType="1"/>
          </p:cNvSpPr>
          <p:nvPr/>
        </p:nvSpPr>
        <p:spPr bwMode="auto">
          <a:xfrm flipV="1">
            <a:off x="68897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Line 106"/>
          <p:cNvSpPr>
            <a:spLocks noChangeShapeType="1"/>
          </p:cNvSpPr>
          <p:nvPr/>
        </p:nvSpPr>
        <p:spPr bwMode="auto">
          <a:xfrm>
            <a:off x="68897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Line 107"/>
          <p:cNvSpPr>
            <a:spLocks noChangeShapeType="1"/>
          </p:cNvSpPr>
          <p:nvPr/>
        </p:nvSpPr>
        <p:spPr bwMode="auto">
          <a:xfrm flipV="1">
            <a:off x="703103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Line 108"/>
          <p:cNvSpPr>
            <a:spLocks noChangeShapeType="1"/>
          </p:cNvSpPr>
          <p:nvPr/>
        </p:nvSpPr>
        <p:spPr bwMode="auto">
          <a:xfrm>
            <a:off x="703103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Line 109"/>
          <p:cNvSpPr>
            <a:spLocks noChangeShapeType="1"/>
          </p:cNvSpPr>
          <p:nvPr/>
        </p:nvSpPr>
        <p:spPr bwMode="auto">
          <a:xfrm flipV="1">
            <a:off x="7145338" y="6105525"/>
            <a:ext cx="15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Line 110"/>
          <p:cNvSpPr>
            <a:spLocks noChangeShapeType="1"/>
          </p:cNvSpPr>
          <p:nvPr/>
        </p:nvSpPr>
        <p:spPr bwMode="auto">
          <a:xfrm>
            <a:off x="7145338" y="1685925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9" name="Line 111"/>
          <p:cNvSpPr>
            <a:spLocks noChangeShapeType="1"/>
          </p:cNvSpPr>
          <p:nvPr/>
        </p:nvSpPr>
        <p:spPr bwMode="auto">
          <a:xfrm flipV="1">
            <a:off x="7229475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Line 112"/>
          <p:cNvSpPr>
            <a:spLocks noChangeShapeType="1"/>
          </p:cNvSpPr>
          <p:nvPr/>
        </p:nvSpPr>
        <p:spPr bwMode="auto">
          <a:xfrm>
            <a:off x="7229475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 flipV="1">
            <a:off x="7305675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2" name="Line 114"/>
          <p:cNvSpPr>
            <a:spLocks noChangeShapeType="1"/>
          </p:cNvSpPr>
          <p:nvPr/>
        </p:nvSpPr>
        <p:spPr bwMode="auto">
          <a:xfrm>
            <a:off x="7305675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3" name="Line 115"/>
          <p:cNvSpPr>
            <a:spLocks noChangeShapeType="1"/>
          </p:cNvSpPr>
          <p:nvPr/>
        </p:nvSpPr>
        <p:spPr bwMode="auto">
          <a:xfrm flipV="1">
            <a:off x="737235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4" name="Line 116"/>
          <p:cNvSpPr>
            <a:spLocks noChangeShapeType="1"/>
          </p:cNvSpPr>
          <p:nvPr/>
        </p:nvSpPr>
        <p:spPr bwMode="auto">
          <a:xfrm>
            <a:off x="737235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5" name="Line 117"/>
          <p:cNvSpPr>
            <a:spLocks noChangeShapeType="1"/>
          </p:cNvSpPr>
          <p:nvPr/>
        </p:nvSpPr>
        <p:spPr bwMode="auto">
          <a:xfrm flipV="1">
            <a:off x="7429500" y="6105525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6" name="Line 118"/>
          <p:cNvSpPr>
            <a:spLocks noChangeShapeType="1"/>
          </p:cNvSpPr>
          <p:nvPr/>
        </p:nvSpPr>
        <p:spPr bwMode="auto">
          <a:xfrm>
            <a:off x="7429500" y="16859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7" name="Line 119"/>
          <p:cNvSpPr>
            <a:spLocks noChangeShapeType="1"/>
          </p:cNvSpPr>
          <p:nvPr/>
        </p:nvSpPr>
        <p:spPr bwMode="auto">
          <a:xfrm flipV="1">
            <a:off x="7485063" y="6105525"/>
            <a:ext cx="31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8" name="Line 120"/>
          <p:cNvSpPr>
            <a:spLocks noChangeShapeType="1"/>
          </p:cNvSpPr>
          <p:nvPr/>
        </p:nvSpPr>
        <p:spPr bwMode="auto">
          <a:xfrm>
            <a:off x="7485063" y="168592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9" name="Line 121"/>
          <p:cNvSpPr>
            <a:spLocks noChangeShapeType="1"/>
          </p:cNvSpPr>
          <p:nvPr/>
        </p:nvSpPr>
        <p:spPr bwMode="auto">
          <a:xfrm flipV="1">
            <a:off x="7485063" y="6076950"/>
            <a:ext cx="3175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Line 122"/>
          <p:cNvSpPr>
            <a:spLocks noChangeShapeType="1"/>
          </p:cNvSpPr>
          <p:nvPr/>
        </p:nvSpPr>
        <p:spPr bwMode="auto">
          <a:xfrm>
            <a:off x="7485063" y="1685925"/>
            <a:ext cx="317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315200" y="62484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 altLang="en-US"/>
          </a:p>
        </p:txBody>
      </p:sp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7542213" y="6162675"/>
            <a:ext cx="1127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t>-3</a:t>
            </a:r>
            <a:endParaRPr lang="en-US" altLang="en-US"/>
          </a:p>
        </p:txBody>
      </p:sp>
      <p:sp>
        <p:nvSpPr>
          <p:cNvPr id="22653" name="Line 125"/>
          <p:cNvSpPr>
            <a:spLocks noChangeShapeType="1"/>
          </p:cNvSpPr>
          <p:nvPr/>
        </p:nvSpPr>
        <p:spPr bwMode="auto">
          <a:xfrm>
            <a:off x="1854200" y="6134100"/>
            <a:ext cx="46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Line 126"/>
          <p:cNvSpPr>
            <a:spLocks noChangeShapeType="1"/>
          </p:cNvSpPr>
          <p:nvPr/>
        </p:nvSpPr>
        <p:spPr bwMode="auto">
          <a:xfrm flipH="1">
            <a:off x="7429500" y="6134100"/>
            <a:ext cx="555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5" name="Rectangle 127"/>
          <p:cNvSpPr>
            <a:spLocks noChangeArrowheads="1"/>
          </p:cNvSpPr>
          <p:nvPr/>
        </p:nvSpPr>
        <p:spPr bwMode="auto">
          <a:xfrm>
            <a:off x="1701800" y="6019800"/>
            <a:ext cx="96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22656" name="Line 128"/>
          <p:cNvSpPr>
            <a:spLocks noChangeShapeType="1"/>
          </p:cNvSpPr>
          <p:nvPr/>
        </p:nvSpPr>
        <p:spPr bwMode="auto">
          <a:xfrm>
            <a:off x="1854200" y="5453063"/>
            <a:ext cx="460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7" name="Line 129"/>
          <p:cNvSpPr>
            <a:spLocks noChangeShapeType="1"/>
          </p:cNvSpPr>
          <p:nvPr/>
        </p:nvSpPr>
        <p:spPr bwMode="auto">
          <a:xfrm flipH="1">
            <a:off x="7429500" y="5453063"/>
            <a:ext cx="5556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8" name="Rectangle 130"/>
          <p:cNvSpPr>
            <a:spLocks noChangeArrowheads="1"/>
          </p:cNvSpPr>
          <p:nvPr/>
        </p:nvSpPr>
        <p:spPr bwMode="auto">
          <a:xfrm>
            <a:off x="1589088" y="534035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20</a:t>
            </a:r>
            <a:endParaRPr lang="en-US" altLang="en-US"/>
          </a:p>
        </p:txBody>
      </p:sp>
      <p:sp>
        <p:nvSpPr>
          <p:cNvPr id="22659" name="Line 131"/>
          <p:cNvSpPr>
            <a:spLocks noChangeShapeType="1"/>
          </p:cNvSpPr>
          <p:nvPr/>
        </p:nvSpPr>
        <p:spPr bwMode="auto">
          <a:xfrm>
            <a:off x="1854200" y="4779963"/>
            <a:ext cx="460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0" name="Line 132"/>
          <p:cNvSpPr>
            <a:spLocks noChangeShapeType="1"/>
          </p:cNvSpPr>
          <p:nvPr/>
        </p:nvSpPr>
        <p:spPr bwMode="auto">
          <a:xfrm flipH="1">
            <a:off x="7429500" y="4779963"/>
            <a:ext cx="5556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1" name="Rectangle 133"/>
          <p:cNvSpPr>
            <a:spLocks noChangeArrowheads="1"/>
          </p:cNvSpPr>
          <p:nvPr/>
        </p:nvSpPr>
        <p:spPr bwMode="auto">
          <a:xfrm>
            <a:off x="1589088" y="466725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40</a:t>
            </a:r>
            <a:endParaRPr lang="en-US" altLang="en-US"/>
          </a:p>
        </p:txBody>
      </p:sp>
      <p:sp>
        <p:nvSpPr>
          <p:cNvPr id="22662" name="Line 134"/>
          <p:cNvSpPr>
            <a:spLocks noChangeShapeType="1"/>
          </p:cNvSpPr>
          <p:nvPr/>
        </p:nvSpPr>
        <p:spPr bwMode="auto">
          <a:xfrm>
            <a:off x="1854200" y="4108450"/>
            <a:ext cx="460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3" name="Line 135"/>
          <p:cNvSpPr>
            <a:spLocks noChangeShapeType="1"/>
          </p:cNvSpPr>
          <p:nvPr/>
        </p:nvSpPr>
        <p:spPr bwMode="auto">
          <a:xfrm flipH="1">
            <a:off x="7429500" y="4108450"/>
            <a:ext cx="5556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1589088" y="399573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60</a:t>
            </a:r>
            <a:endParaRPr lang="en-US" altLang="en-US"/>
          </a:p>
        </p:txBody>
      </p:sp>
      <p:sp>
        <p:nvSpPr>
          <p:cNvPr id="22665" name="Line 137"/>
          <p:cNvSpPr>
            <a:spLocks noChangeShapeType="1"/>
          </p:cNvSpPr>
          <p:nvPr/>
        </p:nvSpPr>
        <p:spPr bwMode="auto">
          <a:xfrm>
            <a:off x="1854200" y="3436938"/>
            <a:ext cx="460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6" name="Line 138"/>
          <p:cNvSpPr>
            <a:spLocks noChangeShapeType="1"/>
          </p:cNvSpPr>
          <p:nvPr/>
        </p:nvSpPr>
        <p:spPr bwMode="auto">
          <a:xfrm flipH="1">
            <a:off x="7429500" y="3436938"/>
            <a:ext cx="5556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7" name="Rectangle 139"/>
          <p:cNvSpPr>
            <a:spLocks noChangeArrowheads="1"/>
          </p:cNvSpPr>
          <p:nvPr/>
        </p:nvSpPr>
        <p:spPr bwMode="auto">
          <a:xfrm>
            <a:off x="1589088" y="332422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80</a:t>
            </a:r>
            <a:endParaRPr lang="en-US" altLang="en-US"/>
          </a:p>
        </p:txBody>
      </p:sp>
      <p:sp>
        <p:nvSpPr>
          <p:cNvPr id="22668" name="Line 140"/>
          <p:cNvSpPr>
            <a:spLocks noChangeShapeType="1"/>
          </p:cNvSpPr>
          <p:nvPr/>
        </p:nvSpPr>
        <p:spPr bwMode="auto">
          <a:xfrm>
            <a:off x="1854200" y="2763838"/>
            <a:ext cx="46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9" name="Line 141"/>
          <p:cNvSpPr>
            <a:spLocks noChangeShapeType="1"/>
          </p:cNvSpPr>
          <p:nvPr/>
        </p:nvSpPr>
        <p:spPr bwMode="auto">
          <a:xfrm flipH="1">
            <a:off x="7429500" y="2763838"/>
            <a:ext cx="555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0" name="Rectangle 142"/>
          <p:cNvSpPr>
            <a:spLocks noChangeArrowheads="1"/>
          </p:cNvSpPr>
          <p:nvPr/>
        </p:nvSpPr>
        <p:spPr bwMode="auto">
          <a:xfrm>
            <a:off x="1474788" y="2652713"/>
            <a:ext cx="296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100</a:t>
            </a:r>
            <a:endParaRPr lang="en-US" altLang="en-US"/>
          </a:p>
        </p:txBody>
      </p:sp>
      <p:sp>
        <p:nvSpPr>
          <p:cNvPr id="22671" name="Line 143"/>
          <p:cNvSpPr>
            <a:spLocks noChangeShapeType="1"/>
          </p:cNvSpPr>
          <p:nvPr/>
        </p:nvSpPr>
        <p:spPr bwMode="auto">
          <a:xfrm>
            <a:off x="1854200" y="2092325"/>
            <a:ext cx="46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2" name="Line 144"/>
          <p:cNvSpPr>
            <a:spLocks noChangeShapeType="1"/>
          </p:cNvSpPr>
          <p:nvPr/>
        </p:nvSpPr>
        <p:spPr bwMode="auto">
          <a:xfrm flipH="1">
            <a:off x="7429500" y="2092325"/>
            <a:ext cx="555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3" name="Rectangle 145"/>
          <p:cNvSpPr>
            <a:spLocks noChangeArrowheads="1"/>
          </p:cNvSpPr>
          <p:nvPr/>
        </p:nvSpPr>
        <p:spPr bwMode="auto">
          <a:xfrm>
            <a:off x="1474788" y="1979613"/>
            <a:ext cx="296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120</a:t>
            </a:r>
            <a:endParaRPr lang="en-US" altLang="en-US"/>
          </a:p>
        </p:txBody>
      </p:sp>
      <p:sp>
        <p:nvSpPr>
          <p:cNvPr id="22674" name="Line 146"/>
          <p:cNvSpPr>
            <a:spLocks noChangeShapeType="1"/>
          </p:cNvSpPr>
          <p:nvPr/>
        </p:nvSpPr>
        <p:spPr bwMode="auto">
          <a:xfrm>
            <a:off x="1854200" y="1685925"/>
            <a:ext cx="563086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5" name="Freeform 147"/>
          <p:cNvSpPr>
            <a:spLocks/>
          </p:cNvSpPr>
          <p:nvPr/>
        </p:nvSpPr>
        <p:spPr bwMode="auto">
          <a:xfrm>
            <a:off x="1854200" y="1685925"/>
            <a:ext cx="5630863" cy="4448175"/>
          </a:xfrm>
          <a:custGeom>
            <a:avLst/>
            <a:gdLst>
              <a:gd name="T0" fmla="*/ 0 w 595"/>
              <a:gd name="T1" fmla="*/ 4448175 h 470"/>
              <a:gd name="T2" fmla="*/ 5630863 w 595"/>
              <a:gd name="T3" fmla="*/ 4448175 h 470"/>
              <a:gd name="T4" fmla="*/ 5630863 w 595"/>
              <a:gd name="T5" fmla="*/ 0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5" h="470">
                <a:moveTo>
                  <a:pt x="0" y="470"/>
                </a:moveTo>
                <a:lnTo>
                  <a:pt x="595" y="470"/>
                </a:lnTo>
                <a:lnTo>
                  <a:pt x="59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6" name="Line 148"/>
          <p:cNvSpPr>
            <a:spLocks noChangeShapeType="1"/>
          </p:cNvSpPr>
          <p:nvPr/>
        </p:nvSpPr>
        <p:spPr bwMode="auto">
          <a:xfrm flipV="1">
            <a:off x="1854200" y="1685925"/>
            <a:ext cx="1588" cy="444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7" name="Oval 149"/>
          <p:cNvSpPr>
            <a:spLocks noChangeArrowheads="1"/>
          </p:cNvSpPr>
          <p:nvPr/>
        </p:nvSpPr>
        <p:spPr bwMode="auto">
          <a:xfrm>
            <a:off x="2582863" y="23098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78" name="Oval 150"/>
          <p:cNvSpPr>
            <a:spLocks noChangeArrowheads="1"/>
          </p:cNvSpPr>
          <p:nvPr/>
        </p:nvSpPr>
        <p:spPr bwMode="auto">
          <a:xfrm>
            <a:off x="4864100" y="229235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79" name="Oval 151"/>
          <p:cNvSpPr>
            <a:spLocks noChangeArrowheads="1"/>
          </p:cNvSpPr>
          <p:nvPr/>
        </p:nvSpPr>
        <p:spPr bwMode="auto">
          <a:xfrm>
            <a:off x="5678488" y="20637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80" name="Oval 152"/>
          <p:cNvSpPr>
            <a:spLocks noChangeArrowheads="1"/>
          </p:cNvSpPr>
          <p:nvPr/>
        </p:nvSpPr>
        <p:spPr bwMode="auto">
          <a:xfrm>
            <a:off x="6122988" y="2006600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81" name="Oval 153"/>
          <p:cNvSpPr>
            <a:spLocks noChangeArrowheads="1"/>
          </p:cNvSpPr>
          <p:nvPr/>
        </p:nvSpPr>
        <p:spPr bwMode="auto">
          <a:xfrm>
            <a:off x="6415088" y="17335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82" name="Oval 154"/>
          <p:cNvSpPr>
            <a:spLocks noChangeArrowheads="1"/>
          </p:cNvSpPr>
          <p:nvPr/>
        </p:nvSpPr>
        <p:spPr bwMode="auto">
          <a:xfrm>
            <a:off x="6643688" y="16478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83" name="Rectangle 155"/>
          <p:cNvSpPr>
            <a:spLocks noChangeArrowheads="1"/>
          </p:cNvSpPr>
          <p:nvPr/>
        </p:nvSpPr>
        <p:spPr bwMode="auto">
          <a:xfrm>
            <a:off x="4324350" y="6465888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endParaRPr lang="en-US" altLang="en-US"/>
          </a:p>
        </p:txBody>
      </p:sp>
      <p:sp>
        <p:nvSpPr>
          <p:cNvPr id="22684" name="Rectangle 156"/>
          <p:cNvSpPr>
            <a:spLocks noChangeArrowheads="1"/>
          </p:cNvSpPr>
          <p:nvPr/>
        </p:nvSpPr>
        <p:spPr bwMode="auto">
          <a:xfrm>
            <a:off x="4381500" y="6608763"/>
            <a:ext cx="2635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</a:rPr>
              <a:t>dsat</a:t>
            </a:r>
            <a:endParaRPr lang="en-US" altLang="en-US"/>
          </a:p>
        </p:txBody>
      </p:sp>
      <p:sp>
        <p:nvSpPr>
          <p:cNvPr id="22685" name="Rectangle 157"/>
          <p:cNvSpPr>
            <a:spLocks noChangeArrowheads="1"/>
          </p:cNvSpPr>
          <p:nvPr/>
        </p:nvSpPr>
        <p:spPr bwMode="auto">
          <a:xfrm>
            <a:off x="4664075" y="6465888"/>
            <a:ext cx="2857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 (A)</a:t>
            </a:r>
            <a:endParaRPr lang="en-US" altLang="en-US"/>
          </a:p>
        </p:txBody>
      </p:sp>
      <p:sp>
        <p:nvSpPr>
          <p:cNvPr id="22686" name="Rectangle 158"/>
          <p:cNvSpPr>
            <a:spLocks noChangeArrowheads="1"/>
          </p:cNvSpPr>
          <p:nvPr/>
        </p:nvSpPr>
        <p:spPr bwMode="auto">
          <a:xfrm rot="-5400000">
            <a:off x="1137444" y="3871119"/>
            <a:ext cx="1206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Helvetica" panose="020B0604020202020204" pitchFamily="34" charset="0"/>
              </a:rPr>
              <a:t>V</a:t>
            </a:r>
            <a:endParaRPr lang="en-US" altLang="en-US"/>
          </a:p>
        </p:txBody>
      </p:sp>
      <p:sp>
        <p:nvSpPr>
          <p:cNvPr id="22687" name="Rectangle 159"/>
          <p:cNvSpPr>
            <a:spLocks noChangeArrowheads="1"/>
          </p:cNvSpPr>
          <p:nvPr/>
        </p:nvSpPr>
        <p:spPr bwMode="auto">
          <a:xfrm rot="-5400000">
            <a:off x="1272382" y="3774281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 altLang="en-US"/>
          </a:p>
        </p:txBody>
      </p:sp>
      <p:grpSp>
        <p:nvGrpSpPr>
          <p:cNvPr id="22688" name="Group 160"/>
          <p:cNvGrpSpPr>
            <a:grpSpLocks/>
          </p:cNvGrpSpPr>
          <p:nvPr/>
        </p:nvGrpSpPr>
        <p:grpSpPr bwMode="auto">
          <a:xfrm>
            <a:off x="3500438" y="1277938"/>
            <a:ext cx="2184400" cy="298450"/>
            <a:chOff x="2327" y="631"/>
            <a:chExt cx="1227" cy="168"/>
          </a:xfrm>
        </p:grpSpPr>
        <p:sp>
          <p:nvSpPr>
            <p:cNvPr id="22691" name="Rectangle 161"/>
            <p:cNvSpPr>
              <a:spLocks noChangeArrowheads="1"/>
            </p:cNvSpPr>
            <p:nvPr/>
          </p:nvSpPr>
          <p:spPr bwMode="auto">
            <a:xfrm>
              <a:off x="2327" y="631"/>
              <a:ext cx="56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panose="020B0604020202020204" pitchFamily="34" charset="0"/>
                </a:rPr>
                <a:t>nFET 32/8 V</a:t>
              </a:r>
              <a:endParaRPr lang="en-US" altLang="en-US"/>
            </a:p>
          </p:txBody>
        </p:sp>
        <p:sp>
          <p:nvSpPr>
            <p:cNvPr id="22692" name="Rectangle 162"/>
            <p:cNvSpPr>
              <a:spLocks noChangeArrowheads="1"/>
            </p:cNvSpPr>
            <p:nvPr/>
          </p:nvSpPr>
          <p:spPr bwMode="auto">
            <a:xfrm>
              <a:off x="2965" y="705"/>
              <a:ext cx="17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Early</a:t>
              </a:r>
              <a:endParaRPr lang="en-US" altLang="en-US"/>
            </a:p>
          </p:txBody>
        </p:sp>
        <p:sp>
          <p:nvSpPr>
            <p:cNvPr id="22693" name="Rectangle 163"/>
            <p:cNvSpPr>
              <a:spLocks noChangeArrowheads="1"/>
            </p:cNvSpPr>
            <p:nvPr/>
          </p:nvSpPr>
          <p:spPr bwMode="auto">
            <a:xfrm>
              <a:off x="3162" y="631"/>
              <a:ext cx="20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panose="020B0604020202020204" pitchFamily="34" charset="0"/>
                </a:rPr>
                <a:t> vs. I</a:t>
              </a:r>
              <a:endParaRPr lang="en-US" altLang="en-US"/>
            </a:p>
          </p:txBody>
        </p:sp>
        <p:sp>
          <p:nvSpPr>
            <p:cNvPr id="22694" name="Rectangle 164"/>
            <p:cNvSpPr>
              <a:spLocks noChangeArrowheads="1"/>
            </p:cNvSpPr>
            <p:nvPr/>
          </p:nvSpPr>
          <p:spPr bwMode="auto">
            <a:xfrm>
              <a:off x="3406" y="705"/>
              <a:ext cx="14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dsat</a:t>
              </a:r>
              <a:endParaRPr lang="en-US" altLang="en-US"/>
            </a:p>
          </p:txBody>
        </p:sp>
      </p:grpSp>
      <p:sp>
        <p:nvSpPr>
          <p:cNvPr id="22689" name="Freeform 165"/>
          <p:cNvSpPr>
            <a:spLocks/>
          </p:cNvSpPr>
          <p:nvPr/>
        </p:nvSpPr>
        <p:spPr bwMode="auto">
          <a:xfrm>
            <a:off x="2576513" y="1668463"/>
            <a:ext cx="4229100" cy="717550"/>
          </a:xfrm>
          <a:custGeom>
            <a:avLst/>
            <a:gdLst>
              <a:gd name="T0" fmla="*/ 0 w 2375"/>
              <a:gd name="T1" fmla="*/ 708647 h 403"/>
              <a:gd name="T2" fmla="*/ 2316656 w 2375"/>
              <a:gd name="T3" fmla="*/ 662354 h 403"/>
              <a:gd name="T4" fmla="*/ 3417113 w 2375"/>
              <a:gd name="T5" fmla="*/ 400617 h 403"/>
              <a:gd name="T6" fmla="*/ 4229100 w 2375"/>
              <a:gd name="T7" fmla="*/ 0 h 4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75" h="403">
                <a:moveTo>
                  <a:pt x="0" y="398"/>
                </a:moveTo>
                <a:cubicBezTo>
                  <a:pt x="478" y="403"/>
                  <a:pt x="981" y="401"/>
                  <a:pt x="1301" y="372"/>
                </a:cubicBezTo>
                <a:cubicBezTo>
                  <a:pt x="1621" y="343"/>
                  <a:pt x="1740" y="287"/>
                  <a:pt x="1919" y="225"/>
                </a:cubicBezTo>
                <a:cubicBezTo>
                  <a:pt x="2098" y="163"/>
                  <a:pt x="2280" y="47"/>
                  <a:pt x="2375" y="0"/>
                </a:cubicBezTo>
              </a:path>
            </a:pathLst>
          </a:custGeom>
          <a:noFill/>
          <a:ln w="28575" cmpd="sng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0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</a:t>
            </a:r>
            <a:r>
              <a:rPr lang="en-US" altLang="en-US" i="1"/>
              <a:t>V</a:t>
            </a:r>
            <a:r>
              <a:rPr lang="en-US" altLang="en-US" i="1" baseline="-25000"/>
              <a:t>E</a:t>
            </a:r>
            <a:r>
              <a:rPr lang="en-US" altLang="en-US"/>
              <a:t> constant with </a:t>
            </a:r>
            <a:r>
              <a:rPr lang="en-US" altLang="en-US" i="1"/>
              <a:t>I</a:t>
            </a:r>
            <a:r>
              <a:rPr lang="en-US" altLang="en-US" i="1" baseline="-25000"/>
              <a:t>dsat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pFET </a:t>
            </a:r>
            <a:r>
              <a:rPr lang="en-US" altLang="en-US" i="1"/>
              <a:t>V</a:t>
            </a:r>
            <a:r>
              <a:rPr lang="en-US" altLang="en-US" i="1" baseline="-25000"/>
              <a:t>E</a:t>
            </a:r>
            <a:r>
              <a:rPr lang="en-US" altLang="en-US"/>
              <a:t> vs. </a:t>
            </a:r>
            <a:r>
              <a:rPr lang="en-US" altLang="en-US" i="1"/>
              <a:t>I</a:t>
            </a:r>
            <a:r>
              <a:rPr lang="en-US" altLang="en-US" i="1" baseline="-25000"/>
              <a:t>dsat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8017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Freeform 4"/>
          <p:cNvSpPr>
            <a:spLocks/>
          </p:cNvSpPr>
          <p:nvPr/>
        </p:nvSpPr>
        <p:spPr bwMode="auto">
          <a:xfrm>
            <a:off x="2514600" y="1816100"/>
            <a:ext cx="3657600" cy="1879600"/>
          </a:xfrm>
          <a:custGeom>
            <a:avLst/>
            <a:gdLst>
              <a:gd name="T0" fmla="*/ 0 w 2304"/>
              <a:gd name="T1" fmla="*/ 1841500 h 1184"/>
              <a:gd name="T2" fmla="*/ 1524000 w 2304"/>
              <a:gd name="T3" fmla="*/ 1765300 h 1184"/>
              <a:gd name="T4" fmla="*/ 2514600 w 2304"/>
              <a:gd name="T5" fmla="*/ 1155700 h 1184"/>
              <a:gd name="T6" fmla="*/ 2971800 w 2304"/>
              <a:gd name="T7" fmla="*/ 546100 h 1184"/>
              <a:gd name="T8" fmla="*/ 3429000 w 2304"/>
              <a:gd name="T9" fmla="*/ 88900 h 1184"/>
              <a:gd name="T10" fmla="*/ 3657600 w 2304"/>
              <a:gd name="T11" fmla="*/ 12700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4" h="1184">
                <a:moveTo>
                  <a:pt x="0" y="1160"/>
                </a:moveTo>
                <a:cubicBezTo>
                  <a:pt x="348" y="1172"/>
                  <a:pt x="696" y="1184"/>
                  <a:pt x="960" y="1112"/>
                </a:cubicBezTo>
                <a:cubicBezTo>
                  <a:pt x="1224" y="1040"/>
                  <a:pt x="1432" y="856"/>
                  <a:pt x="1584" y="728"/>
                </a:cubicBezTo>
                <a:cubicBezTo>
                  <a:pt x="1736" y="600"/>
                  <a:pt x="1776" y="456"/>
                  <a:pt x="1872" y="344"/>
                </a:cubicBezTo>
                <a:cubicBezTo>
                  <a:pt x="1968" y="232"/>
                  <a:pt x="2088" y="112"/>
                  <a:pt x="2160" y="56"/>
                </a:cubicBezTo>
                <a:cubicBezTo>
                  <a:pt x="2232" y="0"/>
                  <a:pt x="2268" y="4"/>
                  <a:pt x="2304" y="8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Solution: Intrinsic transistor voltage gain</a:t>
            </a:r>
          </a:p>
        </p:txBody>
      </p:sp>
      <p:grpSp>
        <p:nvGrpSpPr>
          <p:cNvPr id="73731" name="Group 3"/>
          <p:cNvGrpSpPr>
            <a:grpSpLocks noChangeAspect="1"/>
          </p:cNvGrpSpPr>
          <p:nvPr/>
        </p:nvGrpSpPr>
        <p:grpSpPr bwMode="auto">
          <a:xfrm flipH="1">
            <a:off x="1524000" y="3657600"/>
            <a:ext cx="768350" cy="1536700"/>
            <a:chOff x="1248" y="2208"/>
            <a:chExt cx="240" cy="480"/>
          </a:xfrm>
        </p:grpSpPr>
        <p:sp>
          <p:nvSpPr>
            <p:cNvPr id="73774" name="Line 4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5" name="Line 5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Line 6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7" name="Line 7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8" name="Line 8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9" name="Line 9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0" name="Line 10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2" name="Text Box 11"/>
          <p:cNvSpPr txBox="1">
            <a:spLocks noChangeArrowheads="1"/>
          </p:cNvSpPr>
          <p:nvPr/>
        </p:nvSpPr>
        <p:spPr bwMode="auto">
          <a:xfrm>
            <a:off x="804863" y="41560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1524000" y="25146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grpSp>
        <p:nvGrpSpPr>
          <p:cNvPr id="73734" name="Group 13"/>
          <p:cNvGrpSpPr>
            <a:grpSpLocks/>
          </p:cNvGrpSpPr>
          <p:nvPr/>
        </p:nvGrpSpPr>
        <p:grpSpPr bwMode="auto">
          <a:xfrm>
            <a:off x="2057400" y="5181600"/>
            <a:ext cx="457200" cy="304800"/>
            <a:chOff x="768" y="3168"/>
            <a:chExt cx="288" cy="192"/>
          </a:xfrm>
        </p:grpSpPr>
        <p:sp>
          <p:nvSpPr>
            <p:cNvPr id="73770" name="Line 14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Line 15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2" name="Line 16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3" name="Line 17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18"/>
          <p:cNvGrpSpPr>
            <a:grpSpLocks/>
          </p:cNvGrpSpPr>
          <p:nvPr/>
        </p:nvGrpSpPr>
        <p:grpSpPr bwMode="auto">
          <a:xfrm>
            <a:off x="1905000" y="2362200"/>
            <a:ext cx="762000" cy="762000"/>
            <a:chOff x="1344" y="1200"/>
            <a:chExt cx="480" cy="480"/>
          </a:xfrm>
        </p:grpSpPr>
        <p:sp>
          <p:nvSpPr>
            <p:cNvPr id="73768" name="Oval 19"/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69" name="Line 20"/>
            <p:cNvSpPr>
              <a:spLocks noChangeShapeType="1"/>
            </p:cNvSpPr>
            <p:nvPr/>
          </p:nvSpPr>
          <p:spPr bwMode="auto">
            <a:xfrm>
              <a:off x="1584" y="12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6" name="Line 21"/>
          <p:cNvSpPr>
            <a:spLocks noChangeShapeType="1"/>
          </p:cNvSpPr>
          <p:nvPr/>
        </p:nvSpPr>
        <p:spPr bwMode="auto">
          <a:xfrm>
            <a:off x="2286000" y="3124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7" name="Group 22"/>
          <p:cNvGrpSpPr>
            <a:grpSpLocks/>
          </p:cNvGrpSpPr>
          <p:nvPr/>
        </p:nvGrpSpPr>
        <p:grpSpPr bwMode="auto">
          <a:xfrm>
            <a:off x="1981200" y="1905000"/>
            <a:ext cx="533400" cy="457200"/>
            <a:chOff x="1392" y="912"/>
            <a:chExt cx="336" cy="288"/>
          </a:xfrm>
        </p:grpSpPr>
        <p:sp>
          <p:nvSpPr>
            <p:cNvPr id="73766" name="Line 23"/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7" name="Line 24"/>
            <p:cNvSpPr>
              <a:spLocks noChangeShapeType="1"/>
            </p:cNvSpPr>
            <p:nvPr/>
          </p:nvSpPr>
          <p:spPr bwMode="auto">
            <a:xfrm flipV="1">
              <a:off x="1392" y="912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8" name="Line 25"/>
          <p:cNvSpPr>
            <a:spLocks noChangeShapeType="1"/>
          </p:cNvSpPr>
          <p:nvPr/>
        </p:nvSpPr>
        <p:spPr bwMode="auto">
          <a:xfrm>
            <a:off x="2286000" y="3581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26"/>
          <p:cNvSpPr txBox="1">
            <a:spLocks noChangeArrowheads="1"/>
          </p:cNvSpPr>
          <p:nvPr/>
        </p:nvSpPr>
        <p:spPr bwMode="auto">
          <a:xfrm>
            <a:off x="2795588" y="33178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V</a:t>
            </a:r>
            <a:r>
              <a:rPr lang="en-US" altLang="en-US" baseline="-25000"/>
              <a:t>d</a:t>
            </a:r>
            <a:endParaRPr lang="en-US" altLang="en-US"/>
          </a:p>
        </p:txBody>
      </p:sp>
      <p:sp>
        <p:nvSpPr>
          <p:cNvPr id="73740" name="Text Box 27"/>
          <p:cNvSpPr txBox="1">
            <a:spLocks noChangeArrowheads="1"/>
          </p:cNvSpPr>
          <p:nvPr/>
        </p:nvSpPr>
        <p:spPr bwMode="auto">
          <a:xfrm>
            <a:off x="4876800" y="4267200"/>
            <a:ext cx="70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dsat</a:t>
            </a:r>
          </a:p>
        </p:txBody>
      </p:sp>
      <p:sp>
        <p:nvSpPr>
          <p:cNvPr id="73741" name="Text Box 28"/>
          <p:cNvSpPr txBox="1">
            <a:spLocks noChangeArrowheads="1"/>
          </p:cNvSpPr>
          <p:nvPr/>
        </p:nvSpPr>
        <p:spPr bwMode="auto">
          <a:xfrm>
            <a:off x="5291138" y="251460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grpSp>
        <p:nvGrpSpPr>
          <p:cNvPr id="73742" name="Group 29"/>
          <p:cNvGrpSpPr>
            <a:grpSpLocks/>
          </p:cNvGrpSpPr>
          <p:nvPr/>
        </p:nvGrpSpPr>
        <p:grpSpPr bwMode="auto">
          <a:xfrm>
            <a:off x="6248400" y="5181600"/>
            <a:ext cx="457200" cy="304800"/>
            <a:chOff x="768" y="3168"/>
            <a:chExt cx="288" cy="192"/>
          </a:xfrm>
        </p:grpSpPr>
        <p:sp>
          <p:nvSpPr>
            <p:cNvPr id="73762" name="Line 30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1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4" name="Line 32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5" name="Line 33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3" name="Group 34"/>
          <p:cNvGrpSpPr>
            <a:grpSpLocks/>
          </p:cNvGrpSpPr>
          <p:nvPr/>
        </p:nvGrpSpPr>
        <p:grpSpPr bwMode="auto">
          <a:xfrm>
            <a:off x="5672138" y="2362200"/>
            <a:ext cx="762000" cy="762000"/>
            <a:chOff x="1344" y="1200"/>
            <a:chExt cx="480" cy="480"/>
          </a:xfrm>
        </p:grpSpPr>
        <p:sp>
          <p:nvSpPr>
            <p:cNvPr id="73760" name="Oval 35"/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61" name="Line 36"/>
            <p:cNvSpPr>
              <a:spLocks noChangeShapeType="1"/>
            </p:cNvSpPr>
            <p:nvPr/>
          </p:nvSpPr>
          <p:spPr bwMode="auto">
            <a:xfrm>
              <a:off x="1584" y="12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4" name="Line 37"/>
          <p:cNvSpPr>
            <a:spLocks noChangeShapeType="1"/>
          </p:cNvSpPr>
          <p:nvPr/>
        </p:nvSpPr>
        <p:spPr bwMode="auto">
          <a:xfrm>
            <a:off x="6053138" y="3124200"/>
            <a:ext cx="0" cy="982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45" name="Group 38"/>
          <p:cNvGrpSpPr>
            <a:grpSpLocks/>
          </p:cNvGrpSpPr>
          <p:nvPr/>
        </p:nvGrpSpPr>
        <p:grpSpPr bwMode="auto">
          <a:xfrm>
            <a:off x="5748338" y="1905000"/>
            <a:ext cx="533400" cy="457200"/>
            <a:chOff x="1392" y="912"/>
            <a:chExt cx="336" cy="288"/>
          </a:xfrm>
        </p:grpSpPr>
        <p:sp>
          <p:nvSpPr>
            <p:cNvPr id="73758" name="Line 39"/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9" name="Line 40"/>
            <p:cNvSpPr>
              <a:spLocks noChangeShapeType="1"/>
            </p:cNvSpPr>
            <p:nvPr/>
          </p:nvSpPr>
          <p:spPr bwMode="auto">
            <a:xfrm flipV="1">
              <a:off x="1392" y="912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6" name="Line 41"/>
          <p:cNvSpPr>
            <a:spLocks noChangeShapeType="1"/>
          </p:cNvSpPr>
          <p:nvPr/>
        </p:nvSpPr>
        <p:spPr bwMode="auto">
          <a:xfrm>
            <a:off x="6053138" y="3581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Text Box 42"/>
          <p:cNvSpPr txBox="1">
            <a:spLocks noChangeArrowheads="1"/>
          </p:cNvSpPr>
          <p:nvPr/>
        </p:nvSpPr>
        <p:spPr bwMode="auto">
          <a:xfrm>
            <a:off x="6562725" y="33178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V</a:t>
            </a:r>
            <a:r>
              <a:rPr lang="en-US" altLang="en-US" baseline="-25000"/>
              <a:t>d</a:t>
            </a:r>
            <a:endParaRPr lang="en-US" altLang="en-US"/>
          </a:p>
        </p:txBody>
      </p:sp>
      <p:grpSp>
        <p:nvGrpSpPr>
          <p:cNvPr id="73748" name="Group 43"/>
          <p:cNvGrpSpPr>
            <a:grpSpLocks/>
          </p:cNvGrpSpPr>
          <p:nvPr/>
        </p:nvGrpSpPr>
        <p:grpSpPr bwMode="auto">
          <a:xfrm>
            <a:off x="5672138" y="4114800"/>
            <a:ext cx="762000" cy="762000"/>
            <a:chOff x="1344" y="1200"/>
            <a:chExt cx="480" cy="480"/>
          </a:xfrm>
        </p:grpSpPr>
        <p:sp>
          <p:nvSpPr>
            <p:cNvPr id="73756" name="Oval 44"/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57" name="Line 45"/>
            <p:cNvSpPr>
              <a:spLocks noChangeShapeType="1"/>
            </p:cNvSpPr>
            <p:nvPr/>
          </p:nvSpPr>
          <p:spPr bwMode="auto">
            <a:xfrm>
              <a:off x="1584" y="12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9" name="Line 46"/>
          <p:cNvSpPr>
            <a:spLocks noChangeShapeType="1"/>
          </p:cNvSpPr>
          <p:nvPr/>
        </p:nvSpPr>
        <p:spPr bwMode="auto">
          <a:xfrm flipV="1">
            <a:off x="60198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Freeform 47"/>
          <p:cNvSpPr>
            <a:spLocks/>
          </p:cNvSpPr>
          <p:nvPr/>
        </p:nvSpPr>
        <p:spPr bwMode="auto">
          <a:xfrm>
            <a:off x="6781800" y="4114800"/>
            <a:ext cx="228600" cy="914400"/>
          </a:xfrm>
          <a:custGeom>
            <a:avLst/>
            <a:gdLst>
              <a:gd name="T0" fmla="*/ 76200 w 144"/>
              <a:gd name="T1" fmla="*/ 0 h 576"/>
              <a:gd name="T2" fmla="*/ 76200 w 144"/>
              <a:gd name="T3" fmla="*/ 152400 h 576"/>
              <a:gd name="T4" fmla="*/ 0 w 144"/>
              <a:gd name="T5" fmla="*/ 228600 h 576"/>
              <a:gd name="T6" fmla="*/ 228600 w 144"/>
              <a:gd name="T7" fmla="*/ 304800 h 576"/>
              <a:gd name="T8" fmla="*/ 0 w 144"/>
              <a:gd name="T9" fmla="*/ 381000 h 576"/>
              <a:gd name="T10" fmla="*/ 228600 w 144"/>
              <a:gd name="T11" fmla="*/ 457200 h 576"/>
              <a:gd name="T12" fmla="*/ 0 w 144"/>
              <a:gd name="T13" fmla="*/ 533400 h 576"/>
              <a:gd name="T14" fmla="*/ 228600 w 144"/>
              <a:gd name="T15" fmla="*/ 609600 h 576"/>
              <a:gd name="T16" fmla="*/ 0 w 144"/>
              <a:gd name="T17" fmla="*/ 685800 h 576"/>
              <a:gd name="T18" fmla="*/ 152400 w 144"/>
              <a:gd name="T19" fmla="*/ 762000 h 576"/>
              <a:gd name="T20" fmla="*/ 152400 w 144"/>
              <a:gd name="T21" fmla="*/ 91440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" h="576">
                <a:moveTo>
                  <a:pt x="48" y="0"/>
                </a:moveTo>
                <a:lnTo>
                  <a:pt x="48" y="96"/>
                </a:lnTo>
                <a:lnTo>
                  <a:pt x="0" y="144"/>
                </a:lnTo>
                <a:lnTo>
                  <a:pt x="144" y="192"/>
                </a:lnTo>
                <a:lnTo>
                  <a:pt x="0" y="240"/>
                </a:lnTo>
                <a:lnTo>
                  <a:pt x="144" y="288"/>
                </a:lnTo>
                <a:lnTo>
                  <a:pt x="0" y="336"/>
                </a:lnTo>
                <a:lnTo>
                  <a:pt x="144" y="384"/>
                </a:lnTo>
                <a:lnTo>
                  <a:pt x="0" y="432"/>
                </a:lnTo>
                <a:lnTo>
                  <a:pt x="96" y="480"/>
                </a:lnTo>
                <a:lnTo>
                  <a:pt x="96" y="57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Line 48"/>
          <p:cNvSpPr>
            <a:spLocks noChangeShapeType="1"/>
          </p:cNvSpPr>
          <p:nvPr/>
        </p:nvSpPr>
        <p:spPr bwMode="auto">
          <a:xfrm>
            <a:off x="6019800" y="518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Line 49"/>
          <p:cNvSpPr>
            <a:spLocks noChangeShapeType="1"/>
          </p:cNvSpPr>
          <p:nvPr/>
        </p:nvSpPr>
        <p:spPr bwMode="auto">
          <a:xfrm flipV="1">
            <a:off x="6934200" y="5029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50"/>
          <p:cNvSpPr>
            <a:spLocks noChangeShapeType="1"/>
          </p:cNvSpPr>
          <p:nvPr/>
        </p:nvSpPr>
        <p:spPr bwMode="auto">
          <a:xfrm>
            <a:off x="60198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51"/>
          <p:cNvSpPr>
            <a:spLocks noChangeShapeType="1"/>
          </p:cNvSpPr>
          <p:nvPr/>
        </p:nvSpPr>
        <p:spPr bwMode="auto">
          <a:xfrm flipV="1">
            <a:off x="6858000" y="3962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55" name="Object 52"/>
          <p:cNvGraphicFramePr>
            <a:graphicFrameLocks noChangeAspect="1"/>
          </p:cNvGraphicFramePr>
          <p:nvPr/>
        </p:nvGraphicFramePr>
        <p:xfrm>
          <a:off x="7010400" y="4105275"/>
          <a:ext cx="1295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" name="Equation" r:id="rId4" imgW="622030" imgH="431613" progId="Equation.DSMT4">
                  <p:embed/>
                </p:oleObj>
              </mc:Choice>
              <mc:Fallback>
                <p:oleObj name="Equation" r:id="rId4" imgW="622030" imgH="431613" progId="Equation.DSMT4">
                  <p:embed/>
                  <p:pic>
                    <p:nvPicPr>
                      <p:cNvPr id="73755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105275"/>
                        <a:ext cx="1295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4844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Intrinsic transistor voltage gain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6432" y="4246245"/>
            <a:ext cx="1746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 dirty="0" err="1"/>
              <a:t>I</a:t>
            </a:r>
            <a:r>
              <a:rPr lang="en-US" altLang="en-US" sz="2800" baseline="-25000" dirty="0" err="1"/>
              <a:t>dsat</a:t>
            </a:r>
            <a:r>
              <a:rPr lang="en-US" altLang="en-US" sz="2800" dirty="0"/>
              <a:t>=</a:t>
            </a:r>
            <a:r>
              <a:rPr lang="en-US" altLang="en-US" sz="2800" i="1" dirty="0" err="1"/>
              <a:t>g</a:t>
            </a:r>
            <a:r>
              <a:rPr lang="en-US" altLang="en-US" sz="2800" baseline="-25000" dirty="0" err="1"/>
              <a:t>m</a:t>
            </a:r>
            <a:r>
              <a:rPr lang="en-US" altLang="en-US" sz="2800" i="1" dirty="0" err="1"/>
              <a:t>V</a:t>
            </a:r>
            <a:r>
              <a:rPr lang="en-US" altLang="en-US" sz="2800" baseline="-25000" dirty="0" err="1"/>
              <a:t>g</a:t>
            </a:r>
            <a:endParaRPr lang="en-US" altLang="en-US" sz="2800" baseline="-25000" dirty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434665" y="25908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>
                <a:solidFill>
                  <a:schemeClr val="accent2"/>
                </a:solidFill>
              </a:rPr>
              <a:t>I</a:t>
            </a:r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2391928" y="5257800"/>
            <a:ext cx="457200" cy="304800"/>
            <a:chOff x="768" y="3168"/>
            <a:chExt cx="288" cy="192"/>
          </a:xfrm>
        </p:grpSpPr>
        <p:sp>
          <p:nvSpPr>
            <p:cNvPr id="75815" name="Line 6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6" name="Line 7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Line 8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Line 9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2" name="Group 10"/>
          <p:cNvGrpSpPr>
            <a:grpSpLocks/>
          </p:cNvGrpSpPr>
          <p:nvPr/>
        </p:nvGrpSpPr>
        <p:grpSpPr bwMode="auto">
          <a:xfrm>
            <a:off x="1815665" y="2438400"/>
            <a:ext cx="762000" cy="762000"/>
            <a:chOff x="1344" y="1200"/>
            <a:chExt cx="480" cy="480"/>
          </a:xfrm>
        </p:grpSpPr>
        <p:sp>
          <p:nvSpPr>
            <p:cNvPr id="75813" name="Oval 11"/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14" name="Line 12"/>
            <p:cNvSpPr>
              <a:spLocks noChangeShapeType="1"/>
            </p:cNvSpPr>
            <p:nvPr/>
          </p:nvSpPr>
          <p:spPr bwMode="auto">
            <a:xfrm>
              <a:off x="1584" y="12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3" name="Line 13"/>
          <p:cNvSpPr>
            <a:spLocks noChangeShapeType="1"/>
          </p:cNvSpPr>
          <p:nvPr/>
        </p:nvSpPr>
        <p:spPr bwMode="auto">
          <a:xfrm>
            <a:off x="2196665" y="3200400"/>
            <a:ext cx="0" cy="982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4" name="Group 14"/>
          <p:cNvGrpSpPr>
            <a:grpSpLocks/>
          </p:cNvGrpSpPr>
          <p:nvPr/>
        </p:nvGrpSpPr>
        <p:grpSpPr bwMode="auto">
          <a:xfrm>
            <a:off x="1891865" y="1981200"/>
            <a:ext cx="533400" cy="457200"/>
            <a:chOff x="1392" y="912"/>
            <a:chExt cx="336" cy="288"/>
          </a:xfrm>
        </p:grpSpPr>
        <p:sp>
          <p:nvSpPr>
            <p:cNvPr id="75811" name="Line 15"/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2" name="Line 16"/>
            <p:cNvSpPr>
              <a:spLocks noChangeShapeType="1"/>
            </p:cNvSpPr>
            <p:nvPr/>
          </p:nvSpPr>
          <p:spPr bwMode="auto">
            <a:xfrm flipV="1">
              <a:off x="1392" y="912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5" name="Line 17"/>
          <p:cNvSpPr>
            <a:spLocks noChangeShapeType="1"/>
          </p:cNvSpPr>
          <p:nvPr/>
        </p:nvSpPr>
        <p:spPr bwMode="auto">
          <a:xfrm>
            <a:off x="2196665" y="3657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8"/>
          <p:cNvSpPr txBox="1">
            <a:spLocks noChangeArrowheads="1"/>
          </p:cNvSpPr>
          <p:nvPr/>
        </p:nvSpPr>
        <p:spPr bwMode="auto">
          <a:xfrm>
            <a:off x="2706253" y="33940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V</a:t>
            </a:r>
            <a:r>
              <a:rPr lang="en-US" altLang="en-US" baseline="-25000"/>
              <a:t>d</a:t>
            </a:r>
            <a:endParaRPr lang="en-US" altLang="en-US"/>
          </a:p>
        </p:txBody>
      </p:sp>
      <p:grpSp>
        <p:nvGrpSpPr>
          <p:cNvPr id="75787" name="Group 19"/>
          <p:cNvGrpSpPr>
            <a:grpSpLocks/>
          </p:cNvGrpSpPr>
          <p:nvPr/>
        </p:nvGrpSpPr>
        <p:grpSpPr bwMode="auto">
          <a:xfrm>
            <a:off x="1815665" y="4191000"/>
            <a:ext cx="762000" cy="762000"/>
            <a:chOff x="1344" y="1200"/>
            <a:chExt cx="480" cy="480"/>
          </a:xfrm>
        </p:grpSpPr>
        <p:sp>
          <p:nvSpPr>
            <p:cNvPr id="75809" name="Oval 20"/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10" name="Line 21"/>
            <p:cNvSpPr>
              <a:spLocks noChangeShapeType="1"/>
            </p:cNvSpPr>
            <p:nvPr/>
          </p:nvSpPr>
          <p:spPr bwMode="auto">
            <a:xfrm>
              <a:off x="1584" y="12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8" name="Line 22"/>
          <p:cNvSpPr>
            <a:spLocks noChangeShapeType="1"/>
          </p:cNvSpPr>
          <p:nvPr/>
        </p:nvSpPr>
        <p:spPr bwMode="auto">
          <a:xfrm flipV="1">
            <a:off x="2163328" y="495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Freeform 23"/>
          <p:cNvSpPr>
            <a:spLocks/>
          </p:cNvSpPr>
          <p:nvPr/>
        </p:nvSpPr>
        <p:spPr bwMode="auto">
          <a:xfrm>
            <a:off x="2925328" y="4191000"/>
            <a:ext cx="228600" cy="914400"/>
          </a:xfrm>
          <a:custGeom>
            <a:avLst/>
            <a:gdLst>
              <a:gd name="T0" fmla="*/ 76200 w 144"/>
              <a:gd name="T1" fmla="*/ 0 h 576"/>
              <a:gd name="T2" fmla="*/ 76200 w 144"/>
              <a:gd name="T3" fmla="*/ 152400 h 576"/>
              <a:gd name="T4" fmla="*/ 0 w 144"/>
              <a:gd name="T5" fmla="*/ 228600 h 576"/>
              <a:gd name="T6" fmla="*/ 228600 w 144"/>
              <a:gd name="T7" fmla="*/ 304800 h 576"/>
              <a:gd name="T8" fmla="*/ 0 w 144"/>
              <a:gd name="T9" fmla="*/ 381000 h 576"/>
              <a:gd name="T10" fmla="*/ 228600 w 144"/>
              <a:gd name="T11" fmla="*/ 457200 h 576"/>
              <a:gd name="T12" fmla="*/ 0 w 144"/>
              <a:gd name="T13" fmla="*/ 533400 h 576"/>
              <a:gd name="T14" fmla="*/ 228600 w 144"/>
              <a:gd name="T15" fmla="*/ 609600 h 576"/>
              <a:gd name="T16" fmla="*/ 0 w 144"/>
              <a:gd name="T17" fmla="*/ 685800 h 576"/>
              <a:gd name="T18" fmla="*/ 152400 w 144"/>
              <a:gd name="T19" fmla="*/ 762000 h 576"/>
              <a:gd name="T20" fmla="*/ 152400 w 144"/>
              <a:gd name="T21" fmla="*/ 91440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" h="576">
                <a:moveTo>
                  <a:pt x="48" y="0"/>
                </a:moveTo>
                <a:lnTo>
                  <a:pt x="48" y="96"/>
                </a:lnTo>
                <a:lnTo>
                  <a:pt x="0" y="144"/>
                </a:lnTo>
                <a:lnTo>
                  <a:pt x="144" y="192"/>
                </a:lnTo>
                <a:lnTo>
                  <a:pt x="0" y="240"/>
                </a:lnTo>
                <a:lnTo>
                  <a:pt x="144" y="288"/>
                </a:lnTo>
                <a:lnTo>
                  <a:pt x="0" y="336"/>
                </a:lnTo>
                <a:lnTo>
                  <a:pt x="144" y="384"/>
                </a:lnTo>
                <a:lnTo>
                  <a:pt x="0" y="432"/>
                </a:lnTo>
                <a:lnTo>
                  <a:pt x="96" y="480"/>
                </a:lnTo>
                <a:lnTo>
                  <a:pt x="96" y="57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24"/>
          <p:cNvSpPr>
            <a:spLocks noChangeShapeType="1"/>
          </p:cNvSpPr>
          <p:nvPr/>
        </p:nvSpPr>
        <p:spPr bwMode="auto">
          <a:xfrm>
            <a:off x="2163328" y="5257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25"/>
          <p:cNvSpPr>
            <a:spLocks noChangeShapeType="1"/>
          </p:cNvSpPr>
          <p:nvPr/>
        </p:nvSpPr>
        <p:spPr bwMode="auto">
          <a:xfrm flipV="1">
            <a:off x="3077728" y="5105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Line 26"/>
          <p:cNvSpPr>
            <a:spLocks noChangeShapeType="1"/>
          </p:cNvSpPr>
          <p:nvPr/>
        </p:nvSpPr>
        <p:spPr bwMode="auto">
          <a:xfrm>
            <a:off x="2163328" y="4038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Line 27"/>
          <p:cNvSpPr>
            <a:spLocks noChangeShapeType="1"/>
          </p:cNvSpPr>
          <p:nvPr/>
        </p:nvSpPr>
        <p:spPr bwMode="auto">
          <a:xfrm flipV="1">
            <a:off x="3001528" y="4038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9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5593"/>
              </p:ext>
            </p:extLst>
          </p:nvPr>
        </p:nvGraphicFramePr>
        <p:xfrm>
          <a:off x="3153928" y="4181475"/>
          <a:ext cx="1295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1" name="Equation" r:id="rId4" imgW="622030" imgH="431613" progId="Equation.DSMT4">
                  <p:embed/>
                </p:oleObj>
              </mc:Choice>
              <mc:Fallback>
                <p:oleObj name="Equation" r:id="rId4" imgW="622030" imgH="431613" progId="Equation.DSMT4">
                  <p:embed/>
                  <p:pic>
                    <p:nvPicPr>
                      <p:cNvPr id="7579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928" y="4181475"/>
                        <a:ext cx="1295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5" name="Line 29"/>
          <p:cNvSpPr>
            <a:spLocks noChangeShapeType="1"/>
          </p:cNvSpPr>
          <p:nvPr/>
        </p:nvSpPr>
        <p:spPr bwMode="auto">
          <a:xfrm>
            <a:off x="4876800" y="22098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30"/>
          <p:cNvSpPr>
            <a:spLocks noChangeShapeType="1"/>
          </p:cNvSpPr>
          <p:nvPr/>
        </p:nvSpPr>
        <p:spPr bwMode="auto">
          <a:xfrm>
            <a:off x="4876800" y="5486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Text Box 31"/>
          <p:cNvSpPr txBox="1">
            <a:spLocks noChangeArrowheads="1"/>
          </p:cNvSpPr>
          <p:nvPr/>
        </p:nvSpPr>
        <p:spPr bwMode="auto">
          <a:xfrm>
            <a:off x="6629400" y="55626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V</a:t>
            </a:r>
            <a:r>
              <a:rPr lang="en-US" altLang="en-US" baseline="-25000"/>
              <a:t>d</a:t>
            </a:r>
            <a:endParaRPr lang="en-US" altLang="en-US"/>
          </a:p>
        </p:txBody>
      </p:sp>
      <p:sp>
        <p:nvSpPr>
          <p:cNvPr id="75798" name="Line 32"/>
          <p:cNvSpPr>
            <a:spLocks noChangeShapeType="1"/>
          </p:cNvSpPr>
          <p:nvPr/>
        </p:nvSpPr>
        <p:spPr bwMode="auto">
          <a:xfrm>
            <a:off x="4876800" y="2895600"/>
            <a:ext cx="3505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Text Box 33"/>
          <p:cNvSpPr txBox="1">
            <a:spLocks noChangeArrowheads="1"/>
          </p:cNvSpPr>
          <p:nvPr/>
        </p:nvSpPr>
        <p:spPr bwMode="auto">
          <a:xfrm>
            <a:off x="4419600" y="2667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>
                <a:solidFill>
                  <a:schemeClr val="accent2"/>
                </a:solidFill>
              </a:rPr>
              <a:t>I</a:t>
            </a:r>
          </a:p>
        </p:txBody>
      </p:sp>
      <p:grpSp>
        <p:nvGrpSpPr>
          <p:cNvPr id="75800" name="Group 34"/>
          <p:cNvGrpSpPr>
            <a:grpSpLocks/>
          </p:cNvGrpSpPr>
          <p:nvPr/>
        </p:nvGrpSpPr>
        <p:grpSpPr bwMode="auto">
          <a:xfrm>
            <a:off x="4876800" y="2743200"/>
            <a:ext cx="3429000" cy="2743200"/>
            <a:chOff x="3072" y="1536"/>
            <a:chExt cx="2160" cy="1920"/>
          </a:xfrm>
        </p:grpSpPr>
        <p:sp>
          <p:nvSpPr>
            <p:cNvPr id="75807" name="Line 35"/>
            <p:cNvSpPr>
              <a:spLocks noChangeShapeType="1"/>
            </p:cNvSpPr>
            <p:nvPr/>
          </p:nvSpPr>
          <p:spPr bwMode="auto">
            <a:xfrm flipV="1">
              <a:off x="3072" y="1968"/>
              <a:ext cx="240" cy="14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8" name="Line 36"/>
            <p:cNvSpPr>
              <a:spLocks noChangeShapeType="1"/>
            </p:cNvSpPr>
            <p:nvPr/>
          </p:nvSpPr>
          <p:spPr bwMode="auto">
            <a:xfrm flipV="1">
              <a:off x="3312" y="1536"/>
              <a:ext cx="1920" cy="43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01" name="Line 37"/>
          <p:cNvSpPr>
            <a:spLocks noChangeShapeType="1"/>
          </p:cNvSpPr>
          <p:nvPr/>
        </p:nvSpPr>
        <p:spPr bwMode="auto">
          <a:xfrm>
            <a:off x="7620000" y="2895600"/>
            <a:ext cx="0" cy="259080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90" name="Group 38"/>
          <p:cNvGrpSpPr>
            <a:grpSpLocks/>
          </p:cNvGrpSpPr>
          <p:nvPr/>
        </p:nvGrpSpPr>
        <p:grpSpPr bwMode="auto">
          <a:xfrm>
            <a:off x="4876800" y="2286000"/>
            <a:ext cx="3429000" cy="3200400"/>
            <a:chOff x="3072" y="1440"/>
            <a:chExt cx="2160" cy="2016"/>
          </a:xfrm>
        </p:grpSpPr>
        <p:grpSp>
          <p:nvGrpSpPr>
            <p:cNvPr id="75803" name="Group 39"/>
            <p:cNvGrpSpPr>
              <a:grpSpLocks/>
            </p:cNvGrpSpPr>
            <p:nvPr/>
          </p:nvGrpSpPr>
          <p:grpSpPr bwMode="auto">
            <a:xfrm>
              <a:off x="3072" y="1440"/>
              <a:ext cx="2160" cy="2016"/>
              <a:chOff x="3072" y="1536"/>
              <a:chExt cx="2160" cy="1920"/>
            </a:xfrm>
          </p:grpSpPr>
          <p:sp>
            <p:nvSpPr>
              <p:cNvPr id="75805" name="Line 40"/>
              <p:cNvSpPr>
                <a:spLocks noChangeShapeType="1"/>
              </p:cNvSpPr>
              <p:nvPr/>
            </p:nvSpPr>
            <p:spPr bwMode="auto">
              <a:xfrm flipV="1">
                <a:off x="3072" y="1968"/>
                <a:ext cx="240" cy="148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6" name="Line 41"/>
              <p:cNvSpPr>
                <a:spLocks noChangeShapeType="1"/>
              </p:cNvSpPr>
              <p:nvPr/>
            </p:nvSpPr>
            <p:spPr bwMode="auto">
              <a:xfrm flipV="1">
                <a:off x="3312" y="1536"/>
                <a:ext cx="1920" cy="432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04" name="Line 42"/>
            <p:cNvSpPr>
              <a:spLocks noChangeShapeType="1"/>
            </p:cNvSpPr>
            <p:nvPr/>
          </p:nvSpPr>
          <p:spPr bwMode="auto">
            <a:xfrm>
              <a:off x="3648" y="1824"/>
              <a:ext cx="0" cy="163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720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Intrinsic transistor voltage gain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296853"/>
              </p:ext>
            </p:extLst>
          </p:nvPr>
        </p:nvGraphicFramePr>
        <p:xfrm>
          <a:off x="2276475" y="1295400"/>
          <a:ext cx="6162675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Equation" r:id="rId4" imgW="2387520" imgH="1371600" progId="Equation.DSMT4">
                  <p:embed/>
                </p:oleObj>
              </mc:Choice>
              <mc:Fallback>
                <p:oleObj name="Equation" r:id="rId4" imgW="2387520" imgH="1371600" progId="Equation.DSMT4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295400"/>
                        <a:ext cx="6162675" cy="3538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28" name="Group 4"/>
          <p:cNvGrpSpPr>
            <a:grpSpLocks noChangeAspect="1"/>
          </p:cNvGrpSpPr>
          <p:nvPr/>
        </p:nvGrpSpPr>
        <p:grpSpPr bwMode="auto">
          <a:xfrm flipH="1">
            <a:off x="1135063" y="3657600"/>
            <a:ext cx="768350" cy="1536700"/>
            <a:chOff x="1248" y="2208"/>
            <a:chExt cx="240" cy="480"/>
          </a:xfrm>
        </p:grpSpPr>
        <p:sp>
          <p:nvSpPr>
            <p:cNvPr id="77848" name="Line 5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6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7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8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9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10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11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29" name="Text Box 12"/>
          <p:cNvSpPr txBox="1">
            <a:spLocks noChangeArrowheads="1"/>
          </p:cNvSpPr>
          <p:nvPr/>
        </p:nvSpPr>
        <p:spPr bwMode="auto">
          <a:xfrm>
            <a:off x="423863" y="41560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77830" name="Text Box 13"/>
          <p:cNvSpPr txBox="1">
            <a:spLocks noChangeArrowheads="1"/>
          </p:cNvSpPr>
          <p:nvPr/>
        </p:nvSpPr>
        <p:spPr bwMode="auto">
          <a:xfrm>
            <a:off x="1022350" y="25146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grpSp>
        <p:nvGrpSpPr>
          <p:cNvPr id="77831" name="Group 14"/>
          <p:cNvGrpSpPr>
            <a:grpSpLocks/>
          </p:cNvGrpSpPr>
          <p:nvPr/>
        </p:nvGrpSpPr>
        <p:grpSpPr bwMode="auto">
          <a:xfrm>
            <a:off x="1676400" y="5181600"/>
            <a:ext cx="457200" cy="304800"/>
            <a:chOff x="768" y="3168"/>
            <a:chExt cx="288" cy="192"/>
          </a:xfrm>
        </p:grpSpPr>
        <p:sp>
          <p:nvSpPr>
            <p:cNvPr id="77844" name="Line 15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16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17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18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32" name="Group 19"/>
          <p:cNvGrpSpPr>
            <a:grpSpLocks/>
          </p:cNvGrpSpPr>
          <p:nvPr/>
        </p:nvGrpSpPr>
        <p:grpSpPr bwMode="auto">
          <a:xfrm>
            <a:off x="1524000" y="2362200"/>
            <a:ext cx="762000" cy="762000"/>
            <a:chOff x="1344" y="1200"/>
            <a:chExt cx="480" cy="480"/>
          </a:xfrm>
        </p:grpSpPr>
        <p:sp>
          <p:nvSpPr>
            <p:cNvPr id="77842" name="Oval 20"/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43" name="Line 21"/>
            <p:cNvSpPr>
              <a:spLocks noChangeShapeType="1"/>
            </p:cNvSpPr>
            <p:nvPr/>
          </p:nvSpPr>
          <p:spPr bwMode="auto">
            <a:xfrm>
              <a:off x="1584" y="12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3" name="Line 22"/>
          <p:cNvSpPr>
            <a:spLocks noChangeShapeType="1"/>
          </p:cNvSpPr>
          <p:nvPr/>
        </p:nvSpPr>
        <p:spPr bwMode="auto">
          <a:xfrm>
            <a:off x="1905000" y="3124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34" name="Group 23"/>
          <p:cNvGrpSpPr>
            <a:grpSpLocks/>
          </p:cNvGrpSpPr>
          <p:nvPr/>
        </p:nvGrpSpPr>
        <p:grpSpPr bwMode="auto">
          <a:xfrm>
            <a:off x="1600200" y="1905000"/>
            <a:ext cx="533400" cy="457200"/>
            <a:chOff x="1392" y="912"/>
            <a:chExt cx="336" cy="288"/>
          </a:xfrm>
        </p:grpSpPr>
        <p:sp>
          <p:nvSpPr>
            <p:cNvPr id="77840" name="Line 24"/>
            <p:cNvSpPr>
              <a:spLocks noChangeShapeType="1"/>
            </p:cNvSpPr>
            <p:nvPr/>
          </p:nvSpPr>
          <p:spPr bwMode="auto">
            <a:xfrm flipV="1">
              <a:off x="1584" y="10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Line 25"/>
            <p:cNvSpPr>
              <a:spLocks noChangeShapeType="1"/>
            </p:cNvSpPr>
            <p:nvPr/>
          </p:nvSpPr>
          <p:spPr bwMode="auto">
            <a:xfrm flipV="1">
              <a:off x="1392" y="912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5" name="Line 26"/>
          <p:cNvSpPr>
            <a:spLocks noChangeShapeType="1"/>
          </p:cNvSpPr>
          <p:nvPr/>
        </p:nvSpPr>
        <p:spPr bwMode="auto">
          <a:xfrm>
            <a:off x="1905000" y="3581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27"/>
          <p:cNvSpPr txBox="1">
            <a:spLocks noChangeArrowheads="1"/>
          </p:cNvSpPr>
          <p:nvPr/>
        </p:nvSpPr>
        <p:spPr bwMode="auto">
          <a:xfrm>
            <a:off x="2414588" y="33178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V</a:t>
            </a:r>
            <a:r>
              <a:rPr lang="en-US" altLang="en-US" baseline="-25000"/>
              <a:t>d</a:t>
            </a:r>
            <a:endParaRPr lang="en-US" altLang="en-US"/>
          </a:p>
        </p:txBody>
      </p:sp>
      <p:sp>
        <p:nvSpPr>
          <p:cNvPr id="77837" name="Text Box 28"/>
          <p:cNvSpPr txBox="1">
            <a:spLocks noChangeArrowheads="1"/>
          </p:cNvSpPr>
          <p:nvPr/>
        </p:nvSpPr>
        <p:spPr bwMode="auto">
          <a:xfrm>
            <a:off x="2743200" y="511492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Typical value:</a:t>
            </a:r>
          </a:p>
        </p:txBody>
      </p:sp>
      <p:graphicFrame>
        <p:nvGraphicFramePr>
          <p:cNvPr id="7783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175513"/>
              </p:ext>
            </p:extLst>
          </p:nvPr>
        </p:nvGraphicFramePr>
        <p:xfrm>
          <a:off x="4918075" y="4886325"/>
          <a:ext cx="3041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Equation" r:id="rId6" imgW="1396800" imgH="431640" progId="Equation.DSMT4">
                  <p:embed/>
                </p:oleObj>
              </mc:Choice>
              <mc:Fallback>
                <p:oleObj name="Equation" r:id="rId6" imgW="1396800" imgH="431640" progId="Equation.DSMT4">
                  <p:embed/>
                  <p:pic>
                    <p:nvPicPr>
                      <p:cNvPr id="7783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4886325"/>
                        <a:ext cx="3041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Text Box 30"/>
          <p:cNvSpPr txBox="1">
            <a:spLocks noChangeArrowheads="1"/>
          </p:cNvSpPr>
          <p:nvPr/>
        </p:nvSpPr>
        <p:spPr bwMode="auto">
          <a:xfrm>
            <a:off x="263525" y="5826125"/>
            <a:ext cx="8564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The same equation </a:t>
            </a:r>
            <a:r>
              <a:rPr lang="en-US" altLang="en-US" i="1"/>
              <a:t>A=g</a:t>
            </a:r>
            <a:r>
              <a:rPr lang="en-US" altLang="en-US" i="1" baseline="-25000"/>
              <a:t>m</a:t>
            </a:r>
            <a:r>
              <a:rPr lang="en-US" altLang="en-US" i="1"/>
              <a:t>/g</a:t>
            </a:r>
            <a:r>
              <a:rPr lang="en-US" altLang="en-US" i="1" baseline="-25000"/>
              <a:t>out</a:t>
            </a:r>
            <a:r>
              <a:rPr lang="en-US" altLang="en-US"/>
              <a:t> applies to any amplifier, e.g. transamp.</a:t>
            </a:r>
          </a:p>
          <a:p>
            <a:pPr eaLnBrk="1" hangingPunct="1"/>
            <a:r>
              <a:rPr lang="en-US" altLang="en-US" i="1"/>
              <a:t>g</a:t>
            </a:r>
            <a:r>
              <a:rPr lang="en-US" altLang="en-US" i="1" baseline="-25000"/>
              <a:t>out</a:t>
            </a:r>
            <a:r>
              <a:rPr lang="en-US" altLang="en-US"/>
              <a:t> refers to the total output conductance.</a:t>
            </a:r>
          </a:p>
        </p:txBody>
      </p:sp>
    </p:spTree>
    <p:extLst>
      <p:ext uri="{BB962C8B-B14F-4D97-AF65-F5344CB8AC3E}">
        <p14:creationId xmlns:p14="http://schemas.microsoft.com/office/powerpoint/2010/main" val="36022808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Current mirror, diff-pair, current correlator, bump-antibump circuit</a:t>
            </a:r>
          </a:p>
        </p:txBody>
      </p:sp>
      <p:pic>
        <p:nvPicPr>
          <p:cNvPr id="26627" name="Picture 3" descr="static-circu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98613"/>
            <a:ext cx="736282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Current Mirror</a:t>
            </a:r>
          </a:p>
        </p:txBody>
      </p:sp>
      <p:sp>
        <p:nvSpPr>
          <p:cNvPr id="28675" name="Text Box 35"/>
          <p:cNvSpPr txBox="1">
            <a:spLocks noChangeArrowheads="1"/>
          </p:cNvSpPr>
          <p:nvPr/>
        </p:nvSpPr>
        <p:spPr bwMode="auto">
          <a:xfrm>
            <a:off x="304800" y="990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The output current is a copy of the input current.</a:t>
            </a:r>
          </a:p>
          <a:p>
            <a:pPr eaLnBrk="1" hangingPunct="1"/>
            <a:r>
              <a:rPr lang="en-US" altLang="en-US" sz="3200"/>
              <a:t>It is </a:t>
            </a:r>
            <a:r>
              <a:rPr lang="en-US" altLang="en-US" sz="3200" i="1"/>
              <a:t>mirrored</a:t>
            </a:r>
            <a:r>
              <a:rPr lang="en-US" altLang="en-US" sz="3200"/>
              <a:t> because it is sunk, not sourced.</a:t>
            </a:r>
            <a:endParaRPr lang="en-US" altLang="en-US" sz="4000"/>
          </a:p>
        </p:txBody>
      </p:sp>
      <p:grpSp>
        <p:nvGrpSpPr>
          <p:cNvPr id="28676" name="Group 1"/>
          <p:cNvGrpSpPr>
            <a:grpSpLocks/>
          </p:cNvGrpSpPr>
          <p:nvPr/>
        </p:nvGrpSpPr>
        <p:grpSpPr bwMode="auto">
          <a:xfrm>
            <a:off x="1582738" y="2252663"/>
            <a:ext cx="7053262" cy="4473575"/>
            <a:chOff x="2667000" y="2743200"/>
            <a:chExt cx="4778375" cy="3030538"/>
          </a:xfrm>
        </p:grpSpPr>
        <p:sp>
          <p:nvSpPr>
            <p:cNvPr id="28677" name="Text Box 12"/>
            <p:cNvSpPr txBox="1">
              <a:spLocks noChangeArrowheads="1"/>
            </p:cNvSpPr>
            <p:nvPr/>
          </p:nvSpPr>
          <p:spPr bwMode="auto">
            <a:xfrm>
              <a:off x="3962400" y="4340225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en-US" sz="2800" i="1"/>
                <a:t>V</a:t>
              </a:r>
              <a:r>
                <a:rPr lang="en-US" altLang="en-US" sz="2800" i="1" baseline="-25000"/>
                <a:t>g</a:t>
              </a:r>
              <a:endParaRPr lang="en-US" altLang="en-US" sz="2800" i="1"/>
            </a:p>
          </p:txBody>
        </p:sp>
        <p:sp>
          <p:nvSpPr>
            <p:cNvPr id="28678" name="Text Box 13"/>
            <p:cNvSpPr txBox="1">
              <a:spLocks noChangeArrowheads="1"/>
            </p:cNvSpPr>
            <p:nvPr/>
          </p:nvSpPr>
          <p:spPr bwMode="auto">
            <a:xfrm>
              <a:off x="5486400" y="35052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I</a:t>
              </a:r>
              <a:r>
                <a:rPr lang="en-US" altLang="en-US" sz="2800" baseline="-25000"/>
                <a:t>out</a:t>
              </a:r>
            </a:p>
          </p:txBody>
        </p:sp>
        <p:sp>
          <p:nvSpPr>
            <p:cNvPr id="28679" name="Text Box 15"/>
            <p:cNvSpPr txBox="1">
              <a:spLocks noChangeArrowheads="1"/>
            </p:cNvSpPr>
            <p:nvPr/>
          </p:nvSpPr>
          <p:spPr bwMode="auto">
            <a:xfrm>
              <a:off x="3962400" y="5254625"/>
              <a:ext cx="5476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en-US" sz="2800" i="1"/>
                <a:t>V</a:t>
              </a:r>
              <a:r>
                <a:rPr lang="en-US" altLang="en-US" sz="2800" i="1" baseline="-25000"/>
                <a:t>s</a:t>
              </a:r>
              <a:endParaRPr lang="en-US" altLang="en-US" sz="2800" i="1"/>
            </a:p>
          </p:txBody>
        </p:sp>
        <p:grpSp>
          <p:nvGrpSpPr>
            <p:cNvPr id="28680" name="Group 39"/>
            <p:cNvGrpSpPr>
              <a:grpSpLocks/>
            </p:cNvGrpSpPr>
            <p:nvPr/>
          </p:nvGrpSpPr>
          <p:grpSpPr bwMode="auto">
            <a:xfrm flipH="1">
              <a:off x="3352800" y="3657600"/>
              <a:ext cx="762000" cy="762000"/>
              <a:chOff x="1152" y="2688"/>
              <a:chExt cx="480" cy="480"/>
            </a:xfrm>
          </p:grpSpPr>
          <p:sp>
            <p:nvSpPr>
              <p:cNvPr id="28703" name="Line 33"/>
              <p:cNvSpPr>
                <a:spLocks noChangeShapeType="1"/>
              </p:cNvSpPr>
              <p:nvPr/>
            </p:nvSpPr>
            <p:spPr bwMode="auto">
              <a:xfrm flipH="1" flipV="1">
                <a:off x="1152" y="2688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34"/>
              <p:cNvSpPr>
                <a:spLocks noChangeShapeType="1"/>
              </p:cNvSpPr>
              <p:nvPr/>
            </p:nvSpPr>
            <p:spPr bwMode="auto">
              <a:xfrm flipH="1">
                <a:off x="1152" y="268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1" name="Line 11"/>
            <p:cNvSpPr>
              <a:spLocks noChangeShapeType="1"/>
            </p:cNvSpPr>
            <p:nvPr/>
          </p:nvSpPr>
          <p:spPr bwMode="auto">
            <a:xfrm>
              <a:off x="5486400" y="3581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82" name="Group 51"/>
            <p:cNvGrpSpPr>
              <a:grpSpLocks/>
            </p:cNvGrpSpPr>
            <p:nvPr/>
          </p:nvGrpSpPr>
          <p:grpSpPr bwMode="auto">
            <a:xfrm>
              <a:off x="4572000" y="3654425"/>
              <a:ext cx="768350" cy="1530350"/>
              <a:chOff x="1536" y="2686"/>
              <a:chExt cx="484" cy="964"/>
            </a:xfrm>
          </p:grpSpPr>
          <p:sp>
            <p:nvSpPr>
              <p:cNvPr id="28696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2020" y="2686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7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1826" y="2976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8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826" y="2876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Line 44"/>
              <p:cNvSpPr>
                <a:spLocks noChangeAspect="1" noChangeShapeType="1"/>
              </p:cNvSpPr>
              <p:nvPr/>
            </p:nvSpPr>
            <p:spPr bwMode="auto">
              <a:xfrm>
                <a:off x="1826" y="3360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0" name="Line 45"/>
              <p:cNvSpPr>
                <a:spLocks noChangeAspect="1" noChangeShapeType="1"/>
              </p:cNvSpPr>
              <p:nvPr/>
            </p:nvSpPr>
            <p:spPr bwMode="auto">
              <a:xfrm flipH="1">
                <a:off x="2020" y="3360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1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1730" y="2972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2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536" y="316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3" name="Line 49"/>
            <p:cNvSpPr>
              <a:spLocks noChangeShapeType="1"/>
            </p:cNvSpPr>
            <p:nvPr/>
          </p:nvSpPr>
          <p:spPr bwMode="auto">
            <a:xfrm>
              <a:off x="4114800" y="44196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53"/>
            <p:cNvSpPr>
              <a:spLocks noChangeAspect="1" noChangeShapeType="1"/>
            </p:cNvSpPr>
            <p:nvPr/>
          </p:nvSpPr>
          <p:spPr bwMode="auto">
            <a:xfrm>
              <a:off x="3352800" y="3657600"/>
              <a:ext cx="0" cy="460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5" name="Group 87"/>
            <p:cNvGrpSpPr>
              <a:grpSpLocks/>
            </p:cNvGrpSpPr>
            <p:nvPr/>
          </p:nvGrpSpPr>
          <p:grpSpPr bwMode="auto">
            <a:xfrm>
              <a:off x="3352800" y="3959225"/>
              <a:ext cx="768350" cy="1228725"/>
              <a:chOff x="672" y="2158"/>
              <a:chExt cx="484" cy="774"/>
            </a:xfrm>
          </p:grpSpPr>
          <p:sp>
            <p:nvSpPr>
              <p:cNvPr id="28690" name="Line 54"/>
              <p:cNvSpPr>
                <a:spLocks noChangeAspect="1" noChangeShapeType="1"/>
              </p:cNvSpPr>
              <p:nvPr/>
            </p:nvSpPr>
            <p:spPr bwMode="auto">
              <a:xfrm>
                <a:off x="672" y="225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Line 55"/>
              <p:cNvSpPr>
                <a:spLocks noChangeAspect="1" noChangeShapeType="1"/>
              </p:cNvSpPr>
              <p:nvPr/>
            </p:nvSpPr>
            <p:spPr bwMode="auto">
              <a:xfrm>
                <a:off x="866" y="2158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2" name="Line 56"/>
              <p:cNvSpPr>
                <a:spLocks noChangeAspect="1" noChangeShapeType="1"/>
              </p:cNvSpPr>
              <p:nvPr/>
            </p:nvSpPr>
            <p:spPr bwMode="auto">
              <a:xfrm flipH="1">
                <a:off x="672" y="2642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3" name="Line 57"/>
              <p:cNvSpPr>
                <a:spLocks noChangeAspect="1" noChangeShapeType="1"/>
              </p:cNvSpPr>
              <p:nvPr/>
            </p:nvSpPr>
            <p:spPr bwMode="auto">
              <a:xfrm>
                <a:off x="672" y="2642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Line 58"/>
              <p:cNvSpPr>
                <a:spLocks noChangeAspect="1" noChangeShapeType="1"/>
              </p:cNvSpPr>
              <p:nvPr/>
            </p:nvSpPr>
            <p:spPr bwMode="auto">
              <a:xfrm>
                <a:off x="962" y="225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5" name="Line 59"/>
              <p:cNvSpPr>
                <a:spLocks noChangeAspect="1" noChangeShapeType="1"/>
              </p:cNvSpPr>
              <p:nvPr/>
            </p:nvSpPr>
            <p:spPr bwMode="auto">
              <a:xfrm>
                <a:off x="962" y="244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6" name="Line 60"/>
            <p:cNvSpPr>
              <a:spLocks noChangeShapeType="1"/>
            </p:cNvSpPr>
            <p:nvPr/>
          </p:nvSpPr>
          <p:spPr bwMode="auto">
            <a:xfrm>
              <a:off x="3352800" y="5178425"/>
              <a:ext cx="19812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Text Box 63"/>
            <p:cNvSpPr txBox="1">
              <a:spLocks noChangeArrowheads="1"/>
            </p:cNvSpPr>
            <p:nvPr/>
          </p:nvSpPr>
          <p:spPr bwMode="auto">
            <a:xfrm>
              <a:off x="2667000" y="3581400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en-US" sz="2800"/>
                <a:t>I</a:t>
              </a:r>
              <a:r>
                <a:rPr lang="en-US" altLang="en-US" sz="2800" baseline="-25000"/>
                <a:t>in</a:t>
              </a:r>
            </a:p>
          </p:txBody>
        </p:sp>
        <p:sp>
          <p:nvSpPr>
            <p:cNvPr id="28688" name="Line 64"/>
            <p:cNvSpPr>
              <a:spLocks noChangeShapeType="1"/>
            </p:cNvSpPr>
            <p:nvPr/>
          </p:nvSpPr>
          <p:spPr bwMode="auto">
            <a:xfrm>
              <a:off x="3200400" y="3581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AutoShape 93"/>
            <p:cNvSpPr>
              <a:spLocks/>
            </p:cNvSpPr>
            <p:nvPr/>
          </p:nvSpPr>
          <p:spPr bwMode="auto">
            <a:xfrm>
              <a:off x="6096000" y="2743200"/>
              <a:ext cx="1349375" cy="495300"/>
            </a:xfrm>
            <a:prstGeom prst="borderCallout1">
              <a:avLst>
                <a:gd name="adj1" fmla="val 23079"/>
                <a:gd name="adj2" fmla="val -5648"/>
                <a:gd name="adj3" fmla="val 186218"/>
                <a:gd name="adj4" fmla="val -564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Saturated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Diode-connected transistors</a:t>
            </a:r>
          </a:p>
        </p:txBody>
      </p:sp>
      <p:sp>
        <p:nvSpPr>
          <p:cNvPr id="30723" name="Line 3"/>
          <p:cNvSpPr>
            <a:spLocks noChangeAspect="1" noChangeShapeType="1"/>
          </p:cNvSpPr>
          <p:nvPr/>
        </p:nvSpPr>
        <p:spPr bwMode="auto">
          <a:xfrm flipH="1">
            <a:off x="1981200" y="33496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4"/>
          <p:cNvSpPr>
            <a:spLocks noChangeAspect="1" noChangeShapeType="1"/>
          </p:cNvSpPr>
          <p:nvPr/>
        </p:nvSpPr>
        <p:spPr bwMode="auto">
          <a:xfrm flipH="1">
            <a:off x="1673225" y="381000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Aspect="1" noChangeShapeType="1"/>
          </p:cNvSpPr>
          <p:nvPr/>
        </p:nvSpPr>
        <p:spPr bwMode="auto">
          <a:xfrm flipH="1">
            <a:off x="1676400" y="3657600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Aspect="1" noChangeShapeType="1"/>
          </p:cNvSpPr>
          <p:nvPr/>
        </p:nvSpPr>
        <p:spPr bwMode="auto">
          <a:xfrm>
            <a:off x="1673225" y="44259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Aspect="1" noChangeShapeType="1"/>
          </p:cNvSpPr>
          <p:nvPr/>
        </p:nvSpPr>
        <p:spPr bwMode="auto">
          <a:xfrm flipH="1">
            <a:off x="1981200" y="442595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Aspect="1" noChangeShapeType="1"/>
          </p:cNvSpPr>
          <p:nvPr/>
        </p:nvSpPr>
        <p:spPr bwMode="auto">
          <a:xfrm flipH="1">
            <a:off x="1524000" y="3810000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Aspect="1" noChangeShapeType="1"/>
          </p:cNvSpPr>
          <p:nvPr/>
        </p:nvSpPr>
        <p:spPr bwMode="auto">
          <a:xfrm flipH="1">
            <a:off x="1216025" y="41179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233488" y="2220913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539875" y="283051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462088" y="4838700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s</a:t>
            </a:r>
            <a:endParaRPr lang="en-US" altLang="en-US" sz="2800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V="1">
            <a:off x="1219200" y="33496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1219200" y="33496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981200" y="258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1981200" y="3044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37" name="Object 18"/>
          <p:cNvGraphicFramePr>
            <a:graphicFrameLocks noChangeAspect="1"/>
          </p:cNvGraphicFramePr>
          <p:nvPr/>
        </p:nvGraphicFramePr>
        <p:xfrm>
          <a:off x="7391400" y="22860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4" imgW="482391" imgH="241195" progId="Equation.DSMT4">
                  <p:embed/>
                </p:oleObj>
              </mc:Choice>
              <mc:Fallback>
                <p:oleObj name="Equation" r:id="rId4" imgW="482391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9" name="Object 19"/>
          <p:cNvGraphicFramePr>
            <a:graphicFrameLocks noChangeAspect="1"/>
          </p:cNvGraphicFramePr>
          <p:nvPr/>
        </p:nvGraphicFramePr>
        <p:xfrm>
          <a:off x="2532063" y="4267200"/>
          <a:ext cx="61991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6" imgW="2641600" imgH="482600" progId="Equation.DSMT4">
                  <p:embed/>
                </p:oleObj>
              </mc:Choice>
              <mc:Fallback>
                <p:oleObj name="Equation" r:id="rId6" imgW="2641600" imgH="482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267200"/>
                        <a:ext cx="619918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3505200" y="5638800"/>
          <a:ext cx="21478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8" imgW="634449" imgH="215713" progId="Equation.DSMT4">
                  <p:embed/>
                </p:oleObj>
              </mc:Choice>
              <mc:Fallback>
                <p:oleObj name="Equation" r:id="rId8" imgW="634449" imgH="2157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2147888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1"/>
          <p:cNvGraphicFramePr>
            <a:graphicFrameLocks noChangeAspect="1"/>
          </p:cNvGraphicFramePr>
          <p:nvPr/>
        </p:nvGraphicFramePr>
        <p:xfrm>
          <a:off x="2895600" y="1905000"/>
          <a:ext cx="38862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10" imgW="1384300" imgH="736600" progId="Equation.DSMT4">
                  <p:embed/>
                </p:oleObj>
              </mc:Choice>
              <mc:Fallback>
                <p:oleObj name="Equation" r:id="rId10" imgW="1384300" imgH="736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8862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741" name="AutoShape 22"/>
          <p:cNvCxnSpPr>
            <a:cxnSpLocks noChangeShapeType="1"/>
          </p:cNvCxnSpPr>
          <p:nvPr/>
        </p:nvCxnSpPr>
        <p:spPr bwMode="auto">
          <a:xfrm flipH="1" flipV="1">
            <a:off x="5981700" y="2332038"/>
            <a:ext cx="14097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AutoShape 23"/>
          <p:cNvCxnSpPr>
            <a:cxnSpLocks noChangeShapeType="1"/>
          </p:cNvCxnSpPr>
          <p:nvPr/>
        </p:nvCxnSpPr>
        <p:spPr bwMode="auto">
          <a:xfrm flipH="1">
            <a:off x="5973763" y="2590800"/>
            <a:ext cx="1417637" cy="160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pFET mirror</a:t>
            </a:r>
          </a:p>
        </p:txBody>
      </p:sp>
      <p:grpSp>
        <p:nvGrpSpPr>
          <p:cNvPr id="32771" name="Group 1"/>
          <p:cNvGrpSpPr>
            <a:grpSpLocks/>
          </p:cNvGrpSpPr>
          <p:nvPr/>
        </p:nvGrpSpPr>
        <p:grpSpPr bwMode="auto">
          <a:xfrm>
            <a:off x="914400" y="1828800"/>
            <a:ext cx="7213600" cy="3162300"/>
            <a:chOff x="2590800" y="2667000"/>
            <a:chExt cx="3505200" cy="1536700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4419600" y="2667000"/>
              <a:ext cx="768350" cy="1536700"/>
              <a:chOff x="4032" y="2640"/>
              <a:chExt cx="484" cy="968"/>
            </a:xfrm>
          </p:grpSpPr>
          <p:sp>
            <p:nvSpPr>
              <p:cNvPr id="32790" name="Line 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516" y="2640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1" name="Line 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322" y="2930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2" name="Line 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322" y="2834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3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4322" y="331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4" name="Line 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516" y="3318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5" name="Line 1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226" y="2930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6" name="Line 1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032" y="3120"/>
                <a:ext cx="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7" name="Oval 12"/>
              <p:cNvSpPr>
                <a:spLocks noChangeArrowheads="1"/>
              </p:cNvSpPr>
              <p:nvPr/>
            </p:nvSpPr>
            <p:spPr bwMode="auto">
              <a:xfrm flipH="1" flipV="1">
                <a:off x="4132" y="307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2773" name="Line 15"/>
            <p:cNvSpPr>
              <a:spLocks noChangeAspect="1" noChangeShapeType="1"/>
            </p:cNvSpPr>
            <p:nvPr/>
          </p:nvSpPr>
          <p:spPr bwMode="auto">
            <a:xfrm flipV="1">
              <a:off x="3276600" y="2667000"/>
              <a:ext cx="0" cy="460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Line 16"/>
            <p:cNvSpPr>
              <a:spLocks noChangeAspect="1" noChangeShapeType="1"/>
            </p:cNvSpPr>
            <p:nvPr/>
          </p:nvSpPr>
          <p:spPr bwMode="auto">
            <a:xfrm flipV="1">
              <a:off x="3276600" y="3127375"/>
              <a:ext cx="307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17"/>
            <p:cNvSpPr>
              <a:spLocks noChangeAspect="1" noChangeShapeType="1"/>
            </p:cNvSpPr>
            <p:nvPr/>
          </p:nvSpPr>
          <p:spPr bwMode="auto">
            <a:xfrm flipV="1">
              <a:off x="3584575" y="2974975"/>
              <a:ext cx="0" cy="920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18"/>
            <p:cNvSpPr>
              <a:spLocks noChangeAspect="1" noChangeShapeType="1"/>
            </p:cNvSpPr>
            <p:nvPr/>
          </p:nvSpPr>
          <p:spPr bwMode="auto">
            <a:xfrm flipH="1" flipV="1">
              <a:off x="3276600" y="3733800"/>
              <a:ext cx="307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19"/>
            <p:cNvSpPr>
              <a:spLocks noChangeAspect="1" noChangeShapeType="1"/>
            </p:cNvSpPr>
            <p:nvPr/>
          </p:nvSpPr>
          <p:spPr bwMode="auto">
            <a:xfrm flipV="1">
              <a:off x="3276600" y="3733800"/>
              <a:ext cx="0" cy="460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20"/>
            <p:cNvSpPr>
              <a:spLocks noChangeAspect="1" noChangeShapeType="1"/>
            </p:cNvSpPr>
            <p:nvPr/>
          </p:nvSpPr>
          <p:spPr bwMode="auto">
            <a:xfrm flipV="1">
              <a:off x="3736975" y="3127375"/>
              <a:ext cx="0" cy="615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21"/>
            <p:cNvSpPr>
              <a:spLocks noChangeAspect="1" noChangeShapeType="1"/>
            </p:cNvSpPr>
            <p:nvPr/>
          </p:nvSpPr>
          <p:spPr bwMode="auto">
            <a:xfrm flipV="1">
              <a:off x="3886200" y="3429000"/>
              <a:ext cx="158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Oval 22"/>
            <p:cNvSpPr>
              <a:spLocks noChangeArrowheads="1"/>
            </p:cNvSpPr>
            <p:nvPr/>
          </p:nvSpPr>
          <p:spPr bwMode="auto">
            <a:xfrm flipV="1">
              <a:off x="37338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2781" name="Group 31"/>
            <p:cNvGrpSpPr>
              <a:grpSpLocks/>
            </p:cNvGrpSpPr>
            <p:nvPr/>
          </p:nvGrpSpPr>
          <p:grpSpPr bwMode="auto">
            <a:xfrm>
              <a:off x="3282950" y="3429000"/>
              <a:ext cx="1136650" cy="762000"/>
              <a:chOff x="2068" y="2160"/>
              <a:chExt cx="716" cy="480"/>
            </a:xfrm>
          </p:grpSpPr>
          <p:sp>
            <p:nvSpPr>
              <p:cNvPr id="32787" name="Line 14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8" name="Line 23"/>
              <p:cNvSpPr>
                <a:spLocks noChangeShapeType="1"/>
              </p:cNvSpPr>
              <p:nvPr/>
            </p:nvSpPr>
            <p:spPr bwMode="auto">
              <a:xfrm flipH="1" flipV="1">
                <a:off x="2548" y="2160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9" name="Line 24"/>
              <p:cNvSpPr>
                <a:spLocks noChangeShapeType="1"/>
              </p:cNvSpPr>
              <p:nvPr/>
            </p:nvSpPr>
            <p:spPr bwMode="auto">
              <a:xfrm flipH="1">
                <a:off x="2068" y="264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2" name="Line 25"/>
            <p:cNvSpPr>
              <a:spLocks noChangeShapeType="1"/>
            </p:cNvSpPr>
            <p:nvPr/>
          </p:nvSpPr>
          <p:spPr bwMode="auto">
            <a:xfrm>
              <a:off x="5348288" y="3657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26"/>
            <p:cNvSpPr>
              <a:spLocks noChangeShapeType="1"/>
            </p:cNvSpPr>
            <p:nvPr/>
          </p:nvSpPr>
          <p:spPr bwMode="auto">
            <a:xfrm>
              <a:off x="3109913" y="3657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Line 27"/>
            <p:cNvSpPr>
              <a:spLocks noChangeShapeType="1"/>
            </p:cNvSpPr>
            <p:nvPr/>
          </p:nvSpPr>
          <p:spPr bwMode="auto">
            <a:xfrm flipH="1">
              <a:off x="3276600" y="2667000"/>
              <a:ext cx="190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29"/>
            <p:cNvSpPr txBox="1">
              <a:spLocks noChangeArrowheads="1"/>
            </p:cNvSpPr>
            <p:nvPr/>
          </p:nvSpPr>
          <p:spPr bwMode="auto">
            <a:xfrm>
              <a:off x="5410200" y="36576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I</a:t>
              </a:r>
              <a:r>
                <a:rPr lang="en-US" altLang="en-US" sz="2800" baseline="-25000"/>
                <a:t>out</a:t>
              </a:r>
            </a:p>
          </p:txBody>
        </p:sp>
        <p:sp>
          <p:nvSpPr>
            <p:cNvPr id="32786" name="Text Box 30"/>
            <p:cNvSpPr txBox="1">
              <a:spLocks noChangeArrowheads="1"/>
            </p:cNvSpPr>
            <p:nvPr/>
          </p:nvSpPr>
          <p:spPr bwMode="auto">
            <a:xfrm>
              <a:off x="2590800" y="3581400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I</a:t>
              </a:r>
              <a:r>
                <a:rPr lang="en-US" altLang="en-US" sz="2800" baseline="-25000"/>
                <a:t>in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about these configurations?</a:t>
            </a:r>
          </a:p>
        </p:txBody>
      </p:sp>
      <p:grpSp>
        <p:nvGrpSpPr>
          <p:cNvPr id="34819" name="Group 1027"/>
          <p:cNvGrpSpPr>
            <a:grpSpLocks/>
          </p:cNvGrpSpPr>
          <p:nvPr/>
        </p:nvGrpSpPr>
        <p:grpSpPr bwMode="auto">
          <a:xfrm>
            <a:off x="6477000" y="2743200"/>
            <a:ext cx="768350" cy="1536700"/>
            <a:chOff x="4032" y="2640"/>
            <a:chExt cx="484" cy="968"/>
          </a:xfrm>
        </p:grpSpPr>
        <p:sp>
          <p:nvSpPr>
            <p:cNvPr id="34870" name="Line 1028"/>
            <p:cNvSpPr>
              <a:spLocks noChangeAspect="1" noChangeShapeType="1"/>
            </p:cNvSpPr>
            <p:nvPr/>
          </p:nvSpPr>
          <p:spPr bwMode="auto">
            <a:xfrm flipH="1" flipV="1">
              <a:off x="4516" y="264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1" name="Line 1029"/>
            <p:cNvSpPr>
              <a:spLocks noChangeAspect="1" noChangeShapeType="1"/>
            </p:cNvSpPr>
            <p:nvPr/>
          </p:nvSpPr>
          <p:spPr bwMode="auto">
            <a:xfrm flipH="1" flipV="1">
              <a:off x="4322" y="293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Line 1030"/>
            <p:cNvSpPr>
              <a:spLocks noChangeAspect="1" noChangeShapeType="1"/>
            </p:cNvSpPr>
            <p:nvPr/>
          </p:nvSpPr>
          <p:spPr bwMode="auto">
            <a:xfrm flipH="1" flipV="1">
              <a:off x="4322" y="2834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Line 1031"/>
            <p:cNvSpPr>
              <a:spLocks noChangeAspect="1" noChangeShapeType="1"/>
            </p:cNvSpPr>
            <p:nvPr/>
          </p:nvSpPr>
          <p:spPr bwMode="auto">
            <a:xfrm flipV="1">
              <a:off x="4322" y="331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4" name="Line 1032"/>
            <p:cNvSpPr>
              <a:spLocks noChangeAspect="1" noChangeShapeType="1"/>
            </p:cNvSpPr>
            <p:nvPr/>
          </p:nvSpPr>
          <p:spPr bwMode="auto">
            <a:xfrm flipH="1" flipV="1">
              <a:off x="4516" y="3318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5" name="Line 1033"/>
            <p:cNvSpPr>
              <a:spLocks noChangeAspect="1" noChangeShapeType="1"/>
            </p:cNvSpPr>
            <p:nvPr/>
          </p:nvSpPr>
          <p:spPr bwMode="auto">
            <a:xfrm flipH="1" flipV="1">
              <a:off x="4226" y="2930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Line 1034"/>
            <p:cNvSpPr>
              <a:spLocks noChangeAspect="1" noChangeShapeType="1"/>
            </p:cNvSpPr>
            <p:nvPr/>
          </p:nvSpPr>
          <p:spPr bwMode="auto">
            <a:xfrm flipH="1" flipV="1">
              <a:off x="4032" y="31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Oval 1035"/>
            <p:cNvSpPr>
              <a:spLocks noChangeArrowheads="1"/>
            </p:cNvSpPr>
            <p:nvPr/>
          </p:nvSpPr>
          <p:spPr bwMode="auto">
            <a:xfrm flipH="1" flipV="1">
              <a:off x="4132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820" name="Line 1036"/>
          <p:cNvSpPr>
            <a:spLocks noChangeAspect="1" noChangeShapeType="1"/>
          </p:cNvSpPr>
          <p:nvPr/>
        </p:nvSpPr>
        <p:spPr bwMode="auto">
          <a:xfrm flipV="1">
            <a:off x="5334000" y="27432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1037"/>
          <p:cNvSpPr>
            <a:spLocks noChangeAspect="1" noChangeShapeType="1"/>
          </p:cNvSpPr>
          <p:nvPr/>
        </p:nvSpPr>
        <p:spPr bwMode="auto">
          <a:xfrm flipV="1">
            <a:off x="5334000" y="32035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1038"/>
          <p:cNvSpPr>
            <a:spLocks noChangeAspect="1" noChangeShapeType="1"/>
          </p:cNvSpPr>
          <p:nvPr/>
        </p:nvSpPr>
        <p:spPr bwMode="auto">
          <a:xfrm flipV="1">
            <a:off x="5641975" y="305117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1039"/>
          <p:cNvSpPr>
            <a:spLocks noChangeAspect="1" noChangeShapeType="1"/>
          </p:cNvSpPr>
          <p:nvPr/>
        </p:nvSpPr>
        <p:spPr bwMode="auto">
          <a:xfrm flipH="1" flipV="1">
            <a:off x="5334000" y="381000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1040"/>
          <p:cNvSpPr>
            <a:spLocks noChangeAspect="1" noChangeShapeType="1"/>
          </p:cNvSpPr>
          <p:nvPr/>
        </p:nvSpPr>
        <p:spPr bwMode="auto">
          <a:xfrm flipV="1">
            <a:off x="5334000" y="38100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041"/>
          <p:cNvSpPr>
            <a:spLocks noChangeAspect="1" noChangeShapeType="1"/>
          </p:cNvSpPr>
          <p:nvPr/>
        </p:nvSpPr>
        <p:spPr bwMode="auto">
          <a:xfrm flipV="1">
            <a:off x="5794375" y="32035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42"/>
          <p:cNvSpPr>
            <a:spLocks noChangeAspect="1" noChangeShapeType="1"/>
          </p:cNvSpPr>
          <p:nvPr/>
        </p:nvSpPr>
        <p:spPr bwMode="auto">
          <a:xfrm flipV="1">
            <a:off x="5943600" y="3505200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Oval 1043"/>
          <p:cNvSpPr>
            <a:spLocks noChangeArrowheads="1"/>
          </p:cNvSpPr>
          <p:nvPr/>
        </p:nvSpPr>
        <p:spPr bwMode="auto">
          <a:xfrm flipV="1">
            <a:off x="57912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4828" name="Group 1044"/>
          <p:cNvGrpSpPr>
            <a:grpSpLocks/>
          </p:cNvGrpSpPr>
          <p:nvPr/>
        </p:nvGrpSpPr>
        <p:grpSpPr bwMode="auto">
          <a:xfrm flipV="1">
            <a:off x="5334000" y="2743200"/>
            <a:ext cx="1136650" cy="762000"/>
            <a:chOff x="2068" y="2160"/>
            <a:chExt cx="716" cy="480"/>
          </a:xfrm>
        </p:grpSpPr>
        <p:sp>
          <p:nvSpPr>
            <p:cNvPr id="34867" name="Line 1045"/>
            <p:cNvSpPr>
              <a:spLocks noChangeShapeType="1"/>
            </p:cNvSpPr>
            <p:nvPr/>
          </p:nvSpPr>
          <p:spPr bwMode="auto">
            <a:xfrm flipV="1">
              <a:off x="2544" y="21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Line 1046"/>
            <p:cNvSpPr>
              <a:spLocks noChangeShapeType="1"/>
            </p:cNvSpPr>
            <p:nvPr/>
          </p:nvSpPr>
          <p:spPr bwMode="auto">
            <a:xfrm flipH="1" flipV="1">
              <a:off x="2548" y="21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9" name="Line 1047"/>
            <p:cNvSpPr>
              <a:spLocks noChangeShapeType="1"/>
            </p:cNvSpPr>
            <p:nvPr/>
          </p:nvSpPr>
          <p:spPr bwMode="auto">
            <a:xfrm flipH="1">
              <a:off x="2068" y="264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9" name="Line 1048"/>
          <p:cNvSpPr>
            <a:spLocks noChangeShapeType="1"/>
          </p:cNvSpPr>
          <p:nvPr/>
        </p:nvSpPr>
        <p:spPr bwMode="auto">
          <a:xfrm>
            <a:off x="7405688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049"/>
          <p:cNvSpPr>
            <a:spLocks noChangeShapeType="1"/>
          </p:cNvSpPr>
          <p:nvPr/>
        </p:nvSpPr>
        <p:spPr bwMode="auto">
          <a:xfrm>
            <a:off x="5167313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050"/>
          <p:cNvSpPr>
            <a:spLocks noChangeShapeType="1"/>
          </p:cNvSpPr>
          <p:nvPr/>
        </p:nvSpPr>
        <p:spPr bwMode="auto">
          <a:xfrm flipH="1">
            <a:off x="5334000" y="2743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051"/>
          <p:cNvSpPr txBox="1">
            <a:spLocks noChangeArrowheads="1"/>
          </p:cNvSpPr>
          <p:nvPr/>
        </p:nvSpPr>
        <p:spPr bwMode="auto">
          <a:xfrm>
            <a:off x="7467600" y="3733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</a:t>
            </a:r>
            <a:r>
              <a:rPr lang="en-US" altLang="en-US" sz="2800" baseline="-25000"/>
              <a:t>out</a:t>
            </a:r>
          </a:p>
        </p:txBody>
      </p:sp>
      <p:sp>
        <p:nvSpPr>
          <p:cNvPr id="34833" name="Text Box 1052"/>
          <p:cNvSpPr txBox="1">
            <a:spLocks noChangeArrowheads="1"/>
          </p:cNvSpPr>
          <p:nvPr/>
        </p:nvSpPr>
        <p:spPr bwMode="auto">
          <a:xfrm>
            <a:off x="4648200" y="3657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</a:t>
            </a:r>
            <a:r>
              <a:rPr lang="en-US" altLang="en-US" sz="2800" baseline="-25000"/>
              <a:t>in</a:t>
            </a:r>
          </a:p>
        </p:txBody>
      </p:sp>
      <p:sp>
        <p:nvSpPr>
          <p:cNvPr id="34834" name="Text Box 1054"/>
          <p:cNvSpPr txBox="1">
            <a:spLocks noChangeArrowheads="1"/>
          </p:cNvSpPr>
          <p:nvPr/>
        </p:nvSpPr>
        <p:spPr bwMode="auto">
          <a:xfrm>
            <a:off x="3581400" y="26701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</a:t>
            </a:r>
            <a:r>
              <a:rPr lang="en-US" altLang="en-US" sz="2800" baseline="-25000"/>
              <a:t>out</a:t>
            </a:r>
          </a:p>
        </p:txBody>
      </p:sp>
      <p:grpSp>
        <p:nvGrpSpPr>
          <p:cNvPr id="34835" name="Group 1056"/>
          <p:cNvGrpSpPr>
            <a:grpSpLocks/>
          </p:cNvGrpSpPr>
          <p:nvPr/>
        </p:nvGrpSpPr>
        <p:grpSpPr bwMode="auto">
          <a:xfrm flipH="1" flipV="1">
            <a:off x="1447800" y="3581400"/>
            <a:ext cx="762000" cy="762000"/>
            <a:chOff x="1152" y="2688"/>
            <a:chExt cx="480" cy="480"/>
          </a:xfrm>
        </p:grpSpPr>
        <p:sp>
          <p:nvSpPr>
            <p:cNvPr id="34865" name="Line 1057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Line 1058"/>
            <p:cNvSpPr>
              <a:spLocks noChangeShapeType="1"/>
            </p:cNvSpPr>
            <p:nvPr/>
          </p:nvSpPr>
          <p:spPr bwMode="auto">
            <a:xfrm flipH="1">
              <a:off x="1152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6" name="Line 1059"/>
          <p:cNvSpPr>
            <a:spLocks noChangeShapeType="1"/>
          </p:cNvSpPr>
          <p:nvPr/>
        </p:nvSpPr>
        <p:spPr bwMode="auto">
          <a:xfrm>
            <a:off x="3581400" y="27463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7" name="Group 1060"/>
          <p:cNvGrpSpPr>
            <a:grpSpLocks/>
          </p:cNvGrpSpPr>
          <p:nvPr/>
        </p:nvGrpSpPr>
        <p:grpSpPr bwMode="auto">
          <a:xfrm>
            <a:off x="2667000" y="2819400"/>
            <a:ext cx="768350" cy="1530350"/>
            <a:chOff x="1536" y="2686"/>
            <a:chExt cx="484" cy="964"/>
          </a:xfrm>
        </p:grpSpPr>
        <p:sp>
          <p:nvSpPr>
            <p:cNvPr id="34858" name="Line 1061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1062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1063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1064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1065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1066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Line 1067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8" name="Line 1068"/>
          <p:cNvSpPr>
            <a:spLocks noChangeShapeType="1"/>
          </p:cNvSpPr>
          <p:nvPr/>
        </p:nvSpPr>
        <p:spPr bwMode="auto">
          <a:xfrm>
            <a:off x="2209800" y="35845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1069"/>
          <p:cNvSpPr>
            <a:spLocks noChangeAspect="1" noChangeShapeType="1"/>
          </p:cNvSpPr>
          <p:nvPr/>
        </p:nvSpPr>
        <p:spPr bwMode="auto">
          <a:xfrm>
            <a:off x="1447800" y="282257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40" name="Group 1070"/>
          <p:cNvGrpSpPr>
            <a:grpSpLocks/>
          </p:cNvGrpSpPr>
          <p:nvPr/>
        </p:nvGrpSpPr>
        <p:grpSpPr bwMode="auto">
          <a:xfrm>
            <a:off x="1447800" y="3124200"/>
            <a:ext cx="768350" cy="1228725"/>
            <a:chOff x="672" y="2158"/>
            <a:chExt cx="484" cy="774"/>
          </a:xfrm>
        </p:grpSpPr>
        <p:sp>
          <p:nvSpPr>
            <p:cNvPr id="34852" name="Line 1071"/>
            <p:cNvSpPr>
              <a:spLocks noChangeAspect="1" noChangeShapeType="1"/>
            </p:cNvSpPr>
            <p:nvPr/>
          </p:nvSpPr>
          <p:spPr bwMode="auto">
            <a:xfrm>
              <a:off x="672" y="225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1072"/>
            <p:cNvSpPr>
              <a:spLocks noChangeAspect="1" noChangeShapeType="1"/>
            </p:cNvSpPr>
            <p:nvPr/>
          </p:nvSpPr>
          <p:spPr bwMode="auto">
            <a:xfrm>
              <a:off x="866" y="2158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1073"/>
            <p:cNvSpPr>
              <a:spLocks noChangeAspect="1" noChangeShapeType="1"/>
            </p:cNvSpPr>
            <p:nvPr/>
          </p:nvSpPr>
          <p:spPr bwMode="auto">
            <a:xfrm flipH="1">
              <a:off x="672" y="2642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1074"/>
            <p:cNvSpPr>
              <a:spLocks noChangeAspect="1" noChangeShapeType="1"/>
            </p:cNvSpPr>
            <p:nvPr/>
          </p:nvSpPr>
          <p:spPr bwMode="auto">
            <a:xfrm>
              <a:off x="672" y="2642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1075"/>
            <p:cNvSpPr>
              <a:spLocks noChangeAspect="1" noChangeShapeType="1"/>
            </p:cNvSpPr>
            <p:nvPr/>
          </p:nvSpPr>
          <p:spPr bwMode="auto">
            <a:xfrm>
              <a:off x="962" y="2254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1076"/>
            <p:cNvSpPr>
              <a:spLocks noChangeAspect="1" noChangeShapeType="1"/>
            </p:cNvSpPr>
            <p:nvPr/>
          </p:nvSpPr>
          <p:spPr bwMode="auto">
            <a:xfrm>
              <a:off x="962" y="244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41" name="Text Box 1078"/>
          <p:cNvSpPr txBox="1">
            <a:spLocks noChangeArrowheads="1"/>
          </p:cNvSpPr>
          <p:nvPr/>
        </p:nvSpPr>
        <p:spPr bwMode="auto">
          <a:xfrm>
            <a:off x="762000" y="274637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in</a:t>
            </a:r>
          </a:p>
        </p:txBody>
      </p:sp>
      <p:sp>
        <p:nvSpPr>
          <p:cNvPr id="34842" name="Line 1079"/>
          <p:cNvSpPr>
            <a:spLocks noChangeShapeType="1"/>
          </p:cNvSpPr>
          <p:nvPr/>
        </p:nvSpPr>
        <p:spPr bwMode="auto">
          <a:xfrm>
            <a:off x="1295400" y="27463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1080"/>
          <p:cNvSpPr>
            <a:spLocks noChangeShapeType="1"/>
          </p:cNvSpPr>
          <p:nvPr/>
        </p:nvSpPr>
        <p:spPr bwMode="auto">
          <a:xfrm flipV="1">
            <a:off x="6096000" y="1981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Line 1081"/>
          <p:cNvSpPr>
            <a:spLocks noChangeShapeType="1"/>
          </p:cNvSpPr>
          <p:nvPr/>
        </p:nvSpPr>
        <p:spPr bwMode="auto">
          <a:xfrm flipV="1">
            <a:off x="6324600" y="2133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Line 1082"/>
          <p:cNvSpPr>
            <a:spLocks noChangeShapeType="1"/>
          </p:cNvSpPr>
          <p:nvPr/>
        </p:nvSpPr>
        <p:spPr bwMode="auto">
          <a:xfrm>
            <a:off x="1447800" y="4343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6" name="Group 1083"/>
          <p:cNvGrpSpPr>
            <a:grpSpLocks/>
          </p:cNvGrpSpPr>
          <p:nvPr/>
        </p:nvGrpSpPr>
        <p:grpSpPr bwMode="auto">
          <a:xfrm>
            <a:off x="2209800" y="4343400"/>
            <a:ext cx="457200" cy="304800"/>
            <a:chOff x="768" y="3168"/>
            <a:chExt cx="288" cy="192"/>
          </a:xfrm>
        </p:grpSpPr>
        <p:sp>
          <p:nvSpPr>
            <p:cNvPr id="34848" name="Line 1084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1085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1086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1087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44" name="Text Box 1088"/>
          <p:cNvSpPr txBox="1">
            <a:spLocks noChangeArrowheads="1"/>
          </p:cNvSpPr>
          <p:nvPr/>
        </p:nvSpPr>
        <p:spPr bwMode="auto">
          <a:xfrm>
            <a:off x="2286000" y="5326063"/>
            <a:ext cx="4521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5400" i="1"/>
              <a:t>V</a:t>
            </a:r>
            <a:r>
              <a:rPr lang="en-US" altLang="en-US" sz="5400" i="1" baseline="-25000"/>
              <a:t>gs</a:t>
            </a:r>
            <a:r>
              <a:rPr lang="en-US" altLang="en-US" sz="5400"/>
              <a:t>=0, so </a:t>
            </a:r>
            <a:r>
              <a:rPr lang="en-US" altLang="en-US" sz="5400" i="1"/>
              <a:t>I</a:t>
            </a:r>
            <a:r>
              <a:rPr lang="en-US" altLang="en-US" sz="5400" i="1" baseline="-25000"/>
              <a:t>out</a:t>
            </a:r>
            <a:r>
              <a:rPr lang="en-US" altLang="en-US" sz="5400"/>
              <a:t>=</a:t>
            </a:r>
            <a:r>
              <a:rPr lang="en-US" altLang="en-US" sz="5400" i="1"/>
              <a:t>I</a:t>
            </a:r>
            <a:r>
              <a:rPr lang="en-US" altLang="en-US" sz="5400" i="1" baseline="-250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Current mirror, diff-pair, current correlator, bump-antibump circuit</a:t>
            </a:r>
          </a:p>
        </p:txBody>
      </p:sp>
      <p:pic>
        <p:nvPicPr>
          <p:cNvPr id="6147" name="Picture 6" descr="static-circu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98613"/>
            <a:ext cx="736282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en-US"/>
              <a:t>Current mirror with gain (tilted mirror) (I)</a:t>
            </a:r>
          </a:p>
        </p:txBody>
      </p:sp>
      <p:sp>
        <p:nvSpPr>
          <p:cNvPr id="36867" name="Text Box 10"/>
          <p:cNvSpPr txBox="1">
            <a:spLocks noChangeArrowheads="1"/>
          </p:cNvSpPr>
          <p:nvPr/>
        </p:nvSpPr>
        <p:spPr bwMode="auto">
          <a:xfrm>
            <a:off x="457200" y="914400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i="1"/>
              <a:t>How do you make an output current that is M times the input current?</a:t>
            </a:r>
          </a:p>
        </p:txBody>
      </p:sp>
      <p:sp>
        <p:nvSpPr>
          <p:cNvPr id="36868" name="Text Box 66"/>
          <p:cNvSpPr txBox="1">
            <a:spLocks noChangeArrowheads="1"/>
          </p:cNvSpPr>
          <p:nvPr/>
        </p:nvSpPr>
        <p:spPr bwMode="auto">
          <a:xfrm>
            <a:off x="604838" y="1490663"/>
            <a:ext cx="5476875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 b="1"/>
              <a:t>METHOD 1: USE TRANSISTOR GEOMETRY</a:t>
            </a:r>
          </a:p>
        </p:txBody>
      </p:sp>
      <p:graphicFrame>
        <p:nvGraphicFramePr>
          <p:cNvPr id="36869" name="Object 67"/>
          <p:cNvGraphicFramePr>
            <a:graphicFrameLocks noChangeAspect="1"/>
          </p:cNvGraphicFramePr>
          <p:nvPr/>
        </p:nvGraphicFramePr>
        <p:xfrm>
          <a:off x="5027613" y="2174875"/>
          <a:ext cx="28225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name="Equation" r:id="rId4" imgW="1091726" imgH="431613" progId="Equation.DSMT4">
                  <p:embed/>
                </p:oleObj>
              </mc:Choice>
              <mc:Fallback>
                <p:oleObj name="Equation" r:id="rId4" imgW="1091726" imgH="431613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2174875"/>
                        <a:ext cx="2822575" cy="1117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103"/>
          <p:cNvGrpSpPr>
            <a:grpSpLocks/>
          </p:cNvGrpSpPr>
          <p:nvPr/>
        </p:nvGrpSpPr>
        <p:grpSpPr bwMode="auto">
          <a:xfrm>
            <a:off x="1377950" y="2017713"/>
            <a:ext cx="2943225" cy="1706562"/>
            <a:chOff x="1728" y="1584"/>
            <a:chExt cx="2160" cy="1252"/>
          </a:xfrm>
        </p:grpSpPr>
        <p:sp>
          <p:nvSpPr>
            <p:cNvPr id="36921" name="Text Box 75"/>
            <p:cNvSpPr txBox="1">
              <a:spLocks noChangeArrowheads="1"/>
            </p:cNvSpPr>
            <p:nvPr/>
          </p:nvSpPr>
          <p:spPr bwMode="auto">
            <a:xfrm>
              <a:off x="3456" y="1584"/>
              <a:ext cx="43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  <a:r>
                <a:rPr lang="en-US" altLang="en-US" baseline="-25000"/>
                <a:t>out</a:t>
              </a:r>
            </a:p>
          </p:txBody>
        </p:sp>
        <p:grpSp>
          <p:nvGrpSpPr>
            <p:cNvPr id="36922" name="Group 77"/>
            <p:cNvGrpSpPr>
              <a:grpSpLocks/>
            </p:cNvGrpSpPr>
            <p:nvPr/>
          </p:nvGrpSpPr>
          <p:grpSpPr bwMode="auto">
            <a:xfrm flipH="1">
              <a:off x="2112" y="1872"/>
              <a:ext cx="480" cy="480"/>
              <a:chOff x="1152" y="2688"/>
              <a:chExt cx="480" cy="480"/>
            </a:xfrm>
          </p:grpSpPr>
          <p:sp>
            <p:nvSpPr>
              <p:cNvPr id="36946" name="Line 78"/>
              <p:cNvSpPr>
                <a:spLocks noChangeShapeType="1"/>
              </p:cNvSpPr>
              <p:nvPr/>
            </p:nvSpPr>
            <p:spPr bwMode="auto">
              <a:xfrm flipH="1" flipV="1">
                <a:off x="1152" y="2688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7" name="Line 79"/>
              <p:cNvSpPr>
                <a:spLocks noChangeShapeType="1"/>
              </p:cNvSpPr>
              <p:nvPr/>
            </p:nvSpPr>
            <p:spPr bwMode="auto">
              <a:xfrm flipH="1">
                <a:off x="1152" y="268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3" name="Line 80"/>
            <p:cNvSpPr>
              <a:spLocks noChangeShapeType="1"/>
            </p:cNvSpPr>
            <p:nvPr/>
          </p:nvSpPr>
          <p:spPr bwMode="auto">
            <a:xfrm>
              <a:off x="3456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24" name="Group 81"/>
            <p:cNvGrpSpPr>
              <a:grpSpLocks/>
            </p:cNvGrpSpPr>
            <p:nvPr/>
          </p:nvGrpSpPr>
          <p:grpSpPr bwMode="auto">
            <a:xfrm>
              <a:off x="2880" y="1870"/>
              <a:ext cx="484" cy="964"/>
              <a:chOff x="1536" y="2686"/>
              <a:chExt cx="484" cy="964"/>
            </a:xfrm>
          </p:grpSpPr>
          <p:sp>
            <p:nvSpPr>
              <p:cNvPr id="36939" name="Line 82"/>
              <p:cNvSpPr>
                <a:spLocks noChangeAspect="1" noChangeShapeType="1"/>
              </p:cNvSpPr>
              <p:nvPr/>
            </p:nvSpPr>
            <p:spPr bwMode="auto">
              <a:xfrm flipH="1">
                <a:off x="2020" y="2686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0" name="Line 83"/>
              <p:cNvSpPr>
                <a:spLocks noChangeAspect="1" noChangeShapeType="1"/>
              </p:cNvSpPr>
              <p:nvPr/>
            </p:nvSpPr>
            <p:spPr bwMode="auto">
              <a:xfrm flipH="1">
                <a:off x="1826" y="2976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1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1826" y="2876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2" name="Line 85"/>
              <p:cNvSpPr>
                <a:spLocks noChangeAspect="1" noChangeShapeType="1"/>
              </p:cNvSpPr>
              <p:nvPr/>
            </p:nvSpPr>
            <p:spPr bwMode="auto">
              <a:xfrm>
                <a:off x="1826" y="3360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3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2020" y="3360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4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1730" y="2972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5" name="Line 88"/>
              <p:cNvSpPr>
                <a:spLocks noChangeAspect="1" noChangeShapeType="1"/>
              </p:cNvSpPr>
              <p:nvPr/>
            </p:nvSpPr>
            <p:spPr bwMode="auto">
              <a:xfrm flipH="1">
                <a:off x="1536" y="316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5" name="Line 89"/>
            <p:cNvSpPr>
              <a:spLocks noChangeShapeType="1"/>
            </p:cNvSpPr>
            <p:nvPr/>
          </p:nvSpPr>
          <p:spPr bwMode="auto">
            <a:xfrm>
              <a:off x="2592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90"/>
            <p:cNvSpPr>
              <a:spLocks noChangeAspect="1" noChangeShapeType="1"/>
            </p:cNvSpPr>
            <p:nvPr/>
          </p:nvSpPr>
          <p:spPr bwMode="auto">
            <a:xfrm>
              <a:off x="2112" y="1872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27" name="Group 91"/>
            <p:cNvGrpSpPr>
              <a:grpSpLocks/>
            </p:cNvGrpSpPr>
            <p:nvPr/>
          </p:nvGrpSpPr>
          <p:grpSpPr bwMode="auto">
            <a:xfrm>
              <a:off x="2112" y="2062"/>
              <a:ext cx="484" cy="774"/>
              <a:chOff x="672" y="2158"/>
              <a:chExt cx="484" cy="774"/>
            </a:xfrm>
          </p:grpSpPr>
          <p:sp>
            <p:nvSpPr>
              <p:cNvPr id="36933" name="Line 92"/>
              <p:cNvSpPr>
                <a:spLocks noChangeAspect="1" noChangeShapeType="1"/>
              </p:cNvSpPr>
              <p:nvPr/>
            </p:nvSpPr>
            <p:spPr bwMode="auto">
              <a:xfrm>
                <a:off x="672" y="225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Line 93"/>
              <p:cNvSpPr>
                <a:spLocks noChangeAspect="1" noChangeShapeType="1"/>
              </p:cNvSpPr>
              <p:nvPr/>
            </p:nvSpPr>
            <p:spPr bwMode="auto">
              <a:xfrm>
                <a:off x="866" y="2158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672" y="2642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6" name="Line 95"/>
              <p:cNvSpPr>
                <a:spLocks noChangeAspect="1" noChangeShapeType="1"/>
              </p:cNvSpPr>
              <p:nvPr/>
            </p:nvSpPr>
            <p:spPr bwMode="auto">
              <a:xfrm>
                <a:off x="672" y="2642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7" name="Line 96"/>
              <p:cNvSpPr>
                <a:spLocks noChangeAspect="1" noChangeShapeType="1"/>
              </p:cNvSpPr>
              <p:nvPr/>
            </p:nvSpPr>
            <p:spPr bwMode="auto">
              <a:xfrm>
                <a:off x="962" y="225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8" name="Line 97"/>
              <p:cNvSpPr>
                <a:spLocks noChangeAspect="1" noChangeShapeType="1"/>
              </p:cNvSpPr>
              <p:nvPr/>
            </p:nvSpPr>
            <p:spPr bwMode="auto">
              <a:xfrm>
                <a:off x="962" y="244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8" name="Line 98"/>
            <p:cNvSpPr>
              <a:spLocks noChangeShapeType="1"/>
            </p:cNvSpPr>
            <p:nvPr/>
          </p:nvSpPr>
          <p:spPr bwMode="auto">
            <a:xfrm>
              <a:off x="2112" y="2830"/>
              <a:ext cx="124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Text Box 99"/>
            <p:cNvSpPr txBox="1">
              <a:spLocks noChangeArrowheads="1"/>
            </p:cNvSpPr>
            <p:nvPr/>
          </p:nvSpPr>
          <p:spPr bwMode="auto">
            <a:xfrm>
              <a:off x="1728" y="1632"/>
              <a:ext cx="336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en-US"/>
                <a:t>I</a:t>
              </a:r>
              <a:r>
                <a:rPr lang="en-US" altLang="en-US" baseline="-25000"/>
                <a:t>in</a:t>
              </a:r>
            </a:p>
          </p:txBody>
        </p:sp>
        <p:sp>
          <p:nvSpPr>
            <p:cNvPr id="36930" name="Line 100"/>
            <p:cNvSpPr>
              <a:spLocks noChangeShapeType="1"/>
            </p:cNvSpPr>
            <p:nvPr/>
          </p:nvSpPr>
          <p:spPr bwMode="auto">
            <a:xfrm>
              <a:off x="2064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6931" name="Object 101"/>
            <p:cNvGraphicFramePr>
              <a:graphicFrameLocks noChangeAspect="1"/>
            </p:cNvGraphicFramePr>
            <p:nvPr/>
          </p:nvGraphicFramePr>
          <p:xfrm>
            <a:off x="2087" y="2160"/>
            <a:ext cx="20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9" name="Equation" r:id="rId6" imgW="228501" imgH="431613" progId="Equation.DSMT4">
                    <p:embed/>
                  </p:oleObj>
                </mc:Choice>
                <mc:Fallback>
                  <p:oleObj name="Equation" r:id="rId6" imgW="228501" imgH="431613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2160"/>
                          <a:ext cx="20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32" name="Object 102"/>
            <p:cNvGraphicFramePr>
              <a:graphicFrameLocks noChangeAspect="1"/>
            </p:cNvGraphicFramePr>
            <p:nvPr/>
          </p:nvGraphicFramePr>
          <p:xfrm>
            <a:off x="3176" y="2160"/>
            <a:ext cx="21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0" name="Equation" r:id="rId8" imgW="241195" imgH="431613" progId="Equation.DSMT4">
                    <p:embed/>
                  </p:oleObj>
                </mc:Choice>
                <mc:Fallback>
                  <p:oleObj name="Equation" r:id="rId8" imgW="241195" imgH="431613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2160"/>
                          <a:ext cx="21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1" name="Text Box 104"/>
          <p:cNvSpPr txBox="1">
            <a:spLocks noChangeArrowheads="1"/>
          </p:cNvSpPr>
          <p:nvPr/>
        </p:nvSpPr>
        <p:spPr bwMode="auto">
          <a:xfrm>
            <a:off x="4856163" y="3471863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Not very accurate when M!=1</a:t>
            </a:r>
          </a:p>
        </p:txBody>
      </p:sp>
      <p:grpSp>
        <p:nvGrpSpPr>
          <p:cNvPr id="36872" name="Group 105"/>
          <p:cNvGrpSpPr>
            <a:grpSpLocks/>
          </p:cNvGrpSpPr>
          <p:nvPr/>
        </p:nvGrpSpPr>
        <p:grpSpPr bwMode="auto">
          <a:xfrm>
            <a:off x="2667000" y="3749675"/>
            <a:ext cx="392113" cy="261938"/>
            <a:chOff x="768" y="3168"/>
            <a:chExt cx="288" cy="192"/>
          </a:xfrm>
        </p:grpSpPr>
        <p:sp>
          <p:nvSpPr>
            <p:cNvPr id="36917" name="Line 106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Line 107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Line 108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109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3" name="Text Box 110"/>
          <p:cNvSpPr txBox="1">
            <a:spLocks noChangeArrowheads="1"/>
          </p:cNvSpPr>
          <p:nvPr/>
        </p:nvSpPr>
        <p:spPr bwMode="auto">
          <a:xfrm>
            <a:off x="592138" y="4119563"/>
            <a:ext cx="5464175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 b="1"/>
              <a:t>METHOD 2: USE MULTIPLE TRANSISTORS</a:t>
            </a:r>
          </a:p>
        </p:txBody>
      </p:sp>
      <p:graphicFrame>
        <p:nvGraphicFramePr>
          <p:cNvPr id="36874" name="Object 111"/>
          <p:cNvGraphicFramePr>
            <a:graphicFrameLocks noChangeAspect="1"/>
          </p:cNvGraphicFramePr>
          <p:nvPr/>
        </p:nvGraphicFramePr>
        <p:xfrm>
          <a:off x="4768850" y="4710113"/>
          <a:ext cx="2625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10" imgW="1016000" imgH="203200" progId="Equation.DSMT4">
                  <p:embed/>
                </p:oleObj>
              </mc:Choice>
              <mc:Fallback>
                <p:oleObj name="Equation" r:id="rId10" imgW="1016000" imgH="2032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4710113"/>
                        <a:ext cx="2625725" cy="5254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3"/>
          <p:cNvSpPr txBox="1">
            <a:spLocks noChangeArrowheads="1"/>
          </p:cNvSpPr>
          <p:nvPr/>
        </p:nvSpPr>
        <p:spPr bwMode="auto">
          <a:xfrm>
            <a:off x="4025900" y="4646613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out</a:t>
            </a:r>
          </a:p>
        </p:txBody>
      </p:sp>
      <p:grpSp>
        <p:nvGrpSpPr>
          <p:cNvPr id="36876" name="Group 114"/>
          <p:cNvGrpSpPr>
            <a:grpSpLocks/>
          </p:cNvGrpSpPr>
          <p:nvPr/>
        </p:nvGrpSpPr>
        <p:grpSpPr bwMode="auto">
          <a:xfrm flipH="1">
            <a:off x="1741488" y="5038725"/>
            <a:ext cx="654050" cy="654050"/>
            <a:chOff x="1152" y="2688"/>
            <a:chExt cx="480" cy="480"/>
          </a:xfrm>
        </p:grpSpPr>
        <p:sp>
          <p:nvSpPr>
            <p:cNvPr id="36915" name="Line 115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Line 116"/>
            <p:cNvSpPr>
              <a:spLocks noChangeShapeType="1"/>
            </p:cNvSpPr>
            <p:nvPr/>
          </p:nvSpPr>
          <p:spPr bwMode="auto">
            <a:xfrm flipH="1">
              <a:off x="1152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7" name="Line 117"/>
          <p:cNvSpPr>
            <a:spLocks noChangeShapeType="1"/>
          </p:cNvSpPr>
          <p:nvPr/>
        </p:nvSpPr>
        <p:spPr bwMode="auto">
          <a:xfrm>
            <a:off x="3929063" y="4646613"/>
            <a:ext cx="1587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8" name="Group 118"/>
          <p:cNvGrpSpPr>
            <a:grpSpLocks/>
          </p:cNvGrpSpPr>
          <p:nvPr/>
        </p:nvGrpSpPr>
        <p:grpSpPr bwMode="auto">
          <a:xfrm>
            <a:off x="2787650" y="5037138"/>
            <a:ext cx="658813" cy="1312862"/>
            <a:chOff x="1536" y="2686"/>
            <a:chExt cx="484" cy="964"/>
          </a:xfrm>
        </p:grpSpPr>
        <p:sp>
          <p:nvSpPr>
            <p:cNvPr id="36908" name="Line 119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120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121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122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Line 123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Line 124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Line 125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9" name="Line 126"/>
          <p:cNvSpPr>
            <a:spLocks noChangeShapeType="1"/>
          </p:cNvSpPr>
          <p:nvPr/>
        </p:nvSpPr>
        <p:spPr bwMode="auto">
          <a:xfrm>
            <a:off x="2395538" y="5692775"/>
            <a:ext cx="876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27"/>
          <p:cNvSpPr>
            <a:spLocks noChangeAspect="1" noChangeShapeType="1"/>
          </p:cNvSpPr>
          <p:nvPr/>
        </p:nvSpPr>
        <p:spPr bwMode="auto">
          <a:xfrm>
            <a:off x="1741488" y="503872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1" name="Group 128"/>
          <p:cNvGrpSpPr>
            <a:grpSpLocks/>
          </p:cNvGrpSpPr>
          <p:nvPr/>
        </p:nvGrpSpPr>
        <p:grpSpPr bwMode="auto">
          <a:xfrm>
            <a:off x="1741488" y="5297488"/>
            <a:ext cx="658812" cy="1055687"/>
            <a:chOff x="672" y="2158"/>
            <a:chExt cx="484" cy="774"/>
          </a:xfrm>
        </p:grpSpPr>
        <p:sp>
          <p:nvSpPr>
            <p:cNvPr id="36902" name="Line 129"/>
            <p:cNvSpPr>
              <a:spLocks noChangeAspect="1" noChangeShapeType="1"/>
            </p:cNvSpPr>
            <p:nvPr/>
          </p:nvSpPr>
          <p:spPr bwMode="auto">
            <a:xfrm>
              <a:off x="672" y="225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130"/>
            <p:cNvSpPr>
              <a:spLocks noChangeAspect="1" noChangeShapeType="1"/>
            </p:cNvSpPr>
            <p:nvPr/>
          </p:nvSpPr>
          <p:spPr bwMode="auto">
            <a:xfrm>
              <a:off x="866" y="2158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131"/>
            <p:cNvSpPr>
              <a:spLocks noChangeAspect="1" noChangeShapeType="1"/>
            </p:cNvSpPr>
            <p:nvPr/>
          </p:nvSpPr>
          <p:spPr bwMode="auto">
            <a:xfrm flipH="1">
              <a:off x="672" y="2642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132"/>
            <p:cNvSpPr>
              <a:spLocks noChangeAspect="1" noChangeShapeType="1"/>
            </p:cNvSpPr>
            <p:nvPr/>
          </p:nvSpPr>
          <p:spPr bwMode="auto">
            <a:xfrm>
              <a:off x="672" y="2642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133"/>
            <p:cNvSpPr>
              <a:spLocks noChangeAspect="1" noChangeShapeType="1"/>
            </p:cNvSpPr>
            <p:nvPr/>
          </p:nvSpPr>
          <p:spPr bwMode="auto">
            <a:xfrm>
              <a:off x="962" y="2254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134"/>
            <p:cNvSpPr>
              <a:spLocks noChangeAspect="1" noChangeShapeType="1"/>
            </p:cNvSpPr>
            <p:nvPr/>
          </p:nvSpPr>
          <p:spPr bwMode="auto">
            <a:xfrm>
              <a:off x="962" y="244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2" name="Line 135"/>
          <p:cNvSpPr>
            <a:spLocks noChangeShapeType="1"/>
          </p:cNvSpPr>
          <p:nvPr/>
        </p:nvSpPr>
        <p:spPr bwMode="auto">
          <a:xfrm>
            <a:off x="1741488" y="6345238"/>
            <a:ext cx="2189162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Text Box 136"/>
          <p:cNvSpPr txBox="1">
            <a:spLocks noChangeArrowheads="1"/>
          </p:cNvSpPr>
          <p:nvPr/>
        </p:nvSpPr>
        <p:spPr bwMode="auto">
          <a:xfrm>
            <a:off x="1217613" y="47117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I</a:t>
            </a:r>
            <a:r>
              <a:rPr lang="en-US" altLang="en-US" baseline="-25000"/>
              <a:t>in</a:t>
            </a:r>
          </a:p>
        </p:txBody>
      </p:sp>
      <p:sp>
        <p:nvSpPr>
          <p:cNvPr id="36884" name="Line 137"/>
          <p:cNvSpPr>
            <a:spLocks noChangeShapeType="1"/>
          </p:cNvSpPr>
          <p:nvPr/>
        </p:nvSpPr>
        <p:spPr bwMode="auto">
          <a:xfrm>
            <a:off x="1674813" y="4776788"/>
            <a:ext cx="0" cy="45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Text Box 140"/>
          <p:cNvSpPr txBox="1">
            <a:spLocks noChangeArrowheads="1"/>
          </p:cNvSpPr>
          <p:nvPr/>
        </p:nvSpPr>
        <p:spPr bwMode="auto">
          <a:xfrm>
            <a:off x="4768850" y="5297488"/>
            <a:ext cx="193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More accurate</a:t>
            </a:r>
          </a:p>
        </p:txBody>
      </p:sp>
      <p:grpSp>
        <p:nvGrpSpPr>
          <p:cNvPr id="36886" name="Group 141"/>
          <p:cNvGrpSpPr>
            <a:grpSpLocks/>
          </p:cNvGrpSpPr>
          <p:nvPr/>
        </p:nvGrpSpPr>
        <p:grpSpPr bwMode="auto">
          <a:xfrm>
            <a:off x="2506663" y="6378575"/>
            <a:ext cx="392112" cy="261938"/>
            <a:chOff x="768" y="3168"/>
            <a:chExt cx="288" cy="192"/>
          </a:xfrm>
        </p:grpSpPr>
        <p:sp>
          <p:nvSpPr>
            <p:cNvPr id="36898" name="Line 142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143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144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145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87" name="Group 146"/>
          <p:cNvGrpSpPr>
            <a:grpSpLocks/>
          </p:cNvGrpSpPr>
          <p:nvPr/>
        </p:nvGrpSpPr>
        <p:grpSpPr bwMode="auto">
          <a:xfrm>
            <a:off x="3271838" y="5037138"/>
            <a:ext cx="658812" cy="1312862"/>
            <a:chOff x="1536" y="2686"/>
            <a:chExt cx="484" cy="964"/>
          </a:xfrm>
        </p:grpSpPr>
        <p:sp>
          <p:nvSpPr>
            <p:cNvPr id="36891" name="Line 147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48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49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150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151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152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153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8" name="Line 154"/>
          <p:cNvSpPr>
            <a:spLocks noChangeShapeType="1"/>
          </p:cNvSpPr>
          <p:nvPr/>
        </p:nvSpPr>
        <p:spPr bwMode="auto">
          <a:xfrm flipV="1">
            <a:off x="3446463" y="5037138"/>
            <a:ext cx="482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155"/>
          <p:cNvSpPr>
            <a:spLocks noChangeShapeType="1"/>
          </p:cNvSpPr>
          <p:nvPr/>
        </p:nvSpPr>
        <p:spPr bwMode="auto">
          <a:xfrm flipV="1">
            <a:off x="3929063" y="4646613"/>
            <a:ext cx="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90" name="Object 157"/>
          <p:cNvGraphicFramePr>
            <a:graphicFrameLocks noChangeAspect="1"/>
          </p:cNvGraphicFramePr>
          <p:nvPr/>
        </p:nvGraphicFramePr>
        <p:xfrm>
          <a:off x="5927725" y="5692775"/>
          <a:ext cx="30194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12" imgW="1168400" imgH="419100" progId="Equation.DSMT4">
                  <p:embed/>
                </p:oleObj>
              </mc:Choice>
              <mc:Fallback>
                <p:oleObj name="Equation" r:id="rId12" imgW="1168400" imgH="41910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5692775"/>
                        <a:ext cx="3019425" cy="1084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Current mirror with gain (tilted mirror) (II)</a:t>
            </a:r>
          </a:p>
        </p:txBody>
      </p:sp>
      <p:graphicFrame>
        <p:nvGraphicFramePr>
          <p:cNvPr id="38915" name="Object 61"/>
          <p:cNvGraphicFramePr>
            <a:graphicFrameLocks noChangeAspect="1"/>
          </p:cNvGraphicFramePr>
          <p:nvPr/>
        </p:nvGraphicFramePr>
        <p:xfrm>
          <a:off x="3048000" y="3886200"/>
          <a:ext cx="230028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4" imgW="799753" imgH="533169" progId="Equation.DSMT4">
                  <p:embed/>
                </p:oleObj>
              </mc:Choice>
              <mc:Fallback>
                <p:oleObj name="Equation" r:id="rId4" imgW="799753" imgH="533169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0"/>
                        <a:ext cx="2300288" cy="153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62"/>
          <p:cNvSpPr txBox="1">
            <a:spLocks noChangeArrowheads="1"/>
          </p:cNvSpPr>
          <p:nvPr/>
        </p:nvSpPr>
        <p:spPr bwMode="auto">
          <a:xfrm>
            <a:off x="738188" y="1295400"/>
            <a:ext cx="5075237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b="1"/>
              <a:t>METHOD 3: USE A DIFFERENT </a:t>
            </a:r>
            <a:r>
              <a:rPr lang="en-US" altLang="en-US" b="1" i="1"/>
              <a:t>V</a:t>
            </a:r>
            <a:r>
              <a:rPr lang="en-US" altLang="en-US" b="1" i="1" baseline="-25000"/>
              <a:t>s</a:t>
            </a:r>
          </a:p>
        </p:txBody>
      </p:sp>
      <p:graphicFrame>
        <p:nvGraphicFramePr>
          <p:cNvPr id="38917" name="Object 68"/>
          <p:cNvGraphicFramePr>
            <a:graphicFrameLocks noChangeAspect="1"/>
          </p:cNvGraphicFramePr>
          <p:nvPr/>
        </p:nvGraphicFramePr>
        <p:xfrm>
          <a:off x="2057400" y="5562600"/>
          <a:ext cx="42465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6" imgW="1333500" imgH="431800" progId="Equation.DSMT4">
                  <p:embed/>
                </p:oleObj>
              </mc:Choice>
              <mc:Fallback>
                <p:oleObj name="Equation" r:id="rId6" imgW="1333500" imgH="4318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2600"/>
                        <a:ext cx="4246563" cy="1090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8" name="Group 76"/>
          <p:cNvGrpSpPr>
            <a:grpSpLocks/>
          </p:cNvGrpSpPr>
          <p:nvPr/>
        </p:nvGrpSpPr>
        <p:grpSpPr bwMode="auto">
          <a:xfrm>
            <a:off x="2743200" y="1890713"/>
            <a:ext cx="3505200" cy="1843087"/>
            <a:chOff x="1728" y="1191"/>
            <a:chExt cx="2208" cy="1161"/>
          </a:xfrm>
        </p:grpSpPr>
        <p:sp>
          <p:nvSpPr>
            <p:cNvPr id="38920" name="Text Box 3"/>
            <p:cNvSpPr txBox="1">
              <a:spLocks noChangeArrowheads="1"/>
            </p:cNvSpPr>
            <p:nvPr/>
          </p:nvSpPr>
          <p:spPr bwMode="auto">
            <a:xfrm>
              <a:off x="2592" y="171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en-US" sz="2800" i="1"/>
                <a:t>V</a:t>
              </a:r>
              <a:r>
                <a:rPr lang="en-US" altLang="en-US" sz="2800" i="1" baseline="-25000"/>
                <a:t>g</a:t>
              </a:r>
              <a:endParaRPr lang="en-US" altLang="en-US" sz="2800" i="1"/>
            </a:p>
          </p:txBody>
        </p:sp>
        <p:sp>
          <p:nvSpPr>
            <p:cNvPr id="38921" name="Line 7"/>
            <p:cNvSpPr>
              <a:spLocks noChangeShapeType="1"/>
            </p:cNvSpPr>
            <p:nvPr/>
          </p:nvSpPr>
          <p:spPr bwMode="auto">
            <a:xfrm flipV="1">
              <a:off x="2640" y="128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8"/>
            <p:cNvSpPr>
              <a:spLocks noChangeShapeType="1"/>
            </p:cNvSpPr>
            <p:nvPr/>
          </p:nvSpPr>
          <p:spPr bwMode="auto">
            <a:xfrm>
              <a:off x="2160" y="128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Line 21"/>
            <p:cNvSpPr>
              <a:spLocks noChangeShapeType="1"/>
            </p:cNvSpPr>
            <p:nvPr/>
          </p:nvSpPr>
          <p:spPr bwMode="auto">
            <a:xfrm>
              <a:off x="3504" y="128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24" name="Group 22"/>
            <p:cNvGrpSpPr>
              <a:grpSpLocks/>
            </p:cNvGrpSpPr>
            <p:nvPr/>
          </p:nvGrpSpPr>
          <p:grpSpPr bwMode="auto">
            <a:xfrm>
              <a:off x="2928" y="1287"/>
              <a:ext cx="484" cy="964"/>
              <a:chOff x="1536" y="2686"/>
              <a:chExt cx="484" cy="964"/>
            </a:xfrm>
          </p:grpSpPr>
          <p:sp>
            <p:nvSpPr>
              <p:cNvPr id="38939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2020" y="2686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0" name="Line 24"/>
              <p:cNvSpPr>
                <a:spLocks noChangeAspect="1" noChangeShapeType="1"/>
              </p:cNvSpPr>
              <p:nvPr/>
            </p:nvSpPr>
            <p:spPr bwMode="auto">
              <a:xfrm flipH="1">
                <a:off x="1826" y="2976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1" name="Line 25"/>
              <p:cNvSpPr>
                <a:spLocks noChangeAspect="1" noChangeShapeType="1"/>
              </p:cNvSpPr>
              <p:nvPr/>
            </p:nvSpPr>
            <p:spPr bwMode="auto">
              <a:xfrm flipH="1">
                <a:off x="1826" y="2876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2" name="Line 26"/>
              <p:cNvSpPr>
                <a:spLocks noChangeAspect="1" noChangeShapeType="1"/>
              </p:cNvSpPr>
              <p:nvPr/>
            </p:nvSpPr>
            <p:spPr bwMode="auto">
              <a:xfrm>
                <a:off x="1826" y="3360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3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2020" y="3360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4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1730" y="2972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5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1536" y="3168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5" name="Line 30"/>
            <p:cNvSpPr>
              <a:spLocks noChangeShapeType="1"/>
            </p:cNvSpPr>
            <p:nvPr/>
          </p:nvSpPr>
          <p:spPr bwMode="auto">
            <a:xfrm>
              <a:off x="2640" y="176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31"/>
            <p:cNvSpPr>
              <a:spLocks noChangeAspect="1" noChangeShapeType="1"/>
            </p:cNvSpPr>
            <p:nvPr/>
          </p:nvSpPr>
          <p:spPr bwMode="auto">
            <a:xfrm>
              <a:off x="2160" y="1287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33"/>
            <p:cNvSpPr>
              <a:spLocks noChangeAspect="1" noChangeShapeType="1"/>
            </p:cNvSpPr>
            <p:nvPr/>
          </p:nvSpPr>
          <p:spPr bwMode="auto">
            <a:xfrm>
              <a:off x="2160" y="1579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34"/>
            <p:cNvSpPr>
              <a:spLocks noChangeAspect="1" noChangeShapeType="1"/>
            </p:cNvSpPr>
            <p:nvPr/>
          </p:nvSpPr>
          <p:spPr bwMode="auto">
            <a:xfrm>
              <a:off x="2354" y="1479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35"/>
            <p:cNvSpPr>
              <a:spLocks noChangeAspect="1" noChangeShapeType="1"/>
            </p:cNvSpPr>
            <p:nvPr/>
          </p:nvSpPr>
          <p:spPr bwMode="auto">
            <a:xfrm flipH="1">
              <a:off x="2160" y="1963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36"/>
            <p:cNvSpPr>
              <a:spLocks noChangeAspect="1" noChangeShapeType="1"/>
            </p:cNvSpPr>
            <p:nvPr/>
          </p:nvSpPr>
          <p:spPr bwMode="auto">
            <a:xfrm>
              <a:off x="2160" y="1963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37"/>
            <p:cNvSpPr>
              <a:spLocks noChangeAspect="1" noChangeShapeType="1"/>
            </p:cNvSpPr>
            <p:nvPr/>
          </p:nvSpPr>
          <p:spPr bwMode="auto">
            <a:xfrm>
              <a:off x="2450" y="1575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38"/>
            <p:cNvSpPr>
              <a:spLocks noChangeAspect="1" noChangeShapeType="1"/>
            </p:cNvSpPr>
            <p:nvPr/>
          </p:nvSpPr>
          <p:spPr bwMode="auto">
            <a:xfrm>
              <a:off x="2450" y="1767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43"/>
            <p:cNvSpPr>
              <a:spLocks noChangeShapeType="1"/>
            </p:cNvSpPr>
            <p:nvPr/>
          </p:nvSpPr>
          <p:spPr bwMode="auto">
            <a:xfrm>
              <a:off x="2064" y="128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934" name="Object 64"/>
            <p:cNvGraphicFramePr>
              <a:graphicFrameLocks noChangeAspect="1"/>
            </p:cNvGraphicFramePr>
            <p:nvPr/>
          </p:nvGraphicFramePr>
          <p:xfrm>
            <a:off x="1776" y="1959"/>
            <a:ext cx="35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name="Equation" r:id="rId8" imgW="215713" imgH="241091" progId="Equation.DSMT4">
                    <p:embed/>
                  </p:oleObj>
                </mc:Choice>
                <mc:Fallback>
                  <p:oleObj name="Equation" r:id="rId8" imgW="215713" imgH="241091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59"/>
                          <a:ext cx="35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5" name="Object 65"/>
            <p:cNvGraphicFramePr>
              <a:graphicFrameLocks noChangeAspect="1"/>
            </p:cNvGraphicFramePr>
            <p:nvPr/>
          </p:nvGraphicFramePr>
          <p:xfrm>
            <a:off x="3446" y="1959"/>
            <a:ext cx="37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name="Equation" r:id="rId10" imgW="228600" imgH="241300" progId="Equation.DSMT4">
                    <p:embed/>
                  </p:oleObj>
                </mc:Choice>
                <mc:Fallback>
                  <p:oleObj name="Equation" r:id="rId10" imgW="228600" imgH="2413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1959"/>
                          <a:ext cx="37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36" name="Group 69"/>
            <p:cNvGrpSpPr>
              <a:grpSpLocks/>
            </p:cNvGrpSpPr>
            <p:nvPr/>
          </p:nvGrpSpPr>
          <p:grpSpPr bwMode="auto">
            <a:xfrm>
              <a:off x="1728" y="1191"/>
              <a:ext cx="2208" cy="375"/>
              <a:chOff x="240" y="1632"/>
              <a:chExt cx="2208" cy="375"/>
            </a:xfrm>
          </p:grpSpPr>
          <p:sp>
            <p:nvSpPr>
              <p:cNvPr id="38937" name="Text Box 70"/>
              <p:cNvSpPr txBox="1">
                <a:spLocks noChangeArrowheads="1"/>
              </p:cNvSpPr>
              <p:nvPr/>
            </p:nvSpPr>
            <p:spPr bwMode="auto">
              <a:xfrm>
                <a:off x="2016" y="1632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I</a:t>
                </a:r>
                <a:r>
                  <a:rPr lang="en-US" altLang="en-US" sz="2800" baseline="-25000"/>
                  <a:t>out</a:t>
                </a:r>
              </a:p>
            </p:txBody>
          </p:sp>
          <p:sp>
            <p:nvSpPr>
              <p:cNvPr id="38938" name="Text Box 71"/>
              <p:cNvSpPr txBox="1">
                <a:spLocks noChangeArrowheads="1"/>
              </p:cNvSpPr>
              <p:nvPr/>
            </p:nvSpPr>
            <p:spPr bwMode="auto">
              <a:xfrm>
                <a:off x="240" y="168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 eaLnBrk="1" hangingPunct="1"/>
                <a:r>
                  <a:rPr lang="en-US" altLang="en-US" sz="2800"/>
                  <a:t>I</a:t>
                </a:r>
                <a:r>
                  <a:rPr lang="en-US" altLang="en-US" sz="2800" baseline="-25000"/>
                  <a:t>in</a:t>
                </a:r>
              </a:p>
            </p:txBody>
          </p:sp>
        </p:grpSp>
      </p:grpSp>
      <p:graphicFrame>
        <p:nvGraphicFramePr>
          <p:cNvPr id="38919" name="Object 75"/>
          <p:cNvGraphicFramePr>
            <a:graphicFrameLocks noChangeAspect="1"/>
          </p:cNvGraphicFramePr>
          <p:nvPr/>
        </p:nvGraphicFramePr>
        <p:xfrm>
          <a:off x="6248400" y="4648200"/>
          <a:ext cx="1600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12" imgW="558800" imgH="228600" progId="Equation.DSMT4">
                  <p:embed/>
                </p:oleObj>
              </mc:Choice>
              <mc:Fallback>
                <p:oleObj name="Equation" r:id="rId12" imgW="55880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48200"/>
                        <a:ext cx="1600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45" name="Freeform 93"/>
          <p:cNvSpPr>
            <a:spLocks/>
          </p:cNvSpPr>
          <p:nvPr/>
        </p:nvSpPr>
        <p:spPr bwMode="auto">
          <a:xfrm>
            <a:off x="2617788" y="2320925"/>
            <a:ext cx="1833562" cy="3517900"/>
          </a:xfrm>
          <a:custGeom>
            <a:avLst/>
            <a:gdLst>
              <a:gd name="T0" fmla="*/ 1681162 w 1155"/>
              <a:gd name="T1" fmla="*/ 3349625 h 2216"/>
              <a:gd name="T2" fmla="*/ 847725 w 1155"/>
              <a:gd name="T3" fmla="*/ 3276600 h 2216"/>
              <a:gd name="T4" fmla="*/ 649287 w 1155"/>
              <a:gd name="T5" fmla="*/ 2198688 h 2216"/>
              <a:gd name="T6" fmla="*/ 198437 w 1155"/>
              <a:gd name="T7" fmla="*/ 1579563 h 2216"/>
              <a:gd name="T8" fmla="*/ 66675 w 1155"/>
              <a:gd name="T9" fmla="*/ 533400 h 2216"/>
              <a:gd name="T10" fmla="*/ 596900 w 1155"/>
              <a:gd name="T11" fmla="*/ 104775 h 2216"/>
              <a:gd name="T12" fmla="*/ 1031875 w 1155"/>
              <a:gd name="T13" fmla="*/ 157163 h 2216"/>
              <a:gd name="T14" fmla="*/ 1128712 w 1155"/>
              <a:gd name="T15" fmla="*/ 1049338 h 2216"/>
              <a:gd name="T16" fmla="*/ 1438275 w 1155"/>
              <a:gd name="T17" fmla="*/ 1824038 h 2216"/>
              <a:gd name="T18" fmla="*/ 1762125 w 1155"/>
              <a:gd name="T19" fmla="*/ 2524125 h 2216"/>
              <a:gd name="T20" fmla="*/ 1681162 w 1155"/>
              <a:gd name="T21" fmla="*/ 3349625 h 22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55" h="2216">
                <a:moveTo>
                  <a:pt x="1059" y="2110"/>
                </a:moveTo>
                <a:cubicBezTo>
                  <a:pt x="963" y="2182"/>
                  <a:pt x="710" y="2216"/>
                  <a:pt x="534" y="2064"/>
                </a:cubicBezTo>
                <a:cubicBezTo>
                  <a:pt x="399" y="1947"/>
                  <a:pt x="477" y="1563"/>
                  <a:pt x="409" y="1385"/>
                </a:cubicBezTo>
                <a:cubicBezTo>
                  <a:pt x="341" y="1207"/>
                  <a:pt x="186" y="1170"/>
                  <a:pt x="125" y="995"/>
                </a:cubicBezTo>
                <a:cubicBezTo>
                  <a:pt x="64" y="820"/>
                  <a:pt x="0" y="491"/>
                  <a:pt x="42" y="336"/>
                </a:cubicBezTo>
                <a:cubicBezTo>
                  <a:pt x="58" y="120"/>
                  <a:pt x="275" y="105"/>
                  <a:pt x="376" y="66"/>
                </a:cubicBezTo>
                <a:cubicBezTo>
                  <a:pt x="477" y="27"/>
                  <a:pt x="594" y="0"/>
                  <a:pt x="650" y="99"/>
                </a:cubicBezTo>
                <a:cubicBezTo>
                  <a:pt x="722" y="259"/>
                  <a:pt x="655" y="373"/>
                  <a:pt x="711" y="661"/>
                </a:cubicBezTo>
                <a:cubicBezTo>
                  <a:pt x="736" y="804"/>
                  <a:pt x="840" y="994"/>
                  <a:pt x="906" y="1149"/>
                </a:cubicBezTo>
                <a:cubicBezTo>
                  <a:pt x="972" y="1304"/>
                  <a:pt x="1085" y="1430"/>
                  <a:pt x="1110" y="1590"/>
                </a:cubicBezTo>
                <a:cubicBezTo>
                  <a:pt x="1129" y="1817"/>
                  <a:pt x="1155" y="2038"/>
                  <a:pt x="1059" y="2110"/>
                </a:cubicBezTo>
                <a:close/>
              </a:path>
            </a:pathLst>
          </a:custGeom>
          <a:solidFill>
            <a:srgbClr val="00FF99"/>
          </a:solidFill>
          <a:ln w="127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6" name="Freeform 94"/>
          <p:cNvSpPr>
            <a:spLocks/>
          </p:cNvSpPr>
          <p:nvPr/>
        </p:nvSpPr>
        <p:spPr bwMode="auto">
          <a:xfrm flipH="1">
            <a:off x="3505200" y="2286000"/>
            <a:ext cx="2438400" cy="3517900"/>
          </a:xfrm>
          <a:custGeom>
            <a:avLst/>
            <a:gdLst>
              <a:gd name="T0" fmla="*/ 2235728 w 1155"/>
              <a:gd name="T1" fmla="*/ 3349625 h 2216"/>
              <a:gd name="T2" fmla="*/ 1127364 w 1155"/>
              <a:gd name="T3" fmla="*/ 3276600 h 2216"/>
              <a:gd name="T4" fmla="*/ 863468 w 1155"/>
              <a:gd name="T5" fmla="*/ 2198688 h 2216"/>
              <a:gd name="T6" fmla="*/ 263896 w 1155"/>
              <a:gd name="T7" fmla="*/ 1579563 h 2216"/>
              <a:gd name="T8" fmla="*/ 88669 w 1155"/>
              <a:gd name="T9" fmla="*/ 533400 h 2216"/>
              <a:gd name="T10" fmla="*/ 793799 w 1155"/>
              <a:gd name="T11" fmla="*/ 104775 h 2216"/>
              <a:gd name="T12" fmla="*/ 1372260 w 1155"/>
              <a:gd name="T13" fmla="*/ 157163 h 2216"/>
              <a:gd name="T14" fmla="*/ 1501041 w 1155"/>
              <a:gd name="T15" fmla="*/ 1049338 h 2216"/>
              <a:gd name="T16" fmla="*/ 1912719 w 1155"/>
              <a:gd name="T17" fmla="*/ 1824038 h 2216"/>
              <a:gd name="T18" fmla="*/ 2343397 w 1155"/>
              <a:gd name="T19" fmla="*/ 2524125 h 2216"/>
              <a:gd name="T20" fmla="*/ 2235728 w 1155"/>
              <a:gd name="T21" fmla="*/ 3349625 h 22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55" h="2216">
                <a:moveTo>
                  <a:pt x="1059" y="2110"/>
                </a:moveTo>
                <a:cubicBezTo>
                  <a:pt x="963" y="2182"/>
                  <a:pt x="710" y="2216"/>
                  <a:pt x="534" y="2064"/>
                </a:cubicBezTo>
                <a:cubicBezTo>
                  <a:pt x="399" y="1947"/>
                  <a:pt x="477" y="1563"/>
                  <a:pt x="409" y="1385"/>
                </a:cubicBezTo>
                <a:cubicBezTo>
                  <a:pt x="341" y="1207"/>
                  <a:pt x="186" y="1170"/>
                  <a:pt x="125" y="995"/>
                </a:cubicBezTo>
                <a:cubicBezTo>
                  <a:pt x="64" y="820"/>
                  <a:pt x="0" y="491"/>
                  <a:pt x="42" y="336"/>
                </a:cubicBezTo>
                <a:cubicBezTo>
                  <a:pt x="58" y="120"/>
                  <a:pt x="275" y="105"/>
                  <a:pt x="376" y="66"/>
                </a:cubicBezTo>
                <a:cubicBezTo>
                  <a:pt x="477" y="27"/>
                  <a:pt x="594" y="0"/>
                  <a:pt x="650" y="99"/>
                </a:cubicBezTo>
                <a:cubicBezTo>
                  <a:pt x="722" y="259"/>
                  <a:pt x="655" y="373"/>
                  <a:pt x="711" y="661"/>
                </a:cubicBezTo>
                <a:cubicBezTo>
                  <a:pt x="736" y="804"/>
                  <a:pt x="840" y="994"/>
                  <a:pt x="906" y="1149"/>
                </a:cubicBezTo>
                <a:cubicBezTo>
                  <a:pt x="972" y="1304"/>
                  <a:pt x="1085" y="1430"/>
                  <a:pt x="1110" y="1590"/>
                </a:cubicBezTo>
                <a:cubicBezTo>
                  <a:pt x="1129" y="1817"/>
                  <a:pt x="1155" y="2038"/>
                  <a:pt x="1059" y="2110"/>
                </a:cubicBezTo>
                <a:close/>
              </a:path>
            </a:pathLst>
          </a:custGeom>
          <a:solidFill>
            <a:srgbClr val="33CCCC"/>
          </a:solidFill>
          <a:ln w="127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Differential Pair (I)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890713" y="31210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1</a:t>
            </a:r>
            <a:endParaRPr lang="en-US" altLang="en-US" sz="2800" i="1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4329113" y="4264025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962400" y="36576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</a:p>
        </p:txBody>
      </p:sp>
      <p:sp>
        <p:nvSpPr>
          <p:cNvPr id="40968" name="Text Box 11"/>
          <p:cNvSpPr txBox="1">
            <a:spLocks noChangeArrowheads="1"/>
          </p:cNvSpPr>
          <p:nvPr/>
        </p:nvSpPr>
        <p:spPr bwMode="auto">
          <a:xfrm>
            <a:off x="5715000" y="3124200"/>
            <a:ext cx="62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2</a:t>
            </a:r>
            <a:endParaRPr lang="en-US" altLang="en-US" sz="2800" i="1"/>
          </a:p>
        </p:txBody>
      </p:sp>
      <p:sp>
        <p:nvSpPr>
          <p:cNvPr id="40969" name="Text Box 12"/>
          <p:cNvSpPr txBox="1">
            <a:spLocks noChangeArrowheads="1"/>
          </p:cNvSpPr>
          <p:nvPr/>
        </p:nvSpPr>
        <p:spPr bwMode="auto">
          <a:xfrm>
            <a:off x="2576513" y="487362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b</a:t>
            </a:r>
            <a:endParaRPr lang="en-US" altLang="en-US" sz="2800" i="1"/>
          </a:p>
        </p:txBody>
      </p:sp>
      <p:sp>
        <p:nvSpPr>
          <p:cNvPr id="40970" name="Line 22"/>
          <p:cNvSpPr>
            <a:spLocks noChangeShapeType="1"/>
          </p:cNvSpPr>
          <p:nvPr/>
        </p:nvSpPr>
        <p:spPr bwMode="auto">
          <a:xfrm>
            <a:off x="4191000" y="4264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24"/>
          <p:cNvSpPr>
            <a:spLocks noChangeAspect="1" noChangeShapeType="1"/>
          </p:cNvSpPr>
          <p:nvPr/>
        </p:nvSpPr>
        <p:spPr bwMode="auto">
          <a:xfrm flipH="1">
            <a:off x="4191000" y="433705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25"/>
          <p:cNvSpPr>
            <a:spLocks noChangeAspect="1" noChangeShapeType="1"/>
          </p:cNvSpPr>
          <p:nvPr/>
        </p:nvSpPr>
        <p:spPr bwMode="auto">
          <a:xfrm flipH="1">
            <a:off x="3875088" y="47974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6"/>
          <p:cNvSpPr>
            <a:spLocks noChangeAspect="1" noChangeShapeType="1"/>
          </p:cNvSpPr>
          <p:nvPr/>
        </p:nvSpPr>
        <p:spPr bwMode="auto">
          <a:xfrm flipH="1">
            <a:off x="3875088" y="463867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27"/>
          <p:cNvSpPr>
            <a:spLocks noChangeAspect="1" noChangeShapeType="1"/>
          </p:cNvSpPr>
          <p:nvPr/>
        </p:nvSpPr>
        <p:spPr bwMode="auto">
          <a:xfrm>
            <a:off x="3875088" y="54070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28"/>
          <p:cNvSpPr>
            <a:spLocks noChangeAspect="1" noChangeShapeType="1"/>
          </p:cNvSpPr>
          <p:nvPr/>
        </p:nvSpPr>
        <p:spPr bwMode="auto">
          <a:xfrm flipH="1">
            <a:off x="4191000" y="54070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29"/>
          <p:cNvSpPr>
            <a:spLocks noChangeAspect="1" noChangeShapeType="1"/>
          </p:cNvSpPr>
          <p:nvPr/>
        </p:nvSpPr>
        <p:spPr bwMode="auto">
          <a:xfrm flipH="1">
            <a:off x="3722688" y="47910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30"/>
          <p:cNvSpPr>
            <a:spLocks noChangeAspect="1" noChangeShapeType="1"/>
          </p:cNvSpPr>
          <p:nvPr/>
        </p:nvSpPr>
        <p:spPr bwMode="auto">
          <a:xfrm flipH="1">
            <a:off x="3414713" y="51022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32"/>
          <p:cNvSpPr>
            <a:spLocks noChangeAspect="1" noChangeShapeType="1"/>
          </p:cNvSpPr>
          <p:nvPr/>
        </p:nvSpPr>
        <p:spPr bwMode="auto">
          <a:xfrm>
            <a:off x="5029200" y="26638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34"/>
          <p:cNvSpPr>
            <a:spLocks noChangeAspect="1" noChangeShapeType="1"/>
          </p:cNvSpPr>
          <p:nvPr/>
        </p:nvSpPr>
        <p:spPr bwMode="auto">
          <a:xfrm>
            <a:off x="5026025" y="31210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35"/>
          <p:cNvSpPr>
            <a:spLocks noChangeAspect="1" noChangeShapeType="1"/>
          </p:cNvSpPr>
          <p:nvPr/>
        </p:nvSpPr>
        <p:spPr bwMode="auto">
          <a:xfrm>
            <a:off x="5316538" y="296227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36"/>
          <p:cNvSpPr>
            <a:spLocks noChangeAspect="1" noChangeShapeType="1"/>
          </p:cNvSpPr>
          <p:nvPr/>
        </p:nvSpPr>
        <p:spPr bwMode="auto">
          <a:xfrm flipH="1">
            <a:off x="5026025" y="37306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37"/>
          <p:cNvSpPr>
            <a:spLocks noChangeAspect="1" noChangeShapeType="1"/>
          </p:cNvSpPr>
          <p:nvPr/>
        </p:nvSpPr>
        <p:spPr bwMode="auto">
          <a:xfrm>
            <a:off x="5029200" y="37306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38"/>
          <p:cNvSpPr>
            <a:spLocks noChangeAspect="1" noChangeShapeType="1"/>
          </p:cNvSpPr>
          <p:nvPr/>
        </p:nvSpPr>
        <p:spPr bwMode="auto">
          <a:xfrm>
            <a:off x="5468938" y="31146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39"/>
          <p:cNvSpPr>
            <a:spLocks noChangeAspect="1" noChangeShapeType="1"/>
          </p:cNvSpPr>
          <p:nvPr/>
        </p:nvSpPr>
        <p:spPr bwMode="auto">
          <a:xfrm>
            <a:off x="5468938" y="34226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Text Box 43"/>
          <p:cNvSpPr txBox="1">
            <a:spLocks noChangeArrowheads="1"/>
          </p:cNvSpPr>
          <p:nvPr/>
        </p:nvSpPr>
        <p:spPr bwMode="auto">
          <a:xfrm>
            <a:off x="2819400" y="2362200"/>
            <a:ext cx="44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sp>
        <p:nvSpPr>
          <p:cNvPr id="40986" name="Line 44"/>
          <p:cNvSpPr>
            <a:spLocks noChangeShapeType="1"/>
          </p:cNvSpPr>
          <p:nvPr/>
        </p:nvSpPr>
        <p:spPr bwMode="auto">
          <a:xfrm>
            <a:off x="335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Text Box 57"/>
          <p:cNvSpPr txBox="1">
            <a:spLocks noChangeArrowheads="1"/>
          </p:cNvSpPr>
          <p:nvPr/>
        </p:nvSpPr>
        <p:spPr bwMode="auto">
          <a:xfrm>
            <a:off x="5029200" y="2362200"/>
            <a:ext cx="44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2</a:t>
            </a:r>
          </a:p>
        </p:txBody>
      </p:sp>
      <p:sp>
        <p:nvSpPr>
          <p:cNvPr id="40988" name="Line 58"/>
          <p:cNvSpPr>
            <a:spLocks noChangeShapeType="1"/>
          </p:cNvSpPr>
          <p:nvPr/>
        </p:nvSpPr>
        <p:spPr bwMode="auto">
          <a:xfrm>
            <a:off x="50292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9" name="Group 65"/>
          <p:cNvGrpSpPr>
            <a:grpSpLocks/>
          </p:cNvGrpSpPr>
          <p:nvPr/>
        </p:nvGrpSpPr>
        <p:grpSpPr bwMode="auto">
          <a:xfrm>
            <a:off x="2576513" y="2663825"/>
            <a:ext cx="768350" cy="1530350"/>
            <a:chOff x="1536" y="2686"/>
            <a:chExt cx="484" cy="964"/>
          </a:xfrm>
        </p:grpSpPr>
        <p:sp>
          <p:nvSpPr>
            <p:cNvPr id="41008" name="Line 66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67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68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69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70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71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Line 72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0" name="Line 73"/>
          <p:cNvSpPr>
            <a:spLocks noChangeShapeType="1"/>
          </p:cNvSpPr>
          <p:nvPr/>
        </p:nvSpPr>
        <p:spPr bwMode="auto">
          <a:xfrm>
            <a:off x="3352800" y="41878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Line 75"/>
          <p:cNvSpPr>
            <a:spLocks noChangeShapeType="1"/>
          </p:cNvSpPr>
          <p:nvPr/>
        </p:nvSpPr>
        <p:spPr bwMode="auto">
          <a:xfrm flipV="1">
            <a:off x="4191000" y="4187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Line 76"/>
          <p:cNvSpPr>
            <a:spLocks noChangeShapeType="1"/>
          </p:cNvSpPr>
          <p:nvPr/>
        </p:nvSpPr>
        <p:spPr bwMode="auto">
          <a:xfrm>
            <a:off x="33528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77"/>
          <p:cNvSpPr>
            <a:spLocks noChangeShapeType="1"/>
          </p:cNvSpPr>
          <p:nvPr/>
        </p:nvSpPr>
        <p:spPr bwMode="auto">
          <a:xfrm>
            <a:off x="5029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4" name="Group 78"/>
          <p:cNvGrpSpPr>
            <a:grpSpLocks/>
          </p:cNvGrpSpPr>
          <p:nvPr/>
        </p:nvGrpSpPr>
        <p:grpSpPr bwMode="auto">
          <a:xfrm>
            <a:off x="3962400" y="5867400"/>
            <a:ext cx="457200" cy="304800"/>
            <a:chOff x="768" y="3168"/>
            <a:chExt cx="288" cy="192"/>
          </a:xfrm>
        </p:grpSpPr>
        <p:sp>
          <p:nvSpPr>
            <p:cNvPr id="41004" name="Line 79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80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81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82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839" name="Group 87"/>
          <p:cNvGrpSpPr>
            <a:grpSpLocks/>
          </p:cNvGrpSpPr>
          <p:nvPr/>
        </p:nvGrpSpPr>
        <p:grpSpPr bwMode="auto">
          <a:xfrm>
            <a:off x="3352800" y="990600"/>
            <a:ext cx="4038600" cy="1295400"/>
            <a:chOff x="2112" y="624"/>
            <a:chExt cx="2544" cy="816"/>
          </a:xfrm>
        </p:grpSpPr>
        <p:sp>
          <p:nvSpPr>
            <p:cNvPr id="41001" name="AutoShape 84"/>
            <p:cNvSpPr>
              <a:spLocks noChangeArrowheads="1"/>
            </p:cNvSpPr>
            <p:nvPr/>
          </p:nvSpPr>
          <p:spPr bwMode="auto">
            <a:xfrm>
              <a:off x="2832" y="624"/>
              <a:ext cx="1824" cy="432"/>
            </a:xfrm>
            <a:prstGeom prst="roundRect">
              <a:avLst>
                <a:gd name="adj" fmla="val 16667"/>
              </a:avLst>
            </a:prstGeom>
            <a:solidFill>
              <a:srgbClr val="66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Saturated drains</a:t>
              </a:r>
            </a:p>
          </p:txBody>
        </p:sp>
        <p:cxnSp>
          <p:nvCxnSpPr>
            <p:cNvPr id="41002" name="AutoShape 85"/>
            <p:cNvCxnSpPr>
              <a:cxnSpLocks noChangeShapeType="1"/>
              <a:stCxn id="41001" idx="2"/>
              <a:endCxn id="40992" idx="0"/>
            </p:cNvCxnSpPr>
            <p:nvPr/>
          </p:nvCxnSpPr>
          <p:spPr bwMode="auto">
            <a:xfrm flipH="1">
              <a:off x="2112" y="1056"/>
              <a:ext cx="16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86"/>
            <p:cNvCxnSpPr>
              <a:cxnSpLocks noChangeShapeType="1"/>
              <a:stCxn id="41001" idx="2"/>
              <a:endCxn id="40993" idx="0"/>
            </p:cNvCxnSpPr>
            <p:nvPr/>
          </p:nvCxnSpPr>
          <p:spPr bwMode="auto">
            <a:xfrm flipH="1">
              <a:off x="3168" y="1056"/>
              <a:ext cx="576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843" name="Group 91"/>
          <p:cNvGrpSpPr>
            <a:grpSpLocks/>
          </p:cNvGrpSpPr>
          <p:nvPr/>
        </p:nvGrpSpPr>
        <p:grpSpPr bwMode="auto">
          <a:xfrm>
            <a:off x="3429000" y="2590800"/>
            <a:ext cx="5367338" cy="3429000"/>
            <a:chOff x="2139" y="1632"/>
            <a:chExt cx="3381" cy="2160"/>
          </a:xfrm>
        </p:grpSpPr>
        <p:sp>
          <p:nvSpPr>
            <p:cNvPr id="40998" name="AutoShape 88"/>
            <p:cNvSpPr>
              <a:spLocks noChangeArrowheads="1"/>
            </p:cNvSpPr>
            <p:nvPr/>
          </p:nvSpPr>
          <p:spPr bwMode="auto">
            <a:xfrm>
              <a:off x="3360" y="3072"/>
              <a:ext cx="2160" cy="720"/>
            </a:xfrm>
            <a:prstGeom prst="roundRect">
              <a:avLst>
                <a:gd name="adj" fmla="val 16667"/>
              </a:avLst>
            </a:prstGeom>
            <a:solidFill>
              <a:srgbClr val="66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Electrons flow up, </a:t>
              </a:r>
            </a:p>
            <a:p>
              <a:pPr algn="ctr" eaLnBrk="1" hangingPunct="1"/>
              <a:r>
                <a:rPr lang="en-US" altLang="en-US"/>
                <a:t>split between I</a:t>
              </a:r>
              <a:r>
                <a:rPr lang="en-US" altLang="en-US" baseline="-25000"/>
                <a:t>1</a:t>
              </a:r>
              <a:r>
                <a:rPr lang="en-US" altLang="en-US"/>
                <a:t> and I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40999" name="Freeform 89"/>
            <p:cNvSpPr>
              <a:spLocks/>
            </p:cNvSpPr>
            <p:nvPr/>
          </p:nvSpPr>
          <p:spPr bwMode="auto">
            <a:xfrm>
              <a:off x="2139" y="1632"/>
              <a:ext cx="424" cy="1661"/>
            </a:xfrm>
            <a:custGeom>
              <a:avLst/>
              <a:gdLst>
                <a:gd name="T0" fmla="*/ 424 w 424"/>
                <a:gd name="T1" fmla="*/ 1661 h 1661"/>
                <a:gd name="T2" fmla="*/ 347 w 424"/>
                <a:gd name="T3" fmla="*/ 936 h 1661"/>
                <a:gd name="T4" fmla="*/ 55 w 424"/>
                <a:gd name="T5" fmla="*/ 902 h 1661"/>
                <a:gd name="T6" fmla="*/ 20 w 424"/>
                <a:gd name="T7" fmla="*/ 565 h 1661"/>
                <a:gd name="T8" fmla="*/ 63 w 424"/>
                <a:gd name="T9" fmla="*/ 0 h 16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4" h="1661">
                  <a:moveTo>
                    <a:pt x="424" y="1661"/>
                  </a:moveTo>
                  <a:cubicBezTo>
                    <a:pt x="411" y="1541"/>
                    <a:pt x="408" y="1062"/>
                    <a:pt x="347" y="936"/>
                  </a:cubicBezTo>
                  <a:cubicBezTo>
                    <a:pt x="286" y="810"/>
                    <a:pt x="110" y="964"/>
                    <a:pt x="55" y="902"/>
                  </a:cubicBezTo>
                  <a:cubicBezTo>
                    <a:pt x="0" y="840"/>
                    <a:pt x="19" y="715"/>
                    <a:pt x="20" y="565"/>
                  </a:cubicBezTo>
                  <a:cubicBezTo>
                    <a:pt x="21" y="415"/>
                    <a:pt x="42" y="188"/>
                    <a:pt x="63" y="0"/>
                  </a:cubicBezTo>
                </a:path>
              </a:pathLst>
            </a:cu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Freeform 90"/>
            <p:cNvSpPr>
              <a:spLocks/>
            </p:cNvSpPr>
            <p:nvPr/>
          </p:nvSpPr>
          <p:spPr bwMode="auto">
            <a:xfrm>
              <a:off x="2490" y="1632"/>
              <a:ext cx="640" cy="1680"/>
            </a:xfrm>
            <a:custGeom>
              <a:avLst/>
              <a:gdLst>
                <a:gd name="T0" fmla="*/ 79 w 640"/>
                <a:gd name="T1" fmla="*/ 1680 h 1680"/>
                <a:gd name="T2" fmla="*/ 78 w 640"/>
                <a:gd name="T3" fmla="*/ 979 h 1680"/>
                <a:gd name="T4" fmla="*/ 548 w 640"/>
                <a:gd name="T5" fmla="*/ 931 h 1680"/>
                <a:gd name="T6" fmla="*/ 630 w 640"/>
                <a:gd name="T7" fmla="*/ 582 h 1680"/>
                <a:gd name="T8" fmla="*/ 580 w 640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0" h="1680">
                  <a:moveTo>
                    <a:pt x="79" y="1680"/>
                  </a:moveTo>
                  <a:cubicBezTo>
                    <a:pt x="79" y="1563"/>
                    <a:pt x="0" y="1104"/>
                    <a:pt x="78" y="979"/>
                  </a:cubicBezTo>
                  <a:cubicBezTo>
                    <a:pt x="156" y="854"/>
                    <a:pt x="456" y="997"/>
                    <a:pt x="548" y="931"/>
                  </a:cubicBezTo>
                  <a:cubicBezTo>
                    <a:pt x="640" y="865"/>
                    <a:pt x="625" y="737"/>
                    <a:pt x="630" y="582"/>
                  </a:cubicBezTo>
                  <a:cubicBezTo>
                    <a:pt x="635" y="427"/>
                    <a:pt x="609" y="194"/>
                    <a:pt x="580" y="0"/>
                  </a:cubicBezTo>
                </a:path>
              </a:pathLst>
            </a:cu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844" name="AutoShape 92"/>
          <p:cNvSpPr>
            <a:spLocks noChangeArrowheads="1"/>
          </p:cNvSpPr>
          <p:nvPr/>
        </p:nvSpPr>
        <p:spPr bwMode="auto">
          <a:xfrm>
            <a:off x="152400" y="4419600"/>
            <a:ext cx="2514600" cy="838200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Two</a:t>
            </a:r>
          </a:p>
          <a:p>
            <a:pPr algn="ctr" eaLnBrk="1" hangingPunct="1"/>
            <a:r>
              <a:rPr lang="en-US" altLang="en-US"/>
              <a:t>Source-followers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4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Differential Pair (II)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6200" y="1752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1</a:t>
            </a:r>
            <a:endParaRPr lang="en-US" altLang="en-US" sz="2800" i="1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09800" y="264001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657600" y="1828800"/>
            <a:ext cx="62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2</a:t>
            </a:r>
            <a:endParaRPr lang="en-US" altLang="en-US" sz="2800" i="1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09600" y="2971800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b</a:t>
            </a:r>
            <a:endParaRPr lang="en-US" altLang="en-US" sz="2800" i="1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2224088" y="2692400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Aspect="1" noChangeShapeType="1"/>
          </p:cNvSpPr>
          <p:nvPr/>
        </p:nvSpPr>
        <p:spPr bwMode="auto">
          <a:xfrm flipH="1">
            <a:off x="2224088" y="2743200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Aspect="1" noChangeShapeType="1"/>
          </p:cNvSpPr>
          <p:nvPr/>
        </p:nvSpPr>
        <p:spPr bwMode="auto">
          <a:xfrm flipH="1">
            <a:off x="1908175" y="3068638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Aspect="1" noChangeShapeType="1"/>
          </p:cNvSpPr>
          <p:nvPr/>
        </p:nvSpPr>
        <p:spPr bwMode="auto">
          <a:xfrm flipH="1">
            <a:off x="1908175" y="295592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Aspect="1" noChangeShapeType="1"/>
          </p:cNvSpPr>
          <p:nvPr/>
        </p:nvSpPr>
        <p:spPr bwMode="auto">
          <a:xfrm>
            <a:off x="1908175" y="34988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Aspect="1" noChangeShapeType="1"/>
          </p:cNvSpPr>
          <p:nvPr/>
        </p:nvSpPr>
        <p:spPr bwMode="auto">
          <a:xfrm flipH="1">
            <a:off x="2224088" y="34988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Aspect="1" noChangeShapeType="1"/>
          </p:cNvSpPr>
          <p:nvPr/>
        </p:nvSpPr>
        <p:spPr bwMode="auto">
          <a:xfrm flipH="1">
            <a:off x="1755775" y="306387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Aspect="1" noChangeShapeType="1"/>
          </p:cNvSpPr>
          <p:nvPr/>
        </p:nvSpPr>
        <p:spPr bwMode="auto">
          <a:xfrm flipH="1">
            <a:off x="1447800" y="32829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Aspect="1" noChangeShapeType="1"/>
          </p:cNvSpPr>
          <p:nvPr/>
        </p:nvSpPr>
        <p:spPr bwMode="auto">
          <a:xfrm>
            <a:off x="3062288" y="1562100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Aspect="1" noChangeShapeType="1"/>
          </p:cNvSpPr>
          <p:nvPr/>
        </p:nvSpPr>
        <p:spPr bwMode="auto">
          <a:xfrm>
            <a:off x="3059113" y="1884363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Aspect="1" noChangeShapeType="1"/>
          </p:cNvSpPr>
          <p:nvPr/>
        </p:nvSpPr>
        <p:spPr bwMode="auto">
          <a:xfrm>
            <a:off x="3349625" y="1773238"/>
            <a:ext cx="0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19"/>
          <p:cNvSpPr>
            <a:spLocks noChangeAspect="1" noChangeShapeType="1"/>
          </p:cNvSpPr>
          <p:nvPr/>
        </p:nvSpPr>
        <p:spPr bwMode="auto">
          <a:xfrm flipH="1">
            <a:off x="3059113" y="23145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20"/>
          <p:cNvSpPr>
            <a:spLocks noChangeAspect="1" noChangeShapeType="1"/>
          </p:cNvSpPr>
          <p:nvPr/>
        </p:nvSpPr>
        <p:spPr bwMode="auto">
          <a:xfrm>
            <a:off x="3062288" y="2314575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Aspect="1" noChangeShapeType="1"/>
          </p:cNvSpPr>
          <p:nvPr/>
        </p:nvSpPr>
        <p:spPr bwMode="auto">
          <a:xfrm>
            <a:off x="3502025" y="1879600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Aspect="1" noChangeShapeType="1"/>
          </p:cNvSpPr>
          <p:nvPr/>
        </p:nvSpPr>
        <p:spPr bwMode="auto">
          <a:xfrm>
            <a:off x="3502025" y="2097088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914400" y="1219200"/>
            <a:ext cx="44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sp>
        <p:nvSpPr>
          <p:cNvPr id="43032" name="Line 26"/>
          <p:cNvSpPr>
            <a:spLocks noChangeShapeType="1"/>
          </p:cNvSpPr>
          <p:nvPr/>
        </p:nvSpPr>
        <p:spPr bwMode="auto">
          <a:xfrm>
            <a:off x="1371600" y="1349375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Text Box 27"/>
          <p:cNvSpPr txBox="1">
            <a:spLocks noChangeArrowheads="1"/>
          </p:cNvSpPr>
          <p:nvPr/>
        </p:nvSpPr>
        <p:spPr bwMode="auto">
          <a:xfrm>
            <a:off x="3124200" y="1219200"/>
            <a:ext cx="44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2</a:t>
            </a:r>
          </a:p>
        </p:txBody>
      </p:sp>
      <p:sp>
        <p:nvSpPr>
          <p:cNvPr id="43034" name="Line 28"/>
          <p:cNvSpPr>
            <a:spLocks noChangeShapeType="1"/>
          </p:cNvSpPr>
          <p:nvPr/>
        </p:nvSpPr>
        <p:spPr bwMode="auto">
          <a:xfrm>
            <a:off x="3062288" y="1349375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30"/>
          <p:cNvSpPr>
            <a:spLocks noChangeAspect="1" noChangeShapeType="1"/>
          </p:cNvSpPr>
          <p:nvPr/>
        </p:nvSpPr>
        <p:spPr bwMode="auto">
          <a:xfrm flipH="1">
            <a:off x="1377950" y="1562100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31"/>
          <p:cNvSpPr>
            <a:spLocks noChangeAspect="1" noChangeShapeType="1"/>
          </p:cNvSpPr>
          <p:nvPr/>
        </p:nvSpPr>
        <p:spPr bwMode="auto">
          <a:xfrm flipH="1">
            <a:off x="1069975" y="1887538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32"/>
          <p:cNvSpPr>
            <a:spLocks noChangeAspect="1" noChangeShapeType="1"/>
          </p:cNvSpPr>
          <p:nvPr/>
        </p:nvSpPr>
        <p:spPr bwMode="auto">
          <a:xfrm flipH="1">
            <a:off x="1069975" y="177482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3"/>
          <p:cNvSpPr>
            <a:spLocks noChangeAspect="1" noChangeShapeType="1"/>
          </p:cNvSpPr>
          <p:nvPr/>
        </p:nvSpPr>
        <p:spPr bwMode="auto">
          <a:xfrm>
            <a:off x="1069975" y="23177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34"/>
          <p:cNvSpPr>
            <a:spLocks noChangeAspect="1" noChangeShapeType="1"/>
          </p:cNvSpPr>
          <p:nvPr/>
        </p:nvSpPr>
        <p:spPr bwMode="auto">
          <a:xfrm flipH="1">
            <a:off x="1377950" y="23177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35"/>
          <p:cNvSpPr>
            <a:spLocks noChangeAspect="1" noChangeShapeType="1"/>
          </p:cNvSpPr>
          <p:nvPr/>
        </p:nvSpPr>
        <p:spPr bwMode="auto">
          <a:xfrm flipH="1">
            <a:off x="917575" y="188277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6"/>
          <p:cNvSpPr>
            <a:spLocks noChangeAspect="1" noChangeShapeType="1"/>
          </p:cNvSpPr>
          <p:nvPr/>
        </p:nvSpPr>
        <p:spPr bwMode="auto">
          <a:xfrm flipH="1">
            <a:off x="609600" y="21018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7"/>
          <p:cNvSpPr>
            <a:spLocks noChangeShapeType="1"/>
          </p:cNvSpPr>
          <p:nvPr/>
        </p:nvSpPr>
        <p:spPr bwMode="auto">
          <a:xfrm>
            <a:off x="1385888" y="26384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38"/>
          <p:cNvSpPr>
            <a:spLocks noChangeShapeType="1"/>
          </p:cNvSpPr>
          <p:nvPr/>
        </p:nvSpPr>
        <p:spPr bwMode="auto">
          <a:xfrm flipV="1">
            <a:off x="2224088" y="2638425"/>
            <a:ext cx="0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39"/>
          <p:cNvSpPr>
            <a:spLocks noChangeShapeType="1"/>
          </p:cNvSpPr>
          <p:nvPr/>
        </p:nvSpPr>
        <p:spPr bwMode="auto">
          <a:xfrm>
            <a:off x="1371600" y="129540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40"/>
          <p:cNvSpPr>
            <a:spLocks noChangeShapeType="1"/>
          </p:cNvSpPr>
          <p:nvPr/>
        </p:nvSpPr>
        <p:spPr bwMode="auto">
          <a:xfrm>
            <a:off x="3062288" y="129540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42"/>
          <p:cNvSpPr>
            <a:spLocks noChangeShapeType="1"/>
          </p:cNvSpPr>
          <p:nvPr/>
        </p:nvSpPr>
        <p:spPr bwMode="auto">
          <a:xfrm>
            <a:off x="2224088" y="3822700"/>
            <a:ext cx="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43"/>
          <p:cNvSpPr>
            <a:spLocks noChangeShapeType="1"/>
          </p:cNvSpPr>
          <p:nvPr/>
        </p:nvSpPr>
        <p:spPr bwMode="auto">
          <a:xfrm>
            <a:off x="1995488" y="39306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44"/>
          <p:cNvSpPr>
            <a:spLocks noChangeShapeType="1"/>
          </p:cNvSpPr>
          <p:nvPr/>
        </p:nvSpPr>
        <p:spPr bwMode="auto">
          <a:xfrm>
            <a:off x="2071688" y="39846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Line 45"/>
          <p:cNvSpPr>
            <a:spLocks noChangeShapeType="1"/>
          </p:cNvSpPr>
          <p:nvPr/>
        </p:nvSpPr>
        <p:spPr bwMode="auto">
          <a:xfrm>
            <a:off x="2147888" y="4038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5823" name="Object 47"/>
          <p:cNvGraphicFramePr>
            <a:graphicFrameLocks noChangeAspect="1"/>
          </p:cNvGraphicFramePr>
          <p:nvPr/>
        </p:nvGraphicFramePr>
        <p:xfrm>
          <a:off x="4876800" y="1600200"/>
          <a:ext cx="223043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4" imgW="774364" imgH="482391" progId="Equation.DSMT4">
                  <p:embed/>
                </p:oleObj>
              </mc:Choice>
              <mc:Fallback>
                <p:oleObj name="Equation" r:id="rId4" imgW="774364" imgH="482391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2230438" cy="1390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5" name="Object 49"/>
          <p:cNvGraphicFramePr>
            <a:graphicFrameLocks noChangeAspect="1"/>
          </p:cNvGraphicFramePr>
          <p:nvPr/>
        </p:nvGraphicFramePr>
        <p:xfrm>
          <a:off x="2759075" y="3200400"/>
          <a:ext cx="61515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6" imgW="2260600" imgH="279400" progId="Equation.DSMT4">
                  <p:embed/>
                </p:oleObj>
              </mc:Choice>
              <mc:Fallback>
                <p:oleObj name="Equation" r:id="rId6" imgW="2260600" imgH="2794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200400"/>
                        <a:ext cx="6151563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6" name="Object 50"/>
          <p:cNvGraphicFramePr>
            <a:graphicFrameLocks noChangeAspect="1"/>
          </p:cNvGraphicFramePr>
          <p:nvPr/>
        </p:nvGraphicFramePr>
        <p:xfrm>
          <a:off x="3962400" y="4038600"/>
          <a:ext cx="30749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8" imgW="1130300" imgH="419100" progId="Equation.DSMT4">
                  <p:embed/>
                </p:oleObj>
              </mc:Choice>
              <mc:Fallback>
                <p:oleObj name="Equation" r:id="rId8" imgW="1130300" imgH="4191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38600"/>
                        <a:ext cx="3074988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7" name="Object 51"/>
          <p:cNvGraphicFramePr>
            <a:graphicFrameLocks noChangeAspect="1"/>
          </p:cNvGraphicFramePr>
          <p:nvPr/>
        </p:nvGraphicFramePr>
        <p:xfrm>
          <a:off x="1981200" y="5257800"/>
          <a:ext cx="601345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10" imgW="2209800" imgH="558800" progId="Equation.DSMT4">
                  <p:embed/>
                </p:oleObj>
              </mc:Choice>
              <mc:Fallback>
                <p:oleObj name="Equation" r:id="rId10" imgW="2209800" imgH="558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6013450" cy="1522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Differential Pair (III)</a:t>
            </a:r>
          </a:p>
        </p:txBody>
      </p:sp>
      <p:graphicFrame>
        <p:nvGraphicFramePr>
          <p:cNvPr id="45059" name="Object 46"/>
          <p:cNvGraphicFramePr>
            <a:graphicFrameLocks noChangeAspect="1"/>
          </p:cNvGraphicFramePr>
          <p:nvPr/>
        </p:nvGraphicFramePr>
        <p:xfrm>
          <a:off x="609600" y="1219200"/>
          <a:ext cx="34290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952087" imgH="837836" progId="Equation.DSMT4">
                  <p:embed/>
                </p:oleObj>
              </mc:Choice>
              <mc:Fallback>
                <p:oleObj name="Equation" r:id="rId4" imgW="952087" imgH="837836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3429000" cy="3024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7"/>
          <p:cNvGraphicFramePr>
            <a:graphicFrameLocks noChangeAspect="1"/>
          </p:cNvGraphicFramePr>
          <p:nvPr/>
        </p:nvGraphicFramePr>
        <p:xfrm>
          <a:off x="4572000" y="2671763"/>
          <a:ext cx="37338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6" imgW="965200" imgH="393700" progId="Equation.DSMT4">
                  <p:embed/>
                </p:oleObj>
              </mc:Choice>
              <mc:Fallback>
                <p:oleObj name="Equation" r:id="rId6" imgW="965200" imgH="3937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71763"/>
                        <a:ext cx="3733800" cy="1527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48"/>
          <p:cNvSpPr txBox="1">
            <a:spLocks noChangeArrowheads="1"/>
          </p:cNvSpPr>
          <p:nvPr/>
        </p:nvSpPr>
        <p:spPr bwMode="auto">
          <a:xfrm>
            <a:off x="5410200" y="4876800"/>
            <a:ext cx="1897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FERMI</a:t>
            </a:r>
          </a:p>
          <a:p>
            <a:pPr algn="ctr" eaLnBrk="1" hangingPunct="1"/>
            <a:r>
              <a:rPr lang="en-US" altLang="en-US"/>
              <a:t>FUNCTIONS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Differential Pair (IV)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279525" y="5648325"/>
          <a:ext cx="65849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4" imgW="2641600" imgH="444500" progId="Equation.DSMT4">
                  <p:embed/>
                </p:oleObj>
              </mc:Choice>
              <mc:Fallback>
                <p:oleObj name="Equation" r:id="rId4" imgW="26416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648325"/>
                        <a:ext cx="6584950" cy="1158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8" name="Picture 8" descr="diffpc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BF8"/>
              </a:clrFrom>
              <a:clrTo>
                <a:srgbClr val="F7FB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01980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09" name="Object 7"/>
          <p:cNvGraphicFramePr>
            <a:graphicFrameLocks noChangeAspect="1"/>
          </p:cNvGraphicFramePr>
          <p:nvPr/>
        </p:nvGraphicFramePr>
        <p:xfrm>
          <a:off x="5486400" y="1981200"/>
          <a:ext cx="1905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7" imgW="1307532" imgH="406224" progId="Equation.DSMT4">
                  <p:embed/>
                </p:oleObj>
              </mc:Choice>
              <mc:Fallback>
                <p:oleObj name="Equation" r:id="rId7" imgW="1307532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81200"/>
                        <a:ext cx="1905000" cy="593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133600" y="1981200"/>
          <a:ext cx="1981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9" imgW="1307532" imgH="406224" progId="Equation.DSMT4">
                  <p:embed/>
                </p:oleObj>
              </mc:Choice>
              <mc:Fallback>
                <p:oleObj name="Equation" r:id="rId9" imgW="1307532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1981200" cy="617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Digression: Hyperbolic functions</a:t>
            </a:r>
          </a:p>
        </p:txBody>
      </p:sp>
      <p:graphicFrame>
        <p:nvGraphicFramePr>
          <p:cNvPr id="4915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60600" y="1147763"/>
          <a:ext cx="514985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4" imgW="2705100" imgH="1295400" progId="Equation.DSMT4">
                  <p:embed/>
                </p:oleObj>
              </mc:Choice>
              <mc:Fallback>
                <p:oleObj name="Equation" r:id="rId4" imgW="2705100" imgH="129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147763"/>
                        <a:ext cx="5149850" cy="246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6" name="Group 39"/>
          <p:cNvGrpSpPr>
            <a:grpSpLocks/>
          </p:cNvGrpSpPr>
          <p:nvPr/>
        </p:nvGrpSpPr>
        <p:grpSpPr bwMode="auto">
          <a:xfrm>
            <a:off x="2479675" y="3852863"/>
            <a:ext cx="3179763" cy="2451100"/>
            <a:chOff x="3181" y="1718"/>
            <a:chExt cx="2003" cy="1544"/>
          </a:xfrm>
        </p:grpSpPr>
        <p:sp>
          <p:nvSpPr>
            <p:cNvPr id="49161" name="Rectangle 12"/>
            <p:cNvSpPr>
              <a:spLocks noChangeArrowheads="1"/>
            </p:cNvSpPr>
            <p:nvPr/>
          </p:nvSpPr>
          <p:spPr bwMode="auto">
            <a:xfrm>
              <a:off x="3241" y="1781"/>
              <a:ext cx="1860" cy="14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2" name="Line 13"/>
            <p:cNvSpPr>
              <a:spLocks noChangeShapeType="1"/>
            </p:cNvSpPr>
            <p:nvPr/>
          </p:nvSpPr>
          <p:spPr bwMode="auto">
            <a:xfrm>
              <a:off x="3227" y="2489"/>
              <a:ext cx="18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4"/>
            <p:cNvSpPr>
              <a:spLocks noChangeShapeType="1"/>
            </p:cNvSpPr>
            <p:nvPr/>
          </p:nvSpPr>
          <p:spPr bwMode="auto">
            <a:xfrm flipV="1">
              <a:off x="4170" y="1781"/>
              <a:ext cx="1" cy="1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Rectangle 16"/>
            <p:cNvSpPr>
              <a:spLocks noChangeArrowheads="1"/>
            </p:cNvSpPr>
            <p:nvPr/>
          </p:nvSpPr>
          <p:spPr bwMode="auto">
            <a:xfrm>
              <a:off x="3181" y="2523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-2</a:t>
              </a:r>
              <a:endParaRPr lang="en-US" altLang="en-US"/>
            </a:p>
          </p:txBody>
        </p:sp>
        <p:sp>
          <p:nvSpPr>
            <p:cNvPr id="49165" name="Line 17"/>
            <p:cNvSpPr>
              <a:spLocks noChangeShapeType="1"/>
            </p:cNvSpPr>
            <p:nvPr/>
          </p:nvSpPr>
          <p:spPr bwMode="auto">
            <a:xfrm flipV="1">
              <a:off x="3704" y="2488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Rectangle 18"/>
            <p:cNvSpPr>
              <a:spLocks noChangeArrowheads="1"/>
            </p:cNvSpPr>
            <p:nvPr/>
          </p:nvSpPr>
          <p:spPr bwMode="auto">
            <a:xfrm>
              <a:off x="3644" y="2523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-1</a:t>
              </a:r>
              <a:endParaRPr lang="en-US" altLang="en-US"/>
            </a:p>
          </p:txBody>
        </p:sp>
        <p:sp>
          <p:nvSpPr>
            <p:cNvPr id="49167" name="Line 19"/>
            <p:cNvSpPr>
              <a:spLocks noChangeShapeType="1"/>
            </p:cNvSpPr>
            <p:nvPr/>
          </p:nvSpPr>
          <p:spPr bwMode="auto">
            <a:xfrm flipV="1">
              <a:off x="4171" y="2488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21"/>
            <p:cNvSpPr>
              <a:spLocks noChangeShapeType="1"/>
            </p:cNvSpPr>
            <p:nvPr/>
          </p:nvSpPr>
          <p:spPr bwMode="auto">
            <a:xfrm flipV="1">
              <a:off x="4634" y="2488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Rectangle 22"/>
            <p:cNvSpPr>
              <a:spLocks noChangeArrowheads="1"/>
            </p:cNvSpPr>
            <p:nvPr/>
          </p:nvSpPr>
          <p:spPr bwMode="auto">
            <a:xfrm>
              <a:off x="4608" y="252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9170" name="Line 23"/>
            <p:cNvSpPr>
              <a:spLocks noChangeShapeType="1"/>
            </p:cNvSpPr>
            <p:nvPr/>
          </p:nvSpPr>
          <p:spPr bwMode="auto">
            <a:xfrm flipV="1">
              <a:off x="5101" y="2488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Rectangle 24"/>
            <p:cNvSpPr>
              <a:spLocks noChangeArrowheads="1"/>
            </p:cNvSpPr>
            <p:nvPr/>
          </p:nvSpPr>
          <p:spPr bwMode="auto">
            <a:xfrm>
              <a:off x="5075" y="252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9172" name="Line 25"/>
            <p:cNvSpPr>
              <a:spLocks noChangeShapeType="1"/>
            </p:cNvSpPr>
            <p:nvPr/>
          </p:nvSpPr>
          <p:spPr bwMode="auto">
            <a:xfrm>
              <a:off x="4124" y="25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Rectangle 26"/>
            <p:cNvSpPr>
              <a:spLocks noChangeArrowheads="1"/>
            </p:cNvSpPr>
            <p:nvPr/>
          </p:nvSpPr>
          <p:spPr bwMode="auto">
            <a:xfrm>
              <a:off x="4017" y="3137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-4</a:t>
              </a:r>
              <a:endParaRPr lang="en-US" altLang="en-US"/>
            </a:p>
          </p:txBody>
        </p:sp>
        <p:sp>
          <p:nvSpPr>
            <p:cNvPr id="49174" name="Line 27"/>
            <p:cNvSpPr>
              <a:spLocks noChangeShapeType="1"/>
            </p:cNvSpPr>
            <p:nvPr/>
          </p:nvSpPr>
          <p:spPr bwMode="auto">
            <a:xfrm>
              <a:off x="4124" y="283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Rectangle 28"/>
            <p:cNvSpPr>
              <a:spLocks noChangeArrowheads="1"/>
            </p:cNvSpPr>
            <p:nvPr/>
          </p:nvSpPr>
          <p:spPr bwMode="auto">
            <a:xfrm>
              <a:off x="4017" y="2781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-2</a:t>
              </a:r>
              <a:endParaRPr lang="en-US" altLang="en-US"/>
            </a:p>
          </p:txBody>
        </p:sp>
        <p:sp>
          <p:nvSpPr>
            <p:cNvPr id="49176" name="Line 31"/>
            <p:cNvSpPr>
              <a:spLocks noChangeShapeType="1"/>
            </p:cNvSpPr>
            <p:nvPr/>
          </p:nvSpPr>
          <p:spPr bwMode="auto">
            <a:xfrm>
              <a:off x="4124" y="212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Rectangle 32"/>
            <p:cNvSpPr>
              <a:spLocks noChangeArrowheads="1"/>
            </p:cNvSpPr>
            <p:nvPr/>
          </p:nvSpPr>
          <p:spPr bwMode="auto">
            <a:xfrm>
              <a:off x="4051" y="207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9178" name="Line 33"/>
            <p:cNvSpPr>
              <a:spLocks noChangeShapeType="1"/>
            </p:cNvSpPr>
            <p:nvPr/>
          </p:nvSpPr>
          <p:spPr bwMode="auto">
            <a:xfrm>
              <a:off x="4124" y="1774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Rectangle 34"/>
            <p:cNvSpPr>
              <a:spLocks noChangeArrowheads="1"/>
            </p:cNvSpPr>
            <p:nvPr/>
          </p:nvSpPr>
          <p:spPr bwMode="auto">
            <a:xfrm>
              <a:off x="4051" y="171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49180" name="Freeform 35"/>
            <p:cNvSpPr>
              <a:spLocks/>
            </p:cNvSpPr>
            <p:nvPr/>
          </p:nvSpPr>
          <p:spPr bwMode="auto">
            <a:xfrm>
              <a:off x="3241" y="1845"/>
              <a:ext cx="1860" cy="1286"/>
            </a:xfrm>
            <a:custGeom>
              <a:avLst/>
              <a:gdLst>
                <a:gd name="T0" fmla="*/ 17 w 1860"/>
                <a:gd name="T1" fmla="*/ 1260 h 1286"/>
                <a:gd name="T2" fmla="*/ 56 w 1860"/>
                <a:gd name="T3" fmla="*/ 1209 h 1286"/>
                <a:gd name="T4" fmla="*/ 90 w 1860"/>
                <a:gd name="T5" fmla="*/ 1162 h 1286"/>
                <a:gd name="T6" fmla="*/ 128 w 1860"/>
                <a:gd name="T7" fmla="*/ 1119 h 1286"/>
                <a:gd name="T8" fmla="*/ 167 w 1860"/>
                <a:gd name="T9" fmla="*/ 1080 h 1286"/>
                <a:gd name="T10" fmla="*/ 206 w 1860"/>
                <a:gd name="T11" fmla="*/ 1046 h 1286"/>
                <a:gd name="T12" fmla="*/ 240 w 1860"/>
                <a:gd name="T13" fmla="*/ 1012 h 1286"/>
                <a:gd name="T14" fmla="*/ 278 w 1860"/>
                <a:gd name="T15" fmla="*/ 978 h 1286"/>
                <a:gd name="T16" fmla="*/ 317 w 1860"/>
                <a:gd name="T17" fmla="*/ 948 h 1286"/>
                <a:gd name="T18" fmla="*/ 356 w 1860"/>
                <a:gd name="T19" fmla="*/ 922 h 1286"/>
                <a:gd name="T20" fmla="*/ 394 w 1860"/>
                <a:gd name="T21" fmla="*/ 896 h 1286"/>
                <a:gd name="T22" fmla="*/ 428 w 1860"/>
                <a:gd name="T23" fmla="*/ 870 h 1286"/>
                <a:gd name="T24" fmla="*/ 467 w 1860"/>
                <a:gd name="T25" fmla="*/ 849 h 1286"/>
                <a:gd name="T26" fmla="*/ 506 w 1860"/>
                <a:gd name="T27" fmla="*/ 828 h 1286"/>
                <a:gd name="T28" fmla="*/ 544 w 1860"/>
                <a:gd name="T29" fmla="*/ 806 h 1286"/>
                <a:gd name="T30" fmla="*/ 578 w 1860"/>
                <a:gd name="T31" fmla="*/ 789 h 1286"/>
                <a:gd name="T32" fmla="*/ 617 w 1860"/>
                <a:gd name="T33" fmla="*/ 772 h 1286"/>
                <a:gd name="T34" fmla="*/ 656 w 1860"/>
                <a:gd name="T35" fmla="*/ 755 h 1286"/>
                <a:gd name="T36" fmla="*/ 694 w 1860"/>
                <a:gd name="T37" fmla="*/ 738 h 1286"/>
                <a:gd name="T38" fmla="*/ 728 w 1860"/>
                <a:gd name="T39" fmla="*/ 720 h 1286"/>
                <a:gd name="T40" fmla="*/ 767 w 1860"/>
                <a:gd name="T41" fmla="*/ 703 h 1286"/>
                <a:gd name="T42" fmla="*/ 806 w 1860"/>
                <a:gd name="T43" fmla="*/ 690 h 1286"/>
                <a:gd name="T44" fmla="*/ 844 w 1860"/>
                <a:gd name="T45" fmla="*/ 678 h 1286"/>
                <a:gd name="T46" fmla="*/ 883 w 1860"/>
                <a:gd name="T47" fmla="*/ 660 h 1286"/>
                <a:gd name="T48" fmla="*/ 917 w 1860"/>
                <a:gd name="T49" fmla="*/ 648 h 1286"/>
                <a:gd name="T50" fmla="*/ 956 w 1860"/>
                <a:gd name="T51" fmla="*/ 630 h 1286"/>
                <a:gd name="T52" fmla="*/ 994 w 1860"/>
                <a:gd name="T53" fmla="*/ 618 h 1286"/>
                <a:gd name="T54" fmla="*/ 1033 w 1860"/>
                <a:gd name="T55" fmla="*/ 605 h 1286"/>
                <a:gd name="T56" fmla="*/ 1067 w 1860"/>
                <a:gd name="T57" fmla="*/ 588 h 1286"/>
                <a:gd name="T58" fmla="*/ 1106 w 1860"/>
                <a:gd name="T59" fmla="*/ 575 h 1286"/>
                <a:gd name="T60" fmla="*/ 1144 w 1860"/>
                <a:gd name="T61" fmla="*/ 558 h 1286"/>
                <a:gd name="T62" fmla="*/ 1183 w 1860"/>
                <a:gd name="T63" fmla="*/ 540 h 1286"/>
                <a:gd name="T64" fmla="*/ 1217 w 1860"/>
                <a:gd name="T65" fmla="*/ 523 h 1286"/>
                <a:gd name="T66" fmla="*/ 1256 w 1860"/>
                <a:gd name="T67" fmla="*/ 506 h 1286"/>
                <a:gd name="T68" fmla="*/ 1294 w 1860"/>
                <a:gd name="T69" fmla="*/ 489 h 1286"/>
                <a:gd name="T70" fmla="*/ 1333 w 1860"/>
                <a:gd name="T71" fmla="*/ 468 h 1286"/>
                <a:gd name="T72" fmla="*/ 1371 w 1860"/>
                <a:gd name="T73" fmla="*/ 450 h 1286"/>
                <a:gd name="T74" fmla="*/ 1406 w 1860"/>
                <a:gd name="T75" fmla="*/ 425 h 1286"/>
                <a:gd name="T76" fmla="*/ 1444 w 1860"/>
                <a:gd name="T77" fmla="*/ 403 h 1286"/>
                <a:gd name="T78" fmla="*/ 1483 w 1860"/>
                <a:gd name="T79" fmla="*/ 378 h 1286"/>
                <a:gd name="T80" fmla="*/ 1521 w 1860"/>
                <a:gd name="T81" fmla="*/ 352 h 1286"/>
                <a:gd name="T82" fmla="*/ 1556 w 1860"/>
                <a:gd name="T83" fmla="*/ 322 h 1286"/>
                <a:gd name="T84" fmla="*/ 1594 w 1860"/>
                <a:gd name="T85" fmla="*/ 292 h 1286"/>
                <a:gd name="T86" fmla="*/ 1633 w 1860"/>
                <a:gd name="T87" fmla="*/ 258 h 1286"/>
                <a:gd name="T88" fmla="*/ 1671 w 1860"/>
                <a:gd name="T89" fmla="*/ 223 h 1286"/>
                <a:gd name="T90" fmla="*/ 1706 w 1860"/>
                <a:gd name="T91" fmla="*/ 185 h 1286"/>
                <a:gd name="T92" fmla="*/ 1744 w 1860"/>
                <a:gd name="T93" fmla="*/ 146 h 1286"/>
                <a:gd name="T94" fmla="*/ 1783 w 1860"/>
                <a:gd name="T95" fmla="*/ 99 h 1286"/>
                <a:gd name="T96" fmla="*/ 1821 w 1860"/>
                <a:gd name="T97" fmla="*/ 52 h 1286"/>
                <a:gd name="T98" fmla="*/ 1860 w 1860"/>
                <a:gd name="T99" fmla="*/ 0 h 128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60" h="1286">
                  <a:moveTo>
                    <a:pt x="0" y="1286"/>
                  </a:moveTo>
                  <a:lnTo>
                    <a:pt x="17" y="1260"/>
                  </a:lnTo>
                  <a:lnTo>
                    <a:pt x="34" y="1235"/>
                  </a:lnTo>
                  <a:lnTo>
                    <a:pt x="56" y="1209"/>
                  </a:lnTo>
                  <a:lnTo>
                    <a:pt x="73" y="1188"/>
                  </a:lnTo>
                  <a:lnTo>
                    <a:pt x="90" y="1162"/>
                  </a:lnTo>
                  <a:lnTo>
                    <a:pt x="111" y="1140"/>
                  </a:lnTo>
                  <a:lnTo>
                    <a:pt x="128" y="1119"/>
                  </a:lnTo>
                  <a:lnTo>
                    <a:pt x="150" y="1102"/>
                  </a:lnTo>
                  <a:lnTo>
                    <a:pt x="167" y="1080"/>
                  </a:lnTo>
                  <a:lnTo>
                    <a:pt x="184" y="1063"/>
                  </a:lnTo>
                  <a:lnTo>
                    <a:pt x="206" y="1046"/>
                  </a:lnTo>
                  <a:lnTo>
                    <a:pt x="223" y="1029"/>
                  </a:lnTo>
                  <a:lnTo>
                    <a:pt x="240" y="1012"/>
                  </a:lnTo>
                  <a:lnTo>
                    <a:pt x="261" y="995"/>
                  </a:lnTo>
                  <a:lnTo>
                    <a:pt x="278" y="978"/>
                  </a:lnTo>
                  <a:lnTo>
                    <a:pt x="300" y="965"/>
                  </a:lnTo>
                  <a:lnTo>
                    <a:pt x="317" y="948"/>
                  </a:lnTo>
                  <a:lnTo>
                    <a:pt x="334" y="935"/>
                  </a:lnTo>
                  <a:lnTo>
                    <a:pt x="356" y="922"/>
                  </a:lnTo>
                  <a:lnTo>
                    <a:pt x="373" y="909"/>
                  </a:lnTo>
                  <a:lnTo>
                    <a:pt x="394" y="896"/>
                  </a:lnTo>
                  <a:lnTo>
                    <a:pt x="411" y="883"/>
                  </a:lnTo>
                  <a:lnTo>
                    <a:pt x="428" y="870"/>
                  </a:lnTo>
                  <a:lnTo>
                    <a:pt x="450" y="862"/>
                  </a:lnTo>
                  <a:lnTo>
                    <a:pt x="467" y="849"/>
                  </a:lnTo>
                  <a:lnTo>
                    <a:pt x="484" y="836"/>
                  </a:lnTo>
                  <a:lnTo>
                    <a:pt x="506" y="828"/>
                  </a:lnTo>
                  <a:lnTo>
                    <a:pt x="523" y="819"/>
                  </a:lnTo>
                  <a:lnTo>
                    <a:pt x="544" y="806"/>
                  </a:lnTo>
                  <a:lnTo>
                    <a:pt x="561" y="798"/>
                  </a:lnTo>
                  <a:lnTo>
                    <a:pt x="578" y="789"/>
                  </a:lnTo>
                  <a:lnTo>
                    <a:pt x="600" y="780"/>
                  </a:lnTo>
                  <a:lnTo>
                    <a:pt x="617" y="772"/>
                  </a:lnTo>
                  <a:lnTo>
                    <a:pt x="638" y="763"/>
                  </a:lnTo>
                  <a:lnTo>
                    <a:pt x="656" y="755"/>
                  </a:lnTo>
                  <a:lnTo>
                    <a:pt x="673" y="746"/>
                  </a:lnTo>
                  <a:lnTo>
                    <a:pt x="694" y="738"/>
                  </a:lnTo>
                  <a:lnTo>
                    <a:pt x="711" y="729"/>
                  </a:lnTo>
                  <a:lnTo>
                    <a:pt x="728" y="720"/>
                  </a:lnTo>
                  <a:lnTo>
                    <a:pt x="750" y="712"/>
                  </a:lnTo>
                  <a:lnTo>
                    <a:pt x="767" y="703"/>
                  </a:lnTo>
                  <a:lnTo>
                    <a:pt x="788" y="699"/>
                  </a:lnTo>
                  <a:lnTo>
                    <a:pt x="806" y="690"/>
                  </a:lnTo>
                  <a:lnTo>
                    <a:pt x="823" y="682"/>
                  </a:lnTo>
                  <a:lnTo>
                    <a:pt x="844" y="678"/>
                  </a:lnTo>
                  <a:lnTo>
                    <a:pt x="861" y="669"/>
                  </a:lnTo>
                  <a:lnTo>
                    <a:pt x="883" y="660"/>
                  </a:lnTo>
                  <a:lnTo>
                    <a:pt x="900" y="656"/>
                  </a:lnTo>
                  <a:lnTo>
                    <a:pt x="917" y="648"/>
                  </a:lnTo>
                  <a:lnTo>
                    <a:pt x="938" y="639"/>
                  </a:lnTo>
                  <a:lnTo>
                    <a:pt x="956" y="630"/>
                  </a:lnTo>
                  <a:lnTo>
                    <a:pt x="973" y="626"/>
                  </a:lnTo>
                  <a:lnTo>
                    <a:pt x="994" y="618"/>
                  </a:lnTo>
                  <a:lnTo>
                    <a:pt x="1011" y="609"/>
                  </a:lnTo>
                  <a:lnTo>
                    <a:pt x="1033" y="605"/>
                  </a:lnTo>
                  <a:lnTo>
                    <a:pt x="1050" y="596"/>
                  </a:lnTo>
                  <a:lnTo>
                    <a:pt x="1067" y="588"/>
                  </a:lnTo>
                  <a:lnTo>
                    <a:pt x="1088" y="583"/>
                  </a:lnTo>
                  <a:lnTo>
                    <a:pt x="1106" y="575"/>
                  </a:lnTo>
                  <a:lnTo>
                    <a:pt x="1127" y="566"/>
                  </a:lnTo>
                  <a:lnTo>
                    <a:pt x="1144" y="558"/>
                  </a:lnTo>
                  <a:lnTo>
                    <a:pt x="1161" y="549"/>
                  </a:lnTo>
                  <a:lnTo>
                    <a:pt x="1183" y="540"/>
                  </a:lnTo>
                  <a:lnTo>
                    <a:pt x="1200" y="532"/>
                  </a:lnTo>
                  <a:lnTo>
                    <a:pt x="1217" y="523"/>
                  </a:lnTo>
                  <a:lnTo>
                    <a:pt x="1238" y="515"/>
                  </a:lnTo>
                  <a:lnTo>
                    <a:pt x="1256" y="506"/>
                  </a:lnTo>
                  <a:lnTo>
                    <a:pt x="1277" y="498"/>
                  </a:lnTo>
                  <a:lnTo>
                    <a:pt x="1294" y="489"/>
                  </a:lnTo>
                  <a:lnTo>
                    <a:pt x="1311" y="480"/>
                  </a:lnTo>
                  <a:lnTo>
                    <a:pt x="1333" y="468"/>
                  </a:lnTo>
                  <a:lnTo>
                    <a:pt x="1350" y="459"/>
                  </a:lnTo>
                  <a:lnTo>
                    <a:pt x="1371" y="450"/>
                  </a:lnTo>
                  <a:lnTo>
                    <a:pt x="1388" y="438"/>
                  </a:lnTo>
                  <a:lnTo>
                    <a:pt x="1406" y="425"/>
                  </a:lnTo>
                  <a:lnTo>
                    <a:pt x="1427" y="416"/>
                  </a:lnTo>
                  <a:lnTo>
                    <a:pt x="1444" y="403"/>
                  </a:lnTo>
                  <a:lnTo>
                    <a:pt x="1461" y="390"/>
                  </a:lnTo>
                  <a:lnTo>
                    <a:pt x="1483" y="378"/>
                  </a:lnTo>
                  <a:lnTo>
                    <a:pt x="1500" y="365"/>
                  </a:lnTo>
                  <a:lnTo>
                    <a:pt x="1521" y="352"/>
                  </a:lnTo>
                  <a:lnTo>
                    <a:pt x="1538" y="339"/>
                  </a:lnTo>
                  <a:lnTo>
                    <a:pt x="1556" y="322"/>
                  </a:lnTo>
                  <a:lnTo>
                    <a:pt x="1577" y="309"/>
                  </a:lnTo>
                  <a:lnTo>
                    <a:pt x="1594" y="292"/>
                  </a:lnTo>
                  <a:lnTo>
                    <a:pt x="1616" y="275"/>
                  </a:lnTo>
                  <a:lnTo>
                    <a:pt x="1633" y="258"/>
                  </a:lnTo>
                  <a:lnTo>
                    <a:pt x="1650" y="240"/>
                  </a:lnTo>
                  <a:lnTo>
                    <a:pt x="1671" y="223"/>
                  </a:lnTo>
                  <a:lnTo>
                    <a:pt x="1688" y="206"/>
                  </a:lnTo>
                  <a:lnTo>
                    <a:pt x="1706" y="185"/>
                  </a:lnTo>
                  <a:lnTo>
                    <a:pt x="1727" y="168"/>
                  </a:lnTo>
                  <a:lnTo>
                    <a:pt x="1744" y="146"/>
                  </a:lnTo>
                  <a:lnTo>
                    <a:pt x="1766" y="125"/>
                  </a:lnTo>
                  <a:lnTo>
                    <a:pt x="1783" y="99"/>
                  </a:lnTo>
                  <a:lnTo>
                    <a:pt x="1800" y="78"/>
                  </a:lnTo>
                  <a:lnTo>
                    <a:pt x="1821" y="52"/>
                  </a:lnTo>
                  <a:lnTo>
                    <a:pt x="1838" y="26"/>
                  </a:lnTo>
                  <a:lnTo>
                    <a:pt x="186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36"/>
            <p:cNvSpPr>
              <a:spLocks/>
            </p:cNvSpPr>
            <p:nvPr/>
          </p:nvSpPr>
          <p:spPr bwMode="auto">
            <a:xfrm>
              <a:off x="3241" y="1820"/>
              <a:ext cx="1860" cy="493"/>
            </a:xfrm>
            <a:custGeom>
              <a:avLst/>
              <a:gdLst>
                <a:gd name="T0" fmla="*/ 17 w 1860"/>
                <a:gd name="T1" fmla="*/ 25 h 493"/>
                <a:gd name="T2" fmla="*/ 56 w 1860"/>
                <a:gd name="T3" fmla="*/ 73 h 493"/>
                <a:gd name="T4" fmla="*/ 90 w 1860"/>
                <a:gd name="T5" fmla="*/ 120 h 493"/>
                <a:gd name="T6" fmla="*/ 128 w 1860"/>
                <a:gd name="T7" fmla="*/ 158 h 493"/>
                <a:gd name="T8" fmla="*/ 167 w 1860"/>
                <a:gd name="T9" fmla="*/ 197 h 493"/>
                <a:gd name="T10" fmla="*/ 206 w 1860"/>
                <a:gd name="T11" fmla="*/ 231 h 493"/>
                <a:gd name="T12" fmla="*/ 240 w 1860"/>
                <a:gd name="T13" fmla="*/ 261 h 493"/>
                <a:gd name="T14" fmla="*/ 278 w 1860"/>
                <a:gd name="T15" fmla="*/ 287 h 493"/>
                <a:gd name="T16" fmla="*/ 317 w 1860"/>
                <a:gd name="T17" fmla="*/ 317 h 493"/>
                <a:gd name="T18" fmla="*/ 356 w 1860"/>
                <a:gd name="T19" fmla="*/ 338 h 493"/>
                <a:gd name="T20" fmla="*/ 394 w 1860"/>
                <a:gd name="T21" fmla="*/ 360 h 493"/>
                <a:gd name="T22" fmla="*/ 428 w 1860"/>
                <a:gd name="T23" fmla="*/ 381 h 493"/>
                <a:gd name="T24" fmla="*/ 467 w 1860"/>
                <a:gd name="T25" fmla="*/ 398 h 493"/>
                <a:gd name="T26" fmla="*/ 506 w 1860"/>
                <a:gd name="T27" fmla="*/ 411 h 493"/>
                <a:gd name="T28" fmla="*/ 544 w 1860"/>
                <a:gd name="T29" fmla="*/ 428 h 493"/>
                <a:gd name="T30" fmla="*/ 578 w 1860"/>
                <a:gd name="T31" fmla="*/ 441 h 493"/>
                <a:gd name="T32" fmla="*/ 617 w 1860"/>
                <a:gd name="T33" fmla="*/ 450 h 493"/>
                <a:gd name="T34" fmla="*/ 656 w 1860"/>
                <a:gd name="T35" fmla="*/ 458 h 493"/>
                <a:gd name="T36" fmla="*/ 694 w 1860"/>
                <a:gd name="T37" fmla="*/ 467 h 493"/>
                <a:gd name="T38" fmla="*/ 728 w 1860"/>
                <a:gd name="T39" fmla="*/ 475 h 493"/>
                <a:gd name="T40" fmla="*/ 767 w 1860"/>
                <a:gd name="T41" fmla="*/ 480 h 493"/>
                <a:gd name="T42" fmla="*/ 806 w 1860"/>
                <a:gd name="T43" fmla="*/ 484 h 493"/>
                <a:gd name="T44" fmla="*/ 844 w 1860"/>
                <a:gd name="T45" fmla="*/ 488 h 493"/>
                <a:gd name="T46" fmla="*/ 883 w 1860"/>
                <a:gd name="T47" fmla="*/ 488 h 493"/>
                <a:gd name="T48" fmla="*/ 917 w 1860"/>
                <a:gd name="T49" fmla="*/ 493 h 493"/>
                <a:gd name="T50" fmla="*/ 956 w 1860"/>
                <a:gd name="T51" fmla="*/ 493 h 493"/>
                <a:gd name="T52" fmla="*/ 994 w 1860"/>
                <a:gd name="T53" fmla="*/ 488 h 493"/>
                <a:gd name="T54" fmla="*/ 1033 w 1860"/>
                <a:gd name="T55" fmla="*/ 488 h 493"/>
                <a:gd name="T56" fmla="*/ 1067 w 1860"/>
                <a:gd name="T57" fmla="*/ 484 h 493"/>
                <a:gd name="T58" fmla="*/ 1106 w 1860"/>
                <a:gd name="T59" fmla="*/ 480 h 493"/>
                <a:gd name="T60" fmla="*/ 1144 w 1860"/>
                <a:gd name="T61" fmla="*/ 471 h 493"/>
                <a:gd name="T62" fmla="*/ 1183 w 1860"/>
                <a:gd name="T63" fmla="*/ 463 h 493"/>
                <a:gd name="T64" fmla="*/ 1217 w 1860"/>
                <a:gd name="T65" fmla="*/ 454 h 493"/>
                <a:gd name="T66" fmla="*/ 1256 w 1860"/>
                <a:gd name="T67" fmla="*/ 445 h 493"/>
                <a:gd name="T68" fmla="*/ 1294 w 1860"/>
                <a:gd name="T69" fmla="*/ 433 h 493"/>
                <a:gd name="T70" fmla="*/ 1333 w 1860"/>
                <a:gd name="T71" fmla="*/ 420 h 493"/>
                <a:gd name="T72" fmla="*/ 1371 w 1860"/>
                <a:gd name="T73" fmla="*/ 407 h 493"/>
                <a:gd name="T74" fmla="*/ 1406 w 1860"/>
                <a:gd name="T75" fmla="*/ 390 h 493"/>
                <a:gd name="T76" fmla="*/ 1444 w 1860"/>
                <a:gd name="T77" fmla="*/ 368 h 493"/>
                <a:gd name="T78" fmla="*/ 1483 w 1860"/>
                <a:gd name="T79" fmla="*/ 351 h 493"/>
                <a:gd name="T80" fmla="*/ 1521 w 1860"/>
                <a:gd name="T81" fmla="*/ 325 h 493"/>
                <a:gd name="T82" fmla="*/ 1556 w 1860"/>
                <a:gd name="T83" fmla="*/ 304 h 493"/>
                <a:gd name="T84" fmla="*/ 1594 w 1860"/>
                <a:gd name="T85" fmla="*/ 274 h 493"/>
                <a:gd name="T86" fmla="*/ 1633 w 1860"/>
                <a:gd name="T87" fmla="*/ 244 h 493"/>
                <a:gd name="T88" fmla="*/ 1671 w 1860"/>
                <a:gd name="T89" fmla="*/ 214 h 493"/>
                <a:gd name="T90" fmla="*/ 1706 w 1860"/>
                <a:gd name="T91" fmla="*/ 175 h 493"/>
                <a:gd name="T92" fmla="*/ 1744 w 1860"/>
                <a:gd name="T93" fmla="*/ 137 h 493"/>
                <a:gd name="T94" fmla="*/ 1783 w 1860"/>
                <a:gd name="T95" fmla="*/ 98 h 493"/>
                <a:gd name="T96" fmla="*/ 1821 w 1860"/>
                <a:gd name="T97" fmla="*/ 51 h 493"/>
                <a:gd name="T98" fmla="*/ 1860 w 1860"/>
                <a:gd name="T99" fmla="*/ 0 h 4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60" h="493">
                  <a:moveTo>
                    <a:pt x="0" y="0"/>
                  </a:moveTo>
                  <a:lnTo>
                    <a:pt x="17" y="25"/>
                  </a:lnTo>
                  <a:lnTo>
                    <a:pt x="34" y="51"/>
                  </a:lnTo>
                  <a:lnTo>
                    <a:pt x="56" y="73"/>
                  </a:lnTo>
                  <a:lnTo>
                    <a:pt x="73" y="98"/>
                  </a:lnTo>
                  <a:lnTo>
                    <a:pt x="90" y="120"/>
                  </a:lnTo>
                  <a:lnTo>
                    <a:pt x="111" y="137"/>
                  </a:lnTo>
                  <a:lnTo>
                    <a:pt x="128" y="158"/>
                  </a:lnTo>
                  <a:lnTo>
                    <a:pt x="150" y="175"/>
                  </a:lnTo>
                  <a:lnTo>
                    <a:pt x="167" y="197"/>
                  </a:lnTo>
                  <a:lnTo>
                    <a:pt x="184" y="214"/>
                  </a:lnTo>
                  <a:lnTo>
                    <a:pt x="206" y="231"/>
                  </a:lnTo>
                  <a:lnTo>
                    <a:pt x="223" y="244"/>
                  </a:lnTo>
                  <a:lnTo>
                    <a:pt x="240" y="261"/>
                  </a:lnTo>
                  <a:lnTo>
                    <a:pt x="261" y="274"/>
                  </a:lnTo>
                  <a:lnTo>
                    <a:pt x="278" y="287"/>
                  </a:lnTo>
                  <a:lnTo>
                    <a:pt x="300" y="304"/>
                  </a:lnTo>
                  <a:lnTo>
                    <a:pt x="317" y="317"/>
                  </a:lnTo>
                  <a:lnTo>
                    <a:pt x="334" y="325"/>
                  </a:lnTo>
                  <a:lnTo>
                    <a:pt x="356" y="338"/>
                  </a:lnTo>
                  <a:lnTo>
                    <a:pt x="373" y="351"/>
                  </a:lnTo>
                  <a:lnTo>
                    <a:pt x="394" y="360"/>
                  </a:lnTo>
                  <a:lnTo>
                    <a:pt x="411" y="368"/>
                  </a:lnTo>
                  <a:lnTo>
                    <a:pt x="428" y="381"/>
                  </a:lnTo>
                  <a:lnTo>
                    <a:pt x="450" y="390"/>
                  </a:lnTo>
                  <a:lnTo>
                    <a:pt x="467" y="398"/>
                  </a:lnTo>
                  <a:lnTo>
                    <a:pt x="484" y="407"/>
                  </a:lnTo>
                  <a:lnTo>
                    <a:pt x="506" y="411"/>
                  </a:lnTo>
                  <a:lnTo>
                    <a:pt x="523" y="420"/>
                  </a:lnTo>
                  <a:lnTo>
                    <a:pt x="544" y="428"/>
                  </a:lnTo>
                  <a:lnTo>
                    <a:pt x="561" y="433"/>
                  </a:lnTo>
                  <a:lnTo>
                    <a:pt x="578" y="441"/>
                  </a:lnTo>
                  <a:lnTo>
                    <a:pt x="600" y="445"/>
                  </a:lnTo>
                  <a:lnTo>
                    <a:pt x="617" y="450"/>
                  </a:lnTo>
                  <a:lnTo>
                    <a:pt x="638" y="454"/>
                  </a:lnTo>
                  <a:lnTo>
                    <a:pt x="656" y="458"/>
                  </a:lnTo>
                  <a:lnTo>
                    <a:pt x="673" y="463"/>
                  </a:lnTo>
                  <a:lnTo>
                    <a:pt x="694" y="467"/>
                  </a:lnTo>
                  <a:lnTo>
                    <a:pt x="711" y="471"/>
                  </a:lnTo>
                  <a:lnTo>
                    <a:pt x="728" y="475"/>
                  </a:lnTo>
                  <a:lnTo>
                    <a:pt x="750" y="480"/>
                  </a:lnTo>
                  <a:lnTo>
                    <a:pt x="767" y="480"/>
                  </a:lnTo>
                  <a:lnTo>
                    <a:pt x="788" y="484"/>
                  </a:lnTo>
                  <a:lnTo>
                    <a:pt x="806" y="484"/>
                  </a:lnTo>
                  <a:lnTo>
                    <a:pt x="823" y="488"/>
                  </a:lnTo>
                  <a:lnTo>
                    <a:pt x="844" y="488"/>
                  </a:lnTo>
                  <a:lnTo>
                    <a:pt x="861" y="488"/>
                  </a:lnTo>
                  <a:lnTo>
                    <a:pt x="883" y="488"/>
                  </a:lnTo>
                  <a:lnTo>
                    <a:pt x="900" y="493"/>
                  </a:lnTo>
                  <a:lnTo>
                    <a:pt x="917" y="493"/>
                  </a:lnTo>
                  <a:lnTo>
                    <a:pt x="938" y="493"/>
                  </a:lnTo>
                  <a:lnTo>
                    <a:pt x="956" y="493"/>
                  </a:lnTo>
                  <a:lnTo>
                    <a:pt x="973" y="488"/>
                  </a:lnTo>
                  <a:lnTo>
                    <a:pt x="994" y="488"/>
                  </a:lnTo>
                  <a:lnTo>
                    <a:pt x="1011" y="488"/>
                  </a:lnTo>
                  <a:lnTo>
                    <a:pt x="1033" y="488"/>
                  </a:lnTo>
                  <a:lnTo>
                    <a:pt x="1050" y="484"/>
                  </a:lnTo>
                  <a:lnTo>
                    <a:pt x="1067" y="484"/>
                  </a:lnTo>
                  <a:lnTo>
                    <a:pt x="1088" y="480"/>
                  </a:lnTo>
                  <a:lnTo>
                    <a:pt x="1106" y="480"/>
                  </a:lnTo>
                  <a:lnTo>
                    <a:pt x="1127" y="475"/>
                  </a:lnTo>
                  <a:lnTo>
                    <a:pt x="1144" y="471"/>
                  </a:lnTo>
                  <a:lnTo>
                    <a:pt x="1161" y="467"/>
                  </a:lnTo>
                  <a:lnTo>
                    <a:pt x="1183" y="463"/>
                  </a:lnTo>
                  <a:lnTo>
                    <a:pt x="1200" y="458"/>
                  </a:lnTo>
                  <a:lnTo>
                    <a:pt x="1217" y="454"/>
                  </a:lnTo>
                  <a:lnTo>
                    <a:pt x="1238" y="450"/>
                  </a:lnTo>
                  <a:lnTo>
                    <a:pt x="1256" y="445"/>
                  </a:lnTo>
                  <a:lnTo>
                    <a:pt x="1277" y="441"/>
                  </a:lnTo>
                  <a:lnTo>
                    <a:pt x="1294" y="433"/>
                  </a:lnTo>
                  <a:lnTo>
                    <a:pt x="1311" y="428"/>
                  </a:lnTo>
                  <a:lnTo>
                    <a:pt x="1333" y="420"/>
                  </a:lnTo>
                  <a:lnTo>
                    <a:pt x="1350" y="411"/>
                  </a:lnTo>
                  <a:lnTo>
                    <a:pt x="1371" y="407"/>
                  </a:lnTo>
                  <a:lnTo>
                    <a:pt x="1388" y="398"/>
                  </a:lnTo>
                  <a:lnTo>
                    <a:pt x="1406" y="390"/>
                  </a:lnTo>
                  <a:lnTo>
                    <a:pt x="1427" y="381"/>
                  </a:lnTo>
                  <a:lnTo>
                    <a:pt x="1444" y="368"/>
                  </a:lnTo>
                  <a:lnTo>
                    <a:pt x="1461" y="360"/>
                  </a:lnTo>
                  <a:lnTo>
                    <a:pt x="1483" y="351"/>
                  </a:lnTo>
                  <a:lnTo>
                    <a:pt x="1500" y="338"/>
                  </a:lnTo>
                  <a:lnTo>
                    <a:pt x="1521" y="325"/>
                  </a:lnTo>
                  <a:lnTo>
                    <a:pt x="1538" y="317"/>
                  </a:lnTo>
                  <a:lnTo>
                    <a:pt x="1556" y="304"/>
                  </a:lnTo>
                  <a:lnTo>
                    <a:pt x="1577" y="287"/>
                  </a:lnTo>
                  <a:lnTo>
                    <a:pt x="1594" y="274"/>
                  </a:lnTo>
                  <a:lnTo>
                    <a:pt x="1616" y="261"/>
                  </a:lnTo>
                  <a:lnTo>
                    <a:pt x="1633" y="244"/>
                  </a:lnTo>
                  <a:lnTo>
                    <a:pt x="1650" y="231"/>
                  </a:lnTo>
                  <a:lnTo>
                    <a:pt x="1671" y="214"/>
                  </a:lnTo>
                  <a:lnTo>
                    <a:pt x="1688" y="197"/>
                  </a:lnTo>
                  <a:lnTo>
                    <a:pt x="1706" y="175"/>
                  </a:lnTo>
                  <a:lnTo>
                    <a:pt x="1727" y="158"/>
                  </a:lnTo>
                  <a:lnTo>
                    <a:pt x="1744" y="137"/>
                  </a:lnTo>
                  <a:lnTo>
                    <a:pt x="1766" y="120"/>
                  </a:lnTo>
                  <a:lnTo>
                    <a:pt x="1783" y="98"/>
                  </a:lnTo>
                  <a:lnTo>
                    <a:pt x="1800" y="73"/>
                  </a:lnTo>
                  <a:lnTo>
                    <a:pt x="1821" y="51"/>
                  </a:lnTo>
                  <a:lnTo>
                    <a:pt x="1838" y="25"/>
                  </a:lnTo>
                  <a:lnTo>
                    <a:pt x="1860" y="0"/>
                  </a:lnTo>
                </a:path>
              </a:pathLst>
            </a:custGeom>
            <a:noFill/>
            <a:ln w="19050" cmpd="sng">
              <a:solidFill>
                <a:srgbClr val="007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37"/>
            <p:cNvSpPr>
              <a:spLocks/>
            </p:cNvSpPr>
            <p:nvPr/>
          </p:nvSpPr>
          <p:spPr bwMode="auto">
            <a:xfrm>
              <a:off x="3241" y="2317"/>
              <a:ext cx="1860" cy="343"/>
            </a:xfrm>
            <a:custGeom>
              <a:avLst/>
              <a:gdLst>
                <a:gd name="T0" fmla="*/ 17 w 1860"/>
                <a:gd name="T1" fmla="*/ 343 h 343"/>
                <a:gd name="T2" fmla="*/ 56 w 1860"/>
                <a:gd name="T3" fmla="*/ 338 h 343"/>
                <a:gd name="T4" fmla="*/ 90 w 1860"/>
                <a:gd name="T5" fmla="*/ 338 h 343"/>
                <a:gd name="T6" fmla="*/ 128 w 1860"/>
                <a:gd name="T7" fmla="*/ 338 h 343"/>
                <a:gd name="T8" fmla="*/ 167 w 1860"/>
                <a:gd name="T9" fmla="*/ 334 h 343"/>
                <a:gd name="T10" fmla="*/ 206 w 1860"/>
                <a:gd name="T11" fmla="*/ 334 h 343"/>
                <a:gd name="T12" fmla="*/ 240 w 1860"/>
                <a:gd name="T13" fmla="*/ 330 h 343"/>
                <a:gd name="T14" fmla="*/ 278 w 1860"/>
                <a:gd name="T15" fmla="*/ 330 h 343"/>
                <a:gd name="T16" fmla="*/ 317 w 1860"/>
                <a:gd name="T17" fmla="*/ 326 h 343"/>
                <a:gd name="T18" fmla="*/ 356 w 1860"/>
                <a:gd name="T19" fmla="*/ 321 h 343"/>
                <a:gd name="T20" fmla="*/ 394 w 1860"/>
                <a:gd name="T21" fmla="*/ 317 h 343"/>
                <a:gd name="T22" fmla="*/ 428 w 1860"/>
                <a:gd name="T23" fmla="*/ 313 h 343"/>
                <a:gd name="T24" fmla="*/ 467 w 1860"/>
                <a:gd name="T25" fmla="*/ 304 h 343"/>
                <a:gd name="T26" fmla="*/ 506 w 1860"/>
                <a:gd name="T27" fmla="*/ 300 h 343"/>
                <a:gd name="T28" fmla="*/ 544 w 1860"/>
                <a:gd name="T29" fmla="*/ 291 h 343"/>
                <a:gd name="T30" fmla="*/ 578 w 1860"/>
                <a:gd name="T31" fmla="*/ 283 h 343"/>
                <a:gd name="T32" fmla="*/ 617 w 1860"/>
                <a:gd name="T33" fmla="*/ 274 h 343"/>
                <a:gd name="T34" fmla="*/ 656 w 1860"/>
                <a:gd name="T35" fmla="*/ 266 h 343"/>
                <a:gd name="T36" fmla="*/ 694 w 1860"/>
                <a:gd name="T37" fmla="*/ 253 h 343"/>
                <a:gd name="T38" fmla="*/ 728 w 1860"/>
                <a:gd name="T39" fmla="*/ 244 h 343"/>
                <a:gd name="T40" fmla="*/ 767 w 1860"/>
                <a:gd name="T41" fmla="*/ 231 h 343"/>
                <a:gd name="T42" fmla="*/ 806 w 1860"/>
                <a:gd name="T43" fmla="*/ 218 h 343"/>
                <a:gd name="T44" fmla="*/ 844 w 1860"/>
                <a:gd name="T45" fmla="*/ 201 h 343"/>
                <a:gd name="T46" fmla="*/ 883 w 1860"/>
                <a:gd name="T47" fmla="*/ 188 h 343"/>
                <a:gd name="T48" fmla="*/ 917 w 1860"/>
                <a:gd name="T49" fmla="*/ 176 h 343"/>
                <a:gd name="T50" fmla="*/ 956 w 1860"/>
                <a:gd name="T51" fmla="*/ 158 h 343"/>
                <a:gd name="T52" fmla="*/ 994 w 1860"/>
                <a:gd name="T53" fmla="*/ 146 h 343"/>
                <a:gd name="T54" fmla="*/ 1033 w 1860"/>
                <a:gd name="T55" fmla="*/ 133 h 343"/>
                <a:gd name="T56" fmla="*/ 1067 w 1860"/>
                <a:gd name="T57" fmla="*/ 120 h 343"/>
                <a:gd name="T58" fmla="*/ 1106 w 1860"/>
                <a:gd name="T59" fmla="*/ 107 h 343"/>
                <a:gd name="T60" fmla="*/ 1144 w 1860"/>
                <a:gd name="T61" fmla="*/ 94 h 343"/>
                <a:gd name="T62" fmla="*/ 1183 w 1860"/>
                <a:gd name="T63" fmla="*/ 81 h 343"/>
                <a:gd name="T64" fmla="*/ 1217 w 1860"/>
                <a:gd name="T65" fmla="*/ 73 h 343"/>
                <a:gd name="T66" fmla="*/ 1256 w 1860"/>
                <a:gd name="T67" fmla="*/ 64 h 343"/>
                <a:gd name="T68" fmla="*/ 1294 w 1860"/>
                <a:gd name="T69" fmla="*/ 56 h 343"/>
                <a:gd name="T70" fmla="*/ 1333 w 1860"/>
                <a:gd name="T71" fmla="*/ 47 h 343"/>
                <a:gd name="T72" fmla="*/ 1371 w 1860"/>
                <a:gd name="T73" fmla="*/ 38 h 343"/>
                <a:gd name="T74" fmla="*/ 1406 w 1860"/>
                <a:gd name="T75" fmla="*/ 34 h 343"/>
                <a:gd name="T76" fmla="*/ 1444 w 1860"/>
                <a:gd name="T77" fmla="*/ 30 h 343"/>
                <a:gd name="T78" fmla="*/ 1483 w 1860"/>
                <a:gd name="T79" fmla="*/ 26 h 343"/>
                <a:gd name="T80" fmla="*/ 1521 w 1860"/>
                <a:gd name="T81" fmla="*/ 21 h 343"/>
                <a:gd name="T82" fmla="*/ 1556 w 1860"/>
                <a:gd name="T83" fmla="*/ 17 h 343"/>
                <a:gd name="T84" fmla="*/ 1594 w 1860"/>
                <a:gd name="T85" fmla="*/ 13 h 343"/>
                <a:gd name="T86" fmla="*/ 1633 w 1860"/>
                <a:gd name="T87" fmla="*/ 8 h 343"/>
                <a:gd name="T88" fmla="*/ 1671 w 1860"/>
                <a:gd name="T89" fmla="*/ 8 h 343"/>
                <a:gd name="T90" fmla="*/ 1706 w 1860"/>
                <a:gd name="T91" fmla="*/ 4 h 343"/>
                <a:gd name="T92" fmla="*/ 1744 w 1860"/>
                <a:gd name="T93" fmla="*/ 4 h 343"/>
                <a:gd name="T94" fmla="*/ 1783 w 1860"/>
                <a:gd name="T95" fmla="*/ 4 h 343"/>
                <a:gd name="T96" fmla="*/ 1821 w 1860"/>
                <a:gd name="T97" fmla="*/ 0 h 343"/>
                <a:gd name="T98" fmla="*/ 1860 w 1860"/>
                <a:gd name="T99" fmla="*/ 0 h 34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60" h="343">
                  <a:moveTo>
                    <a:pt x="0" y="343"/>
                  </a:moveTo>
                  <a:lnTo>
                    <a:pt x="17" y="343"/>
                  </a:lnTo>
                  <a:lnTo>
                    <a:pt x="34" y="343"/>
                  </a:lnTo>
                  <a:lnTo>
                    <a:pt x="56" y="338"/>
                  </a:lnTo>
                  <a:lnTo>
                    <a:pt x="73" y="338"/>
                  </a:lnTo>
                  <a:lnTo>
                    <a:pt x="90" y="338"/>
                  </a:lnTo>
                  <a:lnTo>
                    <a:pt x="111" y="338"/>
                  </a:lnTo>
                  <a:lnTo>
                    <a:pt x="128" y="338"/>
                  </a:lnTo>
                  <a:lnTo>
                    <a:pt x="150" y="338"/>
                  </a:lnTo>
                  <a:lnTo>
                    <a:pt x="167" y="334"/>
                  </a:lnTo>
                  <a:lnTo>
                    <a:pt x="184" y="334"/>
                  </a:lnTo>
                  <a:lnTo>
                    <a:pt x="206" y="334"/>
                  </a:lnTo>
                  <a:lnTo>
                    <a:pt x="223" y="334"/>
                  </a:lnTo>
                  <a:lnTo>
                    <a:pt x="240" y="330"/>
                  </a:lnTo>
                  <a:lnTo>
                    <a:pt x="261" y="330"/>
                  </a:lnTo>
                  <a:lnTo>
                    <a:pt x="278" y="330"/>
                  </a:lnTo>
                  <a:lnTo>
                    <a:pt x="300" y="326"/>
                  </a:lnTo>
                  <a:lnTo>
                    <a:pt x="317" y="326"/>
                  </a:lnTo>
                  <a:lnTo>
                    <a:pt x="334" y="321"/>
                  </a:lnTo>
                  <a:lnTo>
                    <a:pt x="356" y="321"/>
                  </a:lnTo>
                  <a:lnTo>
                    <a:pt x="373" y="317"/>
                  </a:lnTo>
                  <a:lnTo>
                    <a:pt x="394" y="317"/>
                  </a:lnTo>
                  <a:lnTo>
                    <a:pt x="411" y="313"/>
                  </a:lnTo>
                  <a:lnTo>
                    <a:pt x="428" y="313"/>
                  </a:lnTo>
                  <a:lnTo>
                    <a:pt x="450" y="308"/>
                  </a:lnTo>
                  <a:lnTo>
                    <a:pt x="467" y="304"/>
                  </a:lnTo>
                  <a:lnTo>
                    <a:pt x="484" y="304"/>
                  </a:lnTo>
                  <a:lnTo>
                    <a:pt x="506" y="300"/>
                  </a:lnTo>
                  <a:lnTo>
                    <a:pt x="523" y="296"/>
                  </a:lnTo>
                  <a:lnTo>
                    <a:pt x="544" y="291"/>
                  </a:lnTo>
                  <a:lnTo>
                    <a:pt x="561" y="287"/>
                  </a:lnTo>
                  <a:lnTo>
                    <a:pt x="578" y="283"/>
                  </a:lnTo>
                  <a:lnTo>
                    <a:pt x="600" y="278"/>
                  </a:lnTo>
                  <a:lnTo>
                    <a:pt x="617" y="274"/>
                  </a:lnTo>
                  <a:lnTo>
                    <a:pt x="638" y="270"/>
                  </a:lnTo>
                  <a:lnTo>
                    <a:pt x="656" y="266"/>
                  </a:lnTo>
                  <a:lnTo>
                    <a:pt x="673" y="261"/>
                  </a:lnTo>
                  <a:lnTo>
                    <a:pt x="694" y="253"/>
                  </a:lnTo>
                  <a:lnTo>
                    <a:pt x="711" y="248"/>
                  </a:lnTo>
                  <a:lnTo>
                    <a:pt x="728" y="244"/>
                  </a:lnTo>
                  <a:lnTo>
                    <a:pt x="750" y="236"/>
                  </a:lnTo>
                  <a:lnTo>
                    <a:pt x="767" y="231"/>
                  </a:lnTo>
                  <a:lnTo>
                    <a:pt x="788" y="223"/>
                  </a:lnTo>
                  <a:lnTo>
                    <a:pt x="806" y="218"/>
                  </a:lnTo>
                  <a:lnTo>
                    <a:pt x="823" y="210"/>
                  </a:lnTo>
                  <a:lnTo>
                    <a:pt x="844" y="201"/>
                  </a:lnTo>
                  <a:lnTo>
                    <a:pt x="861" y="197"/>
                  </a:lnTo>
                  <a:lnTo>
                    <a:pt x="883" y="188"/>
                  </a:lnTo>
                  <a:lnTo>
                    <a:pt x="900" y="184"/>
                  </a:lnTo>
                  <a:lnTo>
                    <a:pt x="917" y="176"/>
                  </a:lnTo>
                  <a:lnTo>
                    <a:pt x="938" y="167"/>
                  </a:lnTo>
                  <a:lnTo>
                    <a:pt x="956" y="158"/>
                  </a:lnTo>
                  <a:lnTo>
                    <a:pt x="973" y="154"/>
                  </a:lnTo>
                  <a:lnTo>
                    <a:pt x="994" y="146"/>
                  </a:lnTo>
                  <a:lnTo>
                    <a:pt x="1011" y="141"/>
                  </a:lnTo>
                  <a:lnTo>
                    <a:pt x="1033" y="133"/>
                  </a:lnTo>
                  <a:lnTo>
                    <a:pt x="1050" y="124"/>
                  </a:lnTo>
                  <a:lnTo>
                    <a:pt x="1067" y="120"/>
                  </a:lnTo>
                  <a:lnTo>
                    <a:pt x="1088" y="111"/>
                  </a:lnTo>
                  <a:lnTo>
                    <a:pt x="1106" y="107"/>
                  </a:lnTo>
                  <a:lnTo>
                    <a:pt x="1127" y="98"/>
                  </a:lnTo>
                  <a:lnTo>
                    <a:pt x="1144" y="94"/>
                  </a:lnTo>
                  <a:lnTo>
                    <a:pt x="1161" y="90"/>
                  </a:lnTo>
                  <a:lnTo>
                    <a:pt x="1183" y="81"/>
                  </a:lnTo>
                  <a:lnTo>
                    <a:pt x="1200" y="77"/>
                  </a:lnTo>
                  <a:lnTo>
                    <a:pt x="1217" y="73"/>
                  </a:lnTo>
                  <a:lnTo>
                    <a:pt x="1238" y="68"/>
                  </a:lnTo>
                  <a:lnTo>
                    <a:pt x="1256" y="64"/>
                  </a:lnTo>
                  <a:lnTo>
                    <a:pt x="1277" y="60"/>
                  </a:lnTo>
                  <a:lnTo>
                    <a:pt x="1294" y="56"/>
                  </a:lnTo>
                  <a:lnTo>
                    <a:pt x="1311" y="51"/>
                  </a:lnTo>
                  <a:lnTo>
                    <a:pt x="1333" y="47"/>
                  </a:lnTo>
                  <a:lnTo>
                    <a:pt x="1350" y="43"/>
                  </a:lnTo>
                  <a:lnTo>
                    <a:pt x="1371" y="38"/>
                  </a:lnTo>
                  <a:lnTo>
                    <a:pt x="1388" y="38"/>
                  </a:lnTo>
                  <a:lnTo>
                    <a:pt x="1406" y="34"/>
                  </a:lnTo>
                  <a:lnTo>
                    <a:pt x="1427" y="30"/>
                  </a:lnTo>
                  <a:lnTo>
                    <a:pt x="1444" y="30"/>
                  </a:lnTo>
                  <a:lnTo>
                    <a:pt x="1461" y="26"/>
                  </a:lnTo>
                  <a:lnTo>
                    <a:pt x="1483" y="26"/>
                  </a:lnTo>
                  <a:lnTo>
                    <a:pt x="1500" y="21"/>
                  </a:lnTo>
                  <a:lnTo>
                    <a:pt x="1521" y="21"/>
                  </a:lnTo>
                  <a:lnTo>
                    <a:pt x="1538" y="17"/>
                  </a:lnTo>
                  <a:lnTo>
                    <a:pt x="1556" y="17"/>
                  </a:lnTo>
                  <a:lnTo>
                    <a:pt x="1577" y="13"/>
                  </a:lnTo>
                  <a:lnTo>
                    <a:pt x="1594" y="13"/>
                  </a:lnTo>
                  <a:lnTo>
                    <a:pt x="1616" y="13"/>
                  </a:lnTo>
                  <a:lnTo>
                    <a:pt x="1633" y="8"/>
                  </a:lnTo>
                  <a:lnTo>
                    <a:pt x="1650" y="8"/>
                  </a:lnTo>
                  <a:lnTo>
                    <a:pt x="1671" y="8"/>
                  </a:lnTo>
                  <a:lnTo>
                    <a:pt x="1688" y="8"/>
                  </a:lnTo>
                  <a:lnTo>
                    <a:pt x="1706" y="4"/>
                  </a:lnTo>
                  <a:lnTo>
                    <a:pt x="1727" y="4"/>
                  </a:lnTo>
                  <a:lnTo>
                    <a:pt x="1744" y="4"/>
                  </a:lnTo>
                  <a:lnTo>
                    <a:pt x="1766" y="4"/>
                  </a:lnTo>
                  <a:lnTo>
                    <a:pt x="1783" y="4"/>
                  </a:lnTo>
                  <a:lnTo>
                    <a:pt x="1800" y="4"/>
                  </a:lnTo>
                  <a:lnTo>
                    <a:pt x="1821" y="0"/>
                  </a:lnTo>
                  <a:lnTo>
                    <a:pt x="1838" y="0"/>
                  </a:lnTo>
                  <a:lnTo>
                    <a:pt x="186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Rectangle 38"/>
            <p:cNvSpPr>
              <a:spLocks noChangeArrowheads="1"/>
            </p:cNvSpPr>
            <p:nvPr/>
          </p:nvSpPr>
          <p:spPr bwMode="auto">
            <a:xfrm>
              <a:off x="5133" y="2427"/>
              <a:ext cx="5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x</a:t>
              </a:r>
              <a:endParaRPr lang="en-US" altLang="en-US"/>
            </a:p>
          </p:txBody>
        </p:sp>
      </p:grpSp>
      <p:graphicFrame>
        <p:nvGraphicFramePr>
          <p:cNvPr id="49157" name="Object 41"/>
          <p:cNvGraphicFramePr>
            <a:graphicFrameLocks noChangeAspect="1"/>
          </p:cNvGraphicFramePr>
          <p:nvPr/>
        </p:nvGraphicFramePr>
        <p:xfrm>
          <a:off x="1849438" y="3844925"/>
          <a:ext cx="6302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6" imgW="329914" imgH="177646" progId="Equation.DSMT4">
                  <p:embed/>
                </p:oleObj>
              </mc:Choice>
              <mc:Fallback>
                <p:oleObj name="Equation" r:id="rId6" imgW="329914" imgH="177646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844925"/>
                        <a:ext cx="6302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44"/>
          <p:cNvGraphicFramePr>
            <a:graphicFrameLocks noChangeAspect="1"/>
          </p:cNvGraphicFramePr>
          <p:nvPr/>
        </p:nvGraphicFramePr>
        <p:xfrm>
          <a:off x="1873250" y="5965825"/>
          <a:ext cx="5826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8" imgW="304404" imgH="177569" progId="Equation.DSMT4">
                  <p:embed/>
                </p:oleObj>
              </mc:Choice>
              <mc:Fallback>
                <p:oleObj name="Equation" r:id="rId8" imgW="304404" imgH="177569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965825"/>
                        <a:ext cx="58261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45"/>
          <p:cNvGraphicFramePr>
            <a:graphicFrameLocks noChangeAspect="1"/>
          </p:cNvGraphicFramePr>
          <p:nvPr/>
        </p:nvGraphicFramePr>
        <p:xfrm>
          <a:off x="1666875" y="5176838"/>
          <a:ext cx="6064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10" imgW="317087" imgH="177569" progId="Equation.DSMT4">
                  <p:embed/>
                </p:oleObj>
              </mc:Choice>
              <mc:Fallback>
                <p:oleObj name="Equation" r:id="rId10" imgW="317087" imgH="177569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5176838"/>
                        <a:ext cx="6064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46"/>
          <p:cNvSpPr txBox="1">
            <a:spLocks noChangeArrowheads="1"/>
          </p:cNvSpPr>
          <p:nvPr/>
        </p:nvSpPr>
        <p:spPr bwMode="auto">
          <a:xfrm>
            <a:off x="6515100" y="4457700"/>
            <a:ext cx="2374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tanh: </a:t>
            </a:r>
            <a:r>
              <a:rPr lang="en-US" altLang="en-US" i="1"/>
              <a:t>compressive</a:t>
            </a:r>
          </a:p>
          <a:p>
            <a:pPr eaLnBrk="1" hangingPunct="1"/>
            <a:r>
              <a:rPr lang="en-US" altLang="en-US"/>
              <a:t>sinh: </a:t>
            </a:r>
            <a:r>
              <a:rPr lang="en-US" altLang="en-US" i="1"/>
              <a:t>expansive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Differential pair in strong inversion (V)</a:t>
            </a:r>
          </a:p>
        </p:txBody>
      </p:sp>
      <p:graphicFrame>
        <p:nvGraphicFramePr>
          <p:cNvPr id="5120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1447800"/>
          <a:ext cx="46482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4" imgW="1752600" imgH="469900" progId="Equation.DSMT4">
                  <p:embed/>
                </p:oleObj>
              </mc:Choice>
              <mc:Fallback>
                <p:oleObj name="Equation" r:id="rId4" imgW="17526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46482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533400" y="3124200"/>
            <a:ext cx="288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You eventually obtain</a:t>
            </a:r>
          </a:p>
        </p:txBody>
      </p:sp>
      <p:graphicFrame>
        <p:nvGraphicFramePr>
          <p:cNvPr id="51205" name="Object 7"/>
          <p:cNvGraphicFramePr>
            <a:graphicFrameLocks noChangeAspect="1"/>
          </p:cNvGraphicFramePr>
          <p:nvPr/>
        </p:nvGraphicFramePr>
        <p:xfrm>
          <a:off x="3581400" y="3581400"/>
          <a:ext cx="510540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6" imgW="2349500" imgH="1193800" progId="Equation.DSMT4">
                  <p:embed/>
                </p:oleObj>
              </mc:Choice>
              <mc:Fallback>
                <p:oleObj name="Equation" r:id="rId6" imgW="2349500" imgH="119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510540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609600" y="1524000"/>
            <a:ext cx="358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In </a:t>
            </a:r>
            <a:r>
              <a:rPr lang="en-US" altLang="en-US" b="1"/>
              <a:t>strong inversion</a:t>
            </a:r>
            <a:r>
              <a:rPr lang="en-US" altLang="en-US"/>
              <a:t>, solve for I</a:t>
            </a:r>
            <a:r>
              <a:rPr lang="en-US" altLang="en-US" baseline="-25000"/>
              <a:t>1</a:t>
            </a:r>
            <a:r>
              <a:rPr lang="en-US" altLang="en-US"/>
              <a:t> &amp; I</a:t>
            </a:r>
            <a:r>
              <a:rPr lang="en-US" altLang="en-US" baseline="-25000"/>
              <a:t>2</a:t>
            </a:r>
            <a:r>
              <a:rPr lang="en-US" altLang="en-US"/>
              <a:t> this way: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51207" name="Object 11"/>
          <p:cNvGraphicFramePr>
            <a:graphicFrameLocks noChangeAspect="1"/>
          </p:cNvGraphicFramePr>
          <p:nvPr/>
        </p:nvGraphicFramePr>
        <p:xfrm>
          <a:off x="914400" y="4267200"/>
          <a:ext cx="22336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8" imgW="939800" imgH="419100" progId="Equation.DSMT4">
                  <p:embed/>
                </p:oleObj>
              </mc:Choice>
              <mc:Fallback>
                <p:oleObj name="Equation" r:id="rId8" imgW="9398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22336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250950"/>
            <a:ext cx="6878637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1" name="Line 74"/>
          <p:cNvSpPr>
            <a:spLocks noChangeShapeType="1"/>
          </p:cNvSpPr>
          <p:nvPr/>
        </p:nvSpPr>
        <p:spPr bwMode="auto">
          <a:xfrm>
            <a:off x="6865938" y="1295400"/>
            <a:ext cx="8382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75"/>
          <p:cNvSpPr>
            <a:spLocks noChangeShapeType="1"/>
          </p:cNvSpPr>
          <p:nvPr/>
        </p:nvSpPr>
        <p:spPr bwMode="auto">
          <a:xfrm>
            <a:off x="1857375" y="6003925"/>
            <a:ext cx="838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53" name="Object 77"/>
          <p:cNvGraphicFramePr>
            <a:graphicFrameLocks noChangeAspect="1"/>
          </p:cNvGraphicFramePr>
          <p:nvPr/>
        </p:nvGraphicFramePr>
        <p:xfrm>
          <a:off x="2085975" y="1849438"/>
          <a:ext cx="3422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5" imgW="1662978" imgH="266584" progId="Equation.DSMT4">
                  <p:embed/>
                </p:oleObj>
              </mc:Choice>
              <mc:Fallback>
                <p:oleObj name="Equation" r:id="rId5" imgW="1662978" imgH="266584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849438"/>
                        <a:ext cx="3422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Differential pair in weak and strong inversion</a:t>
            </a:r>
          </a:p>
        </p:txBody>
      </p:sp>
      <p:sp>
        <p:nvSpPr>
          <p:cNvPr id="53255" name="Text Box 81"/>
          <p:cNvSpPr txBox="1">
            <a:spLocks noChangeArrowheads="1"/>
          </p:cNvSpPr>
          <p:nvPr/>
        </p:nvSpPr>
        <p:spPr bwMode="auto">
          <a:xfrm>
            <a:off x="5029200" y="3962400"/>
            <a:ext cx="375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Weak inversion (normalized)</a:t>
            </a:r>
          </a:p>
        </p:txBody>
      </p:sp>
      <p:sp>
        <p:nvSpPr>
          <p:cNvPr id="53256" name="Freeform 83"/>
          <p:cNvSpPr>
            <a:spLocks/>
          </p:cNvSpPr>
          <p:nvPr/>
        </p:nvSpPr>
        <p:spPr bwMode="auto">
          <a:xfrm>
            <a:off x="4914900" y="4297363"/>
            <a:ext cx="228600" cy="457200"/>
          </a:xfrm>
          <a:custGeom>
            <a:avLst/>
            <a:gdLst>
              <a:gd name="T0" fmla="*/ 228600 w 144"/>
              <a:gd name="T1" fmla="*/ 0 h 288"/>
              <a:gd name="T2" fmla="*/ 76200 w 144"/>
              <a:gd name="T3" fmla="*/ 152400 h 288"/>
              <a:gd name="T4" fmla="*/ 152400 w 144"/>
              <a:gd name="T5" fmla="*/ 381000 h 288"/>
              <a:gd name="T6" fmla="*/ 0 w 144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288">
                <a:moveTo>
                  <a:pt x="144" y="0"/>
                </a:moveTo>
                <a:cubicBezTo>
                  <a:pt x="100" y="28"/>
                  <a:pt x="56" y="56"/>
                  <a:pt x="48" y="96"/>
                </a:cubicBezTo>
                <a:cubicBezTo>
                  <a:pt x="40" y="136"/>
                  <a:pt x="104" y="208"/>
                  <a:pt x="96" y="240"/>
                </a:cubicBezTo>
                <a:cubicBezTo>
                  <a:pt x="88" y="272"/>
                  <a:pt x="44" y="280"/>
                  <a:pt x="0" y="2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Differential pair transconductance (VII)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555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Transconductance of differential tail current</a:t>
            </a:r>
          </a:p>
        </p:txBody>
      </p:sp>
      <p:graphicFrame>
        <p:nvGraphicFramePr>
          <p:cNvPr id="5530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124200" y="1981200"/>
          <a:ext cx="2819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4" imgW="1016000" imgH="469900" progId="Equation.DSMT4">
                  <p:embed/>
                </p:oleObj>
              </mc:Choice>
              <mc:Fallback>
                <p:oleObj name="Equation" r:id="rId4" imgW="10160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2819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1066800" y="3581400"/>
            <a:ext cx="242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Weak inversion</a:t>
            </a:r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5257800" y="3581400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Strong inversion</a:t>
            </a:r>
          </a:p>
        </p:txBody>
      </p:sp>
      <p:graphicFrame>
        <p:nvGraphicFramePr>
          <p:cNvPr id="55303" name="Object 9"/>
          <p:cNvGraphicFramePr>
            <a:graphicFrameLocks noChangeAspect="1"/>
          </p:cNvGraphicFramePr>
          <p:nvPr/>
        </p:nvGraphicFramePr>
        <p:xfrm>
          <a:off x="1074738" y="4656138"/>
          <a:ext cx="2332037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6" imgW="647700" imgH="431800" progId="Equation.DSMT4">
                  <p:embed/>
                </p:oleObj>
              </mc:Choice>
              <mc:Fallback>
                <p:oleObj name="Equation" r:id="rId6" imgW="6477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656138"/>
                        <a:ext cx="2332037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0"/>
          <p:cNvGraphicFramePr>
            <a:graphicFrameLocks noChangeAspect="1"/>
          </p:cNvGraphicFramePr>
          <p:nvPr/>
        </p:nvGraphicFramePr>
        <p:xfrm>
          <a:off x="4813300" y="4364038"/>
          <a:ext cx="3182938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8" imgW="1016000" imgH="711200" progId="Equation.DSMT4">
                  <p:embed/>
                </p:oleObj>
              </mc:Choice>
              <mc:Fallback>
                <p:oleObj name="Equation" r:id="rId8" imgW="10160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364038"/>
                        <a:ext cx="3182938" cy="222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Transconductance amplifier and wide range transconductance amplifier</a:t>
            </a:r>
          </a:p>
        </p:txBody>
      </p:sp>
      <p:pic>
        <p:nvPicPr>
          <p:cNvPr id="8195" name="Picture 6" descr="static-circuit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811338"/>
            <a:ext cx="8564563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Current Correlator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2514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1</a:t>
            </a:r>
            <a:endParaRPr lang="en-US" altLang="en-US" sz="2800" i="1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1281113" y="2895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2500313" y="2209800"/>
            <a:ext cx="62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2</a:t>
            </a:r>
            <a:endParaRPr lang="en-US" altLang="en-US" sz="2800" i="1"/>
          </a:p>
        </p:txBody>
      </p:sp>
      <p:sp>
        <p:nvSpPr>
          <p:cNvPr id="57350" name="Text Box 23"/>
          <p:cNvSpPr txBox="1">
            <a:spLocks noChangeArrowheads="1"/>
          </p:cNvSpPr>
          <p:nvPr/>
        </p:nvSpPr>
        <p:spPr bwMode="auto">
          <a:xfrm>
            <a:off x="1357313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M</a:t>
            </a:r>
            <a:r>
              <a:rPr lang="en-US" altLang="en-US" baseline="-25000"/>
              <a:t>2</a:t>
            </a:r>
          </a:p>
        </p:txBody>
      </p:sp>
      <p:sp>
        <p:nvSpPr>
          <p:cNvPr id="57351" name="Text Box 24"/>
          <p:cNvSpPr txBox="1">
            <a:spLocks noChangeArrowheads="1"/>
          </p:cNvSpPr>
          <p:nvPr/>
        </p:nvSpPr>
        <p:spPr bwMode="auto">
          <a:xfrm>
            <a:off x="1447800" y="3657600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M</a:t>
            </a:r>
            <a:r>
              <a:rPr lang="en-US" altLang="en-US" baseline="-25000"/>
              <a:t>1</a:t>
            </a:r>
          </a:p>
        </p:txBody>
      </p:sp>
      <p:sp>
        <p:nvSpPr>
          <p:cNvPr id="57352" name="Text Box 25"/>
          <p:cNvSpPr txBox="1">
            <a:spLocks noChangeArrowheads="1"/>
          </p:cNvSpPr>
          <p:nvPr/>
        </p:nvSpPr>
        <p:spPr bwMode="auto">
          <a:xfrm>
            <a:off x="381000" y="4419600"/>
            <a:ext cx="44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sp>
        <p:nvSpPr>
          <p:cNvPr id="57353" name="Line 26"/>
          <p:cNvSpPr>
            <a:spLocks noChangeShapeType="1"/>
          </p:cNvSpPr>
          <p:nvPr/>
        </p:nvSpPr>
        <p:spPr bwMode="auto">
          <a:xfrm>
            <a:off x="914400" y="4419600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38"/>
          <p:cNvSpPr>
            <a:spLocks noChangeShapeType="1"/>
          </p:cNvSpPr>
          <p:nvPr/>
        </p:nvSpPr>
        <p:spPr bwMode="auto">
          <a:xfrm flipV="1">
            <a:off x="1752600" y="46450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39"/>
          <p:cNvSpPr>
            <a:spLocks noChangeShapeType="1"/>
          </p:cNvSpPr>
          <p:nvPr/>
        </p:nvSpPr>
        <p:spPr bwMode="auto">
          <a:xfrm>
            <a:off x="914400" y="434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56" name="Group 41"/>
          <p:cNvGrpSpPr>
            <a:grpSpLocks/>
          </p:cNvGrpSpPr>
          <p:nvPr/>
        </p:nvGrpSpPr>
        <p:grpSpPr bwMode="auto">
          <a:xfrm>
            <a:off x="1524000" y="4876800"/>
            <a:ext cx="457200" cy="304800"/>
            <a:chOff x="768" y="3168"/>
            <a:chExt cx="288" cy="192"/>
          </a:xfrm>
        </p:grpSpPr>
        <p:sp>
          <p:nvSpPr>
            <p:cNvPr id="57418" name="Line 42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9" name="Line 43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0" name="Line 44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1" name="Line 45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7" name="Line 46"/>
          <p:cNvSpPr>
            <a:spLocks noChangeAspect="1" noChangeShapeType="1"/>
          </p:cNvSpPr>
          <p:nvPr/>
        </p:nvSpPr>
        <p:spPr bwMode="auto">
          <a:xfrm flipH="1">
            <a:off x="1752600" y="31242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47"/>
          <p:cNvSpPr>
            <a:spLocks noChangeAspect="1" noChangeShapeType="1"/>
          </p:cNvSpPr>
          <p:nvPr/>
        </p:nvSpPr>
        <p:spPr bwMode="auto">
          <a:xfrm flipH="1">
            <a:off x="1444625" y="35845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48"/>
          <p:cNvSpPr>
            <a:spLocks noChangeAspect="1" noChangeShapeType="1"/>
          </p:cNvSpPr>
          <p:nvPr/>
        </p:nvSpPr>
        <p:spPr bwMode="auto">
          <a:xfrm flipH="1">
            <a:off x="1430338" y="342582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49"/>
          <p:cNvSpPr>
            <a:spLocks noChangeAspect="1" noChangeShapeType="1"/>
          </p:cNvSpPr>
          <p:nvPr/>
        </p:nvSpPr>
        <p:spPr bwMode="auto">
          <a:xfrm>
            <a:off x="1444625" y="41941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50"/>
          <p:cNvSpPr>
            <a:spLocks noChangeAspect="1" noChangeShapeType="1"/>
          </p:cNvSpPr>
          <p:nvPr/>
        </p:nvSpPr>
        <p:spPr bwMode="auto">
          <a:xfrm flipH="1">
            <a:off x="1752600" y="419417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51"/>
          <p:cNvSpPr>
            <a:spLocks noChangeAspect="1" noChangeShapeType="1"/>
          </p:cNvSpPr>
          <p:nvPr/>
        </p:nvSpPr>
        <p:spPr bwMode="auto">
          <a:xfrm flipH="1">
            <a:off x="1277938" y="357822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52"/>
          <p:cNvSpPr>
            <a:spLocks noChangeAspect="1" noChangeShapeType="1"/>
          </p:cNvSpPr>
          <p:nvPr/>
        </p:nvSpPr>
        <p:spPr bwMode="auto">
          <a:xfrm flipH="1">
            <a:off x="969963" y="388620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54"/>
          <p:cNvSpPr>
            <a:spLocks noChangeAspect="1" noChangeShapeType="1"/>
          </p:cNvSpPr>
          <p:nvPr/>
        </p:nvSpPr>
        <p:spPr bwMode="auto">
          <a:xfrm>
            <a:off x="1752600" y="18256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55"/>
          <p:cNvSpPr>
            <a:spLocks noChangeAspect="1" noChangeShapeType="1"/>
          </p:cNvSpPr>
          <p:nvPr/>
        </p:nvSpPr>
        <p:spPr bwMode="auto">
          <a:xfrm>
            <a:off x="1749425" y="22828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56"/>
          <p:cNvSpPr>
            <a:spLocks noChangeAspect="1" noChangeShapeType="1"/>
          </p:cNvSpPr>
          <p:nvPr/>
        </p:nvSpPr>
        <p:spPr bwMode="auto">
          <a:xfrm>
            <a:off x="2046288" y="2133600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57"/>
          <p:cNvSpPr>
            <a:spLocks noChangeAspect="1" noChangeShapeType="1"/>
          </p:cNvSpPr>
          <p:nvPr/>
        </p:nvSpPr>
        <p:spPr bwMode="auto">
          <a:xfrm flipH="1">
            <a:off x="1749425" y="28924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58"/>
          <p:cNvSpPr>
            <a:spLocks noChangeAspect="1" noChangeShapeType="1"/>
          </p:cNvSpPr>
          <p:nvPr/>
        </p:nvSpPr>
        <p:spPr bwMode="auto">
          <a:xfrm>
            <a:off x="1752600" y="28924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59"/>
          <p:cNvSpPr>
            <a:spLocks noChangeAspect="1" noChangeShapeType="1"/>
          </p:cNvSpPr>
          <p:nvPr/>
        </p:nvSpPr>
        <p:spPr bwMode="auto">
          <a:xfrm>
            <a:off x="2195513" y="22764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Line 60"/>
          <p:cNvSpPr>
            <a:spLocks noChangeAspect="1" noChangeShapeType="1"/>
          </p:cNvSpPr>
          <p:nvPr/>
        </p:nvSpPr>
        <p:spPr bwMode="auto">
          <a:xfrm>
            <a:off x="2195513" y="25844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Text Box 66"/>
          <p:cNvSpPr txBox="1">
            <a:spLocks noChangeArrowheads="1"/>
          </p:cNvSpPr>
          <p:nvPr/>
        </p:nvSpPr>
        <p:spPr bwMode="auto">
          <a:xfrm>
            <a:off x="1585913" y="1524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out</a:t>
            </a:r>
          </a:p>
        </p:txBody>
      </p:sp>
      <p:sp>
        <p:nvSpPr>
          <p:cNvPr id="57372" name="Line 67"/>
          <p:cNvSpPr>
            <a:spLocks noChangeShapeType="1"/>
          </p:cNvSpPr>
          <p:nvPr/>
        </p:nvSpPr>
        <p:spPr bwMode="auto">
          <a:xfrm>
            <a:off x="175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68"/>
          <p:cNvSpPr>
            <a:spLocks noChangeShapeType="1"/>
          </p:cNvSpPr>
          <p:nvPr/>
        </p:nvSpPr>
        <p:spPr bwMode="auto">
          <a:xfrm>
            <a:off x="1752600" y="1447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9" name="Text Box 73"/>
          <p:cNvSpPr txBox="1">
            <a:spLocks noChangeArrowheads="1"/>
          </p:cNvSpPr>
          <p:nvPr/>
        </p:nvSpPr>
        <p:spPr bwMode="auto">
          <a:xfrm>
            <a:off x="3276600" y="106680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Transistor M</a:t>
            </a:r>
            <a:r>
              <a:rPr lang="en-US" altLang="en-US" sz="2800" baseline="-25000"/>
              <a:t>1</a:t>
            </a:r>
            <a:r>
              <a:rPr lang="en-US" altLang="en-US" sz="2800"/>
              <a:t> is in ohmic region and transistor M</a:t>
            </a:r>
            <a:r>
              <a:rPr lang="en-US" altLang="en-US" sz="2800" baseline="-25000"/>
              <a:t>2</a:t>
            </a:r>
            <a:r>
              <a:rPr lang="en-US" altLang="en-US" sz="2800"/>
              <a:t> is in saturation.</a:t>
            </a:r>
          </a:p>
        </p:txBody>
      </p:sp>
      <p:graphicFrame>
        <p:nvGraphicFramePr>
          <p:cNvPr id="80970" name="Object 74"/>
          <p:cNvGraphicFramePr>
            <a:graphicFrameLocks noChangeAspect="1"/>
          </p:cNvGraphicFramePr>
          <p:nvPr/>
        </p:nvGraphicFramePr>
        <p:xfrm>
          <a:off x="76200" y="5334000"/>
          <a:ext cx="42497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4" imgW="1397000" imgH="241300" progId="Equation.DSMT4">
                  <p:embed/>
                </p:oleObj>
              </mc:Choice>
              <mc:Fallback>
                <p:oleObj name="Equation" r:id="rId4" imgW="1397000" imgH="2413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334000"/>
                        <a:ext cx="42497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71" name="Object 75"/>
          <p:cNvGraphicFramePr>
            <a:graphicFrameLocks noChangeAspect="1"/>
          </p:cNvGraphicFramePr>
          <p:nvPr/>
        </p:nvGraphicFramePr>
        <p:xfrm>
          <a:off x="5867400" y="4800600"/>
          <a:ext cx="285273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6" imgW="926698" imgH="444307" progId="Equation.DSMT4">
                  <p:embed/>
                </p:oleObj>
              </mc:Choice>
              <mc:Fallback>
                <p:oleObj name="Equation" r:id="rId6" imgW="926698" imgH="444307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852738" cy="1370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77" name="Group 85"/>
          <p:cNvGrpSpPr>
            <a:grpSpLocks/>
          </p:cNvGrpSpPr>
          <p:nvPr/>
        </p:nvGrpSpPr>
        <p:grpSpPr bwMode="auto">
          <a:xfrm>
            <a:off x="2508250" y="3124200"/>
            <a:ext cx="768350" cy="1530350"/>
            <a:chOff x="1104" y="3116"/>
            <a:chExt cx="484" cy="964"/>
          </a:xfrm>
        </p:grpSpPr>
        <p:sp>
          <p:nvSpPr>
            <p:cNvPr id="57411" name="Line 77"/>
            <p:cNvSpPr>
              <a:spLocks noChangeAspect="1" noChangeShapeType="1"/>
            </p:cNvSpPr>
            <p:nvPr/>
          </p:nvSpPr>
          <p:spPr bwMode="auto">
            <a:xfrm flipH="1">
              <a:off x="1588" y="311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2" name="Line 78"/>
            <p:cNvSpPr>
              <a:spLocks noChangeAspect="1" noChangeShapeType="1"/>
            </p:cNvSpPr>
            <p:nvPr/>
          </p:nvSpPr>
          <p:spPr bwMode="auto">
            <a:xfrm flipH="1">
              <a:off x="1394" y="340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3" name="Line 79"/>
            <p:cNvSpPr>
              <a:spLocks noChangeAspect="1" noChangeShapeType="1"/>
            </p:cNvSpPr>
            <p:nvPr/>
          </p:nvSpPr>
          <p:spPr bwMode="auto">
            <a:xfrm flipH="1">
              <a:off x="1394" y="330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4" name="Line 80"/>
            <p:cNvSpPr>
              <a:spLocks noChangeAspect="1" noChangeShapeType="1"/>
            </p:cNvSpPr>
            <p:nvPr/>
          </p:nvSpPr>
          <p:spPr bwMode="auto">
            <a:xfrm>
              <a:off x="1394" y="379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5" name="Line 81"/>
            <p:cNvSpPr>
              <a:spLocks noChangeAspect="1" noChangeShapeType="1"/>
            </p:cNvSpPr>
            <p:nvPr/>
          </p:nvSpPr>
          <p:spPr bwMode="auto">
            <a:xfrm flipH="1">
              <a:off x="1588" y="379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6" name="Line 82"/>
            <p:cNvSpPr>
              <a:spLocks noChangeAspect="1" noChangeShapeType="1"/>
            </p:cNvSpPr>
            <p:nvPr/>
          </p:nvSpPr>
          <p:spPr bwMode="auto">
            <a:xfrm flipH="1">
              <a:off x="1298" y="340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7" name="Line 83"/>
            <p:cNvSpPr>
              <a:spLocks noChangeAspect="1" noChangeShapeType="1"/>
            </p:cNvSpPr>
            <p:nvPr/>
          </p:nvSpPr>
          <p:spPr bwMode="auto">
            <a:xfrm flipH="1">
              <a:off x="1104" y="359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78" name="Line 87"/>
          <p:cNvSpPr>
            <a:spLocks noChangeAspect="1" noChangeShapeType="1"/>
          </p:cNvSpPr>
          <p:nvPr/>
        </p:nvSpPr>
        <p:spPr bwMode="auto">
          <a:xfrm flipH="1">
            <a:off x="914400" y="31242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Line 88"/>
          <p:cNvSpPr>
            <a:spLocks noChangeAspect="1" noChangeShapeType="1"/>
          </p:cNvSpPr>
          <p:nvPr/>
        </p:nvSpPr>
        <p:spPr bwMode="auto">
          <a:xfrm flipH="1">
            <a:off x="612775" y="35845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Line 89"/>
          <p:cNvSpPr>
            <a:spLocks noChangeAspect="1" noChangeShapeType="1"/>
          </p:cNvSpPr>
          <p:nvPr/>
        </p:nvSpPr>
        <p:spPr bwMode="auto">
          <a:xfrm flipH="1">
            <a:off x="612775" y="342582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1" name="Line 90"/>
          <p:cNvSpPr>
            <a:spLocks noChangeAspect="1" noChangeShapeType="1"/>
          </p:cNvSpPr>
          <p:nvPr/>
        </p:nvSpPr>
        <p:spPr bwMode="auto">
          <a:xfrm>
            <a:off x="612775" y="41941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2" name="Line 91"/>
          <p:cNvSpPr>
            <a:spLocks noChangeAspect="1" noChangeShapeType="1"/>
          </p:cNvSpPr>
          <p:nvPr/>
        </p:nvSpPr>
        <p:spPr bwMode="auto">
          <a:xfrm flipH="1">
            <a:off x="914400" y="419417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3" name="Line 92"/>
          <p:cNvSpPr>
            <a:spLocks noChangeAspect="1" noChangeShapeType="1"/>
          </p:cNvSpPr>
          <p:nvPr/>
        </p:nvSpPr>
        <p:spPr bwMode="auto">
          <a:xfrm flipH="1">
            <a:off x="460375" y="357822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4" name="Line 93"/>
          <p:cNvSpPr>
            <a:spLocks noChangeAspect="1" noChangeShapeType="1"/>
          </p:cNvSpPr>
          <p:nvPr/>
        </p:nvSpPr>
        <p:spPr bwMode="auto">
          <a:xfrm flipH="1">
            <a:off x="152400" y="388620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94"/>
          <p:cNvSpPr>
            <a:spLocks noChangeShapeType="1"/>
          </p:cNvSpPr>
          <p:nvPr/>
        </p:nvSpPr>
        <p:spPr bwMode="auto">
          <a:xfrm flipV="1">
            <a:off x="9144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86" name="Group 95"/>
          <p:cNvGrpSpPr>
            <a:grpSpLocks/>
          </p:cNvGrpSpPr>
          <p:nvPr/>
        </p:nvGrpSpPr>
        <p:grpSpPr bwMode="auto">
          <a:xfrm>
            <a:off x="685800" y="4879975"/>
            <a:ext cx="457200" cy="304800"/>
            <a:chOff x="768" y="3168"/>
            <a:chExt cx="288" cy="192"/>
          </a:xfrm>
        </p:grpSpPr>
        <p:sp>
          <p:nvSpPr>
            <p:cNvPr id="57407" name="Line 96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8" name="Line 97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9" name="Line 98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0" name="Line 99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87" name="Line 100"/>
          <p:cNvSpPr>
            <a:spLocks noChangeShapeType="1"/>
          </p:cNvSpPr>
          <p:nvPr/>
        </p:nvSpPr>
        <p:spPr bwMode="auto">
          <a:xfrm flipH="1">
            <a:off x="152400" y="3124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8" name="Line 101"/>
          <p:cNvSpPr>
            <a:spLocks noChangeShapeType="1"/>
          </p:cNvSpPr>
          <p:nvPr/>
        </p:nvSpPr>
        <p:spPr bwMode="auto">
          <a:xfrm flipV="1">
            <a:off x="152400" y="3124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Line 102"/>
          <p:cNvSpPr>
            <a:spLocks noChangeShapeType="1"/>
          </p:cNvSpPr>
          <p:nvPr/>
        </p:nvSpPr>
        <p:spPr bwMode="auto">
          <a:xfrm flipH="1">
            <a:off x="1524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0" name="Text Box 103"/>
          <p:cNvSpPr txBox="1">
            <a:spLocks noChangeArrowheads="1"/>
          </p:cNvSpPr>
          <p:nvPr/>
        </p:nvSpPr>
        <p:spPr bwMode="auto">
          <a:xfrm>
            <a:off x="2743200" y="4343400"/>
            <a:ext cx="44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2</a:t>
            </a:r>
          </a:p>
        </p:txBody>
      </p:sp>
      <p:sp>
        <p:nvSpPr>
          <p:cNvPr id="57391" name="Line 104"/>
          <p:cNvSpPr>
            <a:spLocks noChangeShapeType="1"/>
          </p:cNvSpPr>
          <p:nvPr/>
        </p:nvSpPr>
        <p:spPr bwMode="auto">
          <a:xfrm>
            <a:off x="3276600" y="4343400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2" name="Line 105"/>
          <p:cNvSpPr>
            <a:spLocks noChangeShapeType="1"/>
          </p:cNvSpPr>
          <p:nvPr/>
        </p:nvSpPr>
        <p:spPr bwMode="auto">
          <a:xfrm flipV="1">
            <a:off x="3276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93" name="Group 106"/>
          <p:cNvGrpSpPr>
            <a:grpSpLocks/>
          </p:cNvGrpSpPr>
          <p:nvPr/>
        </p:nvGrpSpPr>
        <p:grpSpPr bwMode="auto">
          <a:xfrm>
            <a:off x="3048000" y="4803775"/>
            <a:ext cx="457200" cy="304800"/>
            <a:chOff x="768" y="3168"/>
            <a:chExt cx="288" cy="192"/>
          </a:xfrm>
        </p:grpSpPr>
        <p:sp>
          <p:nvSpPr>
            <p:cNvPr id="57403" name="Line 107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4" name="Line 108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5" name="Line 109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6" name="Line 110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94" name="Line 111"/>
          <p:cNvSpPr>
            <a:spLocks noChangeShapeType="1"/>
          </p:cNvSpPr>
          <p:nvPr/>
        </p:nvSpPr>
        <p:spPr bwMode="auto">
          <a:xfrm flipH="1">
            <a:off x="2514600" y="3124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Line 112"/>
          <p:cNvSpPr>
            <a:spLocks noChangeShapeType="1"/>
          </p:cNvSpPr>
          <p:nvPr/>
        </p:nvSpPr>
        <p:spPr bwMode="auto">
          <a:xfrm flipV="1">
            <a:off x="2514600" y="3124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Line 113"/>
          <p:cNvSpPr>
            <a:spLocks noChangeShapeType="1"/>
          </p:cNvSpPr>
          <p:nvPr/>
        </p:nvSpPr>
        <p:spPr bwMode="auto">
          <a:xfrm>
            <a:off x="2514600" y="2590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2" name="Group 116"/>
          <p:cNvGrpSpPr>
            <a:grpSpLocks/>
          </p:cNvGrpSpPr>
          <p:nvPr/>
        </p:nvGrpSpPr>
        <p:grpSpPr bwMode="auto">
          <a:xfrm>
            <a:off x="4097338" y="2030413"/>
            <a:ext cx="3751262" cy="2782887"/>
            <a:chOff x="2581" y="1279"/>
            <a:chExt cx="2363" cy="1753"/>
          </a:xfrm>
        </p:grpSpPr>
        <p:graphicFrame>
          <p:nvGraphicFramePr>
            <p:cNvPr id="57399" name="Object 69"/>
            <p:cNvGraphicFramePr>
              <a:graphicFrameLocks noChangeAspect="1"/>
            </p:cNvGraphicFramePr>
            <p:nvPr/>
          </p:nvGraphicFramePr>
          <p:xfrm>
            <a:off x="2581" y="1279"/>
            <a:ext cx="2363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2" name="Equation" r:id="rId8" imgW="1562100" imgH="533400" progId="Equation.DSMT4">
                    <p:embed/>
                  </p:oleObj>
                </mc:Choice>
                <mc:Fallback>
                  <p:oleObj name="Equation" r:id="rId8" imgW="1562100" imgH="5334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" y="1279"/>
                          <a:ext cx="2363" cy="8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00" name="Object 70"/>
            <p:cNvGraphicFramePr>
              <a:graphicFrameLocks noChangeAspect="1"/>
            </p:cNvGraphicFramePr>
            <p:nvPr/>
          </p:nvGraphicFramePr>
          <p:xfrm>
            <a:off x="2592" y="2160"/>
            <a:ext cx="1192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3" name="Equation" r:id="rId10" imgW="711200" imgH="457200" progId="Equation.DSMT4">
                    <p:embed/>
                  </p:oleObj>
                </mc:Choice>
                <mc:Fallback>
                  <p:oleObj name="Equation" r:id="rId10" imgW="711200" imgH="4572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60"/>
                          <a:ext cx="1192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01" name="Freeform 114"/>
            <p:cNvSpPr>
              <a:spLocks/>
            </p:cNvSpPr>
            <p:nvPr/>
          </p:nvSpPr>
          <p:spPr bwMode="auto">
            <a:xfrm flipH="1">
              <a:off x="3024" y="2016"/>
              <a:ext cx="48" cy="384"/>
            </a:xfrm>
            <a:custGeom>
              <a:avLst/>
              <a:gdLst>
                <a:gd name="T0" fmla="*/ 0 w 288"/>
                <a:gd name="T1" fmla="*/ 0 h 344"/>
                <a:gd name="T2" fmla="*/ 40 w 288"/>
                <a:gd name="T3" fmla="*/ 321 h 344"/>
                <a:gd name="T4" fmla="*/ 48 w 288"/>
                <a:gd name="T5" fmla="*/ 375 h 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344">
                  <a:moveTo>
                    <a:pt x="0" y="0"/>
                  </a:moveTo>
                  <a:cubicBezTo>
                    <a:pt x="96" y="116"/>
                    <a:pt x="192" y="232"/>
                    <a:pt x="240" y="288"/>
                  </a:cubicBezTo>
                  <a:cubicBezTo>
                    <a:pt x="288" y="344"/>
                    <a:pt x="288" y="340"/>
                    <a:pt x="288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2" name="Freeform 115"/>
            <p:cNvSpPr>
              <a:spLocks/>
            </p:cNvSpPr>
            <p:nvPr/>
          </p:nvSpPr>
          <p:spPr bwMode="auto">
            <a:xfrm>
              <a:off x="2688" y="1632"/>
              <a:ext cx="1471" cy="1400"/>
            </a:xfrm>
            <a:custGeom>
              <a:avLst/>
              <a:gdLst>
                <a:gd name="T0" fmla="*/ 0 w 1471"/>
                <a:gd name="T1" fmla="*/ 1104 h 1400"/>
                <a:gd name="T2" fmla="*/ 274 w 1471"/>
                <a:gd name="T3" fmla="*/ 1392 h 1400"/>
                <a:gd name="T4" fmla="*/ 1277 w 1471"/>
                <a:gd name="T5" fmla="*/ 1152 h 1400"/>
                <a:gd name="T6" fmla="*/ 1440 w 1471"/>
                <a:gd name="T7" fmla="*/ 0 h 14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71" h="1400">
                  <a:moveTo>
                    <a:pt x="0" y="1104"/>
                  </a:moveTo>
                  <a:cubicBezTo>
                    <a:pt x="46" y="1152"/>
                    <a:pt x="61" y="1384"/>
                    <a:pt x="274" y="1392"/>
                  </a:cubicBezTo>
                  <a:cubicBezTo>
                    <a:pt x="487" y="1400"/>
                    <a:pt x="1083" y="1384"/>
                    <a:pt x="1277" y="1152"/>
                  </a:cubicBezTo>
                  <a:cubicBezTo>
                    <a:pt x="1471" y="920"/>
                    <a:pt x="1406" y="240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98" name="Text Box 117"/>
          <p:cNvSpPr txBox="1">
            <a:spLocks noChangeArrowheads="1"/>
          </p:cNvSpPr>
          <p:nvPr/>
        </p:nvSpPr>
        <p:spPr bwMode="auto">
          <a:xfrm>
            <a:off x="533400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/>
              <a:t>Self-normalized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Bump-Antibump circuit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938713" y="4721225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3429000" y="5257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b</a:t>
            </a:r>
            <a:endParaRPr lang="en-US" altLang="en-US" sz="2800" i="1"/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4800600" y="472122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7"/>
          <p:cNvSpPr>
            <a:spLocks noChangeAspect="1" noChangeShapeType="1"/>
          </p:cNvSpPr>
          <p:nvPr/>
        </p:nvSpPr>
        <p:spPr bwMode="auto">
          <a:xfrm flipH="1">
            <a:off x="4800600" y="479425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8"/>
          <p:cNvSpPr>
            <a:spLocks noChangeAspect="1" noChangeShapeType="1"/>
          </p:cNvSpPr>
          <p:nvPr/>
        </p:nvSpPr>
        <p:spPr bwMode="auto">
          <a:xfrm flipH="1">
            <a:off x="4484688" y="52546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9"/>
          <p:cNvSpPr>
            <a:spLocks noChangeAspect="1" noChangeShapeType="1"/>
          </p:cNvSpPr>
          <p:nvPr/>
        </p:nvSpPr>
        <p:spPr bwMode="auto">
          <a:xfrm flipH="1">
            <a:off x="4484688" y="509587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10"/>
          <p:cNvSpPr>
            <a:spLocks noChangeAspect="1" noChangeShapeType="1"/>
          </p:cNvSpPr>
          <p:nvPr/>
        </p:nvSpPr>
        <p:spPr bwMode="auto">
          <a:xfrm>
            <a:off x="4484688" y="58642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1"/>
          <p:cNvSpPr>
            <a:spLocks noChangeAspect="1" noChangeShapeType="1"/>
          </p:cNvSpPr>
          <p:nvPr/>
        </p:nvSpPr>
        <p:spPr bwMode="auto">
          <a:xfrm flipH="1">
            <a:off x="4800600" y="58642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2"/>
          <p:cNvSpPr>
            <a:spLocks noChangeAspect="1" noChangeShapeType="1"/>
          </p:cNvSpPr>
          <p:nvPr/>
        </p:nvSpPr>
        <p:spPr bwMode="auto">
          <a:xfrm flipH="1">
            <a:off x="4332288" y="52482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3"/>
          <p:cNvSpPr>
            <a:spLocks noChangeAspect="1" noChangeShapeType="1"/>
          </p:cNvSpPr>
          <p:nvPr/>
        </p:nvSpPr>
        <p:spPr bwMode="auto">
          <a:xfrm flipH="1">
            <a:off x="4024313" y="55594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4"/>
          <p:cNvSpPr>
            <a:spLocks noChangeAspect="1" noChangeShapeType="1"/>
          </p:cNvSpPr>
          <p:nvPr/>
        </p:nvSpPr>
        <p:spPr bwMode="auto">
          <a:xfrm>
            <a:off x="6019800" y="31210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5"/>
          <p:cNvSpPr>
            <a:spLocks noChangeAspect="1" noChangeShapeType="1"/>
          </p:cNvSpPr>
          <p:nvPr/>
        </p:nvSpPr>
        <p:spPr bwMode="auto">
          <a:xfrm>
            <a:off x="6016625" y="35782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6"/>
          <p:cNvSpPr>
            <a:spLocks noChangeAspect="1" noChangeShapeType="1"/>
          </p:cNvSpPr>
          <p:nvPr/>
        </p:nvSpPr>
        <p:spPr bwMode="auto">
          <a:xfrm>
            <a:off x="6324600" y="3429000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7"/>
          <p:cNvSpPr>
            <a:spLocks noChangeAspect="1" noChangeShapeType="1"/>
          </p:cNvSpPr>
          <p:nvPr/>
        </p:nvSpPr>
        <p:spPr bwMode="auto">
          <a:xfrm flipH="1">
            <a:off x="6016625" y="41878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8"/>
          <p:cNvSpPr>
            <a:spLocks noChangeAspect="1" noChangeShapeType="1"/>
          </p:cNvSpPr>
          <p:nvPr/>
        </p:nvSpPr>
        <p:spPr bwMode="auto">
          <a:xfrm>
            <a:off x="6019800" y="41878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9"/>
          <p:cNvSpPr>
            <a:spLocks noChangeAspect="1" noChangeShapeType="1"/>
          </p:cNvSpPr>
          <p:nvPr/>
        </p:nvSpPr>
        <p:spPr bwMode="auto">
          <a:xfrm>
            <a:off x="6477000" y="35718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20"/>
          <p:cNvSpPr>
            <a:spLocks noChangeAspect="1" noChangeShapeType="1"/>
          </p:cNvSpPr>
          <p:nvPr/>
        </p:nvSpPr>
        <p:spPr bwMode="auto">
          <a:xfrm>
            <a:off x="6473825" y="388620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23"/>
          <p:cNvSpPr txBox="1">
            <a:spLocks noChangeArrowheads="1"/>
          </p:cNvSpPr>
          <p:nvPr/>
        </p:nvSpPr>
        <p:spPr bwMode="auto">
          <a:xfrm>
            <a:off x="3062288" y="2819400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sp>
        <p:nvSpPr>
          <p:cNvPr id="59413" name="Line 24"/>
          <p:cNvSpPr>
            <a:spLocks noChangeShapeType="1"/>
          </p:cNvSpPr>
          <p:nvPr/>
        </p:nvSpPr>
        <p:spPr bwMode="auto">
          <a:xfrm>
            <a:off x="3595688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Text Box 25"/>
          <p:cNvSpPr txBox="1">
            <a:spLocks noChangeArrowheads="1"/>
          </p:cNvSpPr>
          <p:nvPr/>
        </p:nvSpPr>
        <p:spPr bwMode="auto">
          <a:xfrm>
            <a:off x="6005513" y="2819400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2</a:t>
            </a:r>
          </a:p>
        </p:txBody>
      </p:sp>
      <p:sp>
        <p:nvSpPr>
          <p:cNvPr id="59415" name="Line 26"/>
          <p:cNvSpPr>
            <a:spLocks noChangeShapeType="1"/>
          </p:cNvSpPr>
          <p:nvPr/>
        </p:nvSpPr>
        <p:spPr bwMode="auto">
          <a:xfrm>
            <a:off x="60198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16" name="Group 27"/>
          <p:cNvGrpSpPr>
            <a:grpSpLocks/>
          </p:cNvGrpSpPr>
          <p:nvPr/>
        </p:nvGrpSpPr>
        <p:grpSpPr bwMode="auto">
          <a:xfrm>
            <a:off x="2819400" y="3121025"/>
            <a:ext cx="768350" cy="1530350"/>
            <a:chOff x="1536" y="2686"/>
            <a:chExt cx="484" cy="964"/>
          </a:xfrm>
        </p:grpSpPr>
        <p:sp>
          <p:nvSpPr>
            <p:cNvPr id="59457" name="Line 28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8" name="Line 29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9" name="Line 30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0" name="Line 31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1" name="Line 32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2" name="Line 33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3" name="Line 34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17" name="Line 35"/>
          <p:cNvSpPr>
            <a:spLocks noChangeShapeType="1"/>
          </p:cNvSpPr>
          <p:nvPr/>
        </p:nvSpPr>
        <p:spPr bwMode="auto">
          <a:xfrm>
            <a:off x="3581400" y="4648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36"/>
          <p:cNvSpPr>
            <a:spLocks noChangeShapeType="1"/>
          </p:cNvSpPr>
          <p:nvPr/>
        </p:nvSpPr>
        <p:spPr bwMode="auto">
          <a:xfrm flipV="1">
            <a:off x="4800600" y="46450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37"/>
          <p:cNvSpPr>
            <a:spLocks noChangeShapeType="1"/>
          </p:cNvSpPr>
          <p:nvPr/>
        </p:nvSpPr>
        <p:spPr bwMode="auto">
          <a:xfrm>
            <a:off x="3595688" y="2743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Line 38"/>
          <p:cNvSpPr>
            <a:spLocks noChangeShapeType="1"/>
          </p:cNvSpPr>
          <p:nvPr/>
        </p:nvSpPr>
        <p:spPr bwMode="auto">
          <a:xfrm>
            <a:off x="6019800" y="2743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21" name="Group 39"/>
          <p:cNvGrpSpPr>
            <a:grpSpLocks/>
          </p:cNvGrpSpPr>
          <p:nvPr/>
        </p:nvGrpSpPr>
        <p:grpSpPr bwMode="auto">
          <a:xfrm>
            <a:off x="4572000" y="6324600"/>
            <a:ext cx="457200" cy="304800"/>
            <a:chOff x="768" y="3168"/>
            <a:chExt cx="288" cy="192"/>
          </a:xfrm>
        </p:grpSpPr>
        <p:sp>
          <p:nvSpPr>
            <p:cNvPr id="59453" name="Line 40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4" name="Line 41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5" name="Line 42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6" name="Line 43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22" name="Line 44"/>
          <p:cNvSpPr>
            <a:spLocks noChangeAspect="1" noChangeShapeType="1"/>
          </p:cNvSpPr>
          <p:nvPr/>
        </p:nvSpPr>
        <p:spPr bwMode="auto">
          <a:xfrm flipH="1">
            <a:off x="4800600" y="31242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Line 45"/>
          <p:cNvSpPr>
            <a:spLocks noChangeAspect="1" noChangeShapeType="1"/>
          </p:cNvSpPr>
          <p:nvPr/>
        </p:nvSpPr>
        <p:spPr bwMode="auto">
          <a:xfrm flipH="1">
            <a:off x="4492625" y="35845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Line 46"/>
          <p:cNvSpPr>
            <a:spLocks noChangeAspect="1" noChangeShapeType="1"/>
          </p:cNvSpPr>
          <p:nvPr/>
        </p:nvSpPr>
        <p:spPr bwMode="auto">
          <a:xfrm flipH="1">
            <a:off x="4492625" y="342582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5" name="Line 47"/>
          <p:cNvSpPr>
            <a:spLocks noChangeAspect="1" noChangeShapeType="1"/>
          </p:cNvSpPr>
          <p:nvPr/>
        </p:nvSpPr>
        <p:spPr bwMode="auto">
          <a:xfrm>
            <a:off x="4492625" y="41941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6" name="Line 48"/>
          <p:cNvSpPr>
            <a:spLocks noChangeAspect="1" noChangeShapeType="1"/>
          </p:cNvSpPr>
          <p:nvPr/>
        </p:nvSpPr>
        <p:spPr bwMode="auto">
          <a:xfrm flipH="1">
            <a:off x="4800600" y="419417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Line 49"/>
          <p:cNvSpPr>
            <a:spLocks noChangeAspect="1" noChangeShapeType="1"/>
          </p:cNvSpPr>
          <p:nvPr/>
        </p:nvSpPr>
        <p:spPr bwMode="auto">
          <a:xfrm flipH="1">
            <a:off x="4340225" y="357822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Line 50"/>
          <p:cNvSpPr>
            <a:spLocks noChangeAspect="1" noChangeShapeType="1"/>
          </p:cNvSpPr>
          <p:nvPr/>
        </p:nvSpPr>
        <p:spPr bwMode="auto">
          <a:xfrm flipH="1">
            <a:off x="4032250" y="38893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29" name="Group 51"/>
          <p:cNvGrpSpPr>
            <a:grpSpLocks/>
          </p:cNvGrpSpPr>
          <p:nvPr/>
        </p:nvGrpSpPr>
        <p:grpSpPr bwMode="auto">
          <a:xfrm>
            <a:off x="4800600" y="1825625"/>
            <a:ext cx="765175" cy="1527175"/>
            <a:chOff x="2640" y="862"/>
            <a:chExt cx="482" cy="962"/>
          </a:xfrm>
        </p:grpSpPr>
        <p:sp>
          <p:nvSpPr>
            <p:cNvPr id="59446" name="Line 52"/>
            <p:cNvSpPr>
              <a:spLocks noChangeAspect="1" noChangeShapeType="1"/>
            </p:cNvSpPr>
            <p:nvPr/>
          </p:nvSpPr>
          <p:spPr bwMode="auto">
            <a:xfrm>
              <a:off x="2642" y="862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7" name="Line 53"/>
            <p:cNvSpPr>
              <a:spLocks noChangeAspect="1" noChangeShapeType="1"/>
            </p:cNvSpPr>
            <p:nvPr/>
          </p:nvSpPr>
          <p:spPr bwMode="auto">
            <a:xfrm>
              <a:off x="2640" y="115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8" name="Line 54"/>
            <p:cNvSpPr>
              <a:spLocks noChangeAspect="1" noChangeShapeType="1"/>
            </p:cNvSpPr>
            <p:nvPr/>
          </p:nvSpPr>
          <p:spPr bwMode="auto">
            <a:xfrm>
              <a:off x="2834" y="105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9" name="Line 55"/>
            <p:cNvSpPr>
              <a:spLocks noChangeAspect="1" noChangeShapeType="1"/>
            </p:cNvSpPr>
            <p:nvPr/>
          </p:nvSpPr>
          <p:spPr bwMode="auto">
            <a:xfrm flipH="1">
              <a:off x="2640" y="153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0" name="Line 56"/>
            <p:cNvSpPr>
              <a:spLocks noChangeAspect="1" noChangeShapeType="1"/>
            </p:cNvSpPr>
            <p:nvPr/>
          </p:nvSpPr>
          <p:spPr bwMode="auto">
            <a:xfrm>
              <a:off x="2642" y="153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1" name="Line 57"/>
            <p:cNvSpPr>
              <a:spLocks noChangeAspect="1" noChangeShapeType="1"/>
            </p:cNvSpPr>
            <p:nvPr/>
          </p:nvSpPr>
          <p:spPr bwMode="auto">
            <a:xfrm>
              <a:off x="2928" y="114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2" name="Line 58"/>
            <p:cNvSpPr>
              <a:spLocks noChangeAspect="1" noChangeShapeType="1"/>
            </p:cNvSpPr>
            <p:nvPr/>
          </p:nvSpPr>
          <p:spPr bwMode="auto">
            <a:xfrm>
              <a:off x="2928" y="134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30" name="Line 59"/>
          <p:cNvSpPr>
            <a:spLocks noChangeShapeType="1"/>
          </p:cNvSpPr>
          <p:nvPr/>
        </p:nvSpPr>
        <p:spPr bwMode="auto">
          <a:xfrm>
            <a:off x="5562600" y="2590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1" name="Line 60"/>
          <p:cNvSpPr>
            <a:spLocks noChangeShapeType="1"/>
          </p:cNvSpPr>
          <p:nvPr/>
        </p:nvSpPr>
        <p:spPr bwMode="auto">
          <a:xfrm>
            <a:off x="5562600" y="3886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2" name="Line 61"/>
          <p:cNvSpPr>
            <a:spLocks noChangeShapeType="1"/>
          </p:cNvSpPr>
          <p:nvPr/>
        </p:nvSpPr>
        <p:spPr bwMode="auto">
          <a:xfrm flipH="1">
            <a:off x="2895600" y="3886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3" name="Text Box 64"/>
          <p:cNvSpPr txBox="1">
            <a:spLocks noChangeArrowheads="1"/>
          </p:cNvSpPr>
          <p:nvPr/>
        </p:nvSpPr>
        <p:spPr bwMode="auto">
          <a:xfrm>
            <a:off x="4648200" y="1447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out</a:t>
            </a:r>
          </a:p>
        </p:txBody>
      </p:sp>
      <p:sp>
        <p:nvSpPr>
          <p:cNvPr id="59434" name="Line 65"/>
          <p:cNvSpPr>
            <a:spLocks noChangeShapeType="1"/>
          </p:cNvSpPr>
          <p:nvPr/>
        </p:nvSpPr>
        <p:spPr bwMode="auto">
          <a:xfrm>
            <a:off x="480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5" name="Line 66"/>
          <p:cNvSpPr>
            <a:spLocks noChangeShapeType="1"/>
          </p:cNvSpPr>
          <p:nvPr/>
        </p:nvSpPr>
        <p:spPr bwMode="auto">
          <a:xfrm>
            <a:off x="4800600" y="1447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6" name="Oval 67"/>
          <p:cNvSpPr>
            <a:spLocks noChangeArrowheads="1"/>
          </p:cNvSpPr>
          <p:nvPr/>
        </p:nvSpPr>
        <p:spPr bwMode="auto">
          <a:xfrm>
            <a:off x="4724400" y="4572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37" name="Text Box 69"/>
          <p:cNvSpPr txBox="1">
            <a:spLocks noChangeArrowheads="1"/>
          </p:cNvSpPr>
          <p:nvPr/>
        </p:nvSpPr>
        <p:spPr bwMode="auto">
          <a:xfrm>
            <a:off x="2209800" y="3581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1</a:t>
            </a:r>
            <a:endParaRPr lang="en-US" altLang="en-US" sz="2800" i="1"/>
          </a:p>
        </p:txBody>
      </p:sp>
      <p:sp>
        <p:nvSpPr>
          <p:cNvPr id="59438" name="Text Box 70"/>
          <p:cNvSpPr txBox="1">
            <a:spLocks noChangeArrowheads="1"/>
          </p:cNvSpPr>
          <p:nvPr/>
        </p:nvSpPr>
        <p:spPr bwMode="auto">
          <a:xfrm>
            <a:off x="6767513" y="3584575"/>
            <a:ext cx="62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2</a:t>
            </a:r>
            <a:endParaRPr lang="en-US" altLang="en-US" sz="2800" i="1"/>
          </a:p>
        </p:txBody>
      </p:sp>
      <p:grpSp>
        <p:nvGrpSpPr>
          <p:cNvPr id="118860" name="Group 76"/>
          <p:cNvGrpSpPr>
            <a:grpSpLocks/>
          </p:cNvGrpSpPr>
          <p:nvPr/>
        </p:nvGrpSpPr>
        <p:grpSpPr bwMode="auto">
          <a:xfrm>
            <a:off x="838200" y="2209800"/>
            <a:ext cx="5181600" cy="685800"/>
            <a:chOff x="336" y="1296"/>
            <a:chExt cx="3264" cy="432"/>
          </a:xfrm>
        </p:grpSpPr>
        <p:sp>
          <p:nvSpPr>
            <p:cNvPr id="59443" name="AutoShape 71"/>
            <p:cNvSpPr>
              <a:spLocks noChangeArrowheads="1"/>
            </p:cNvSpPr>
            <p:nvPr/>
          </p:nvSpPr>
          <p:spPr bwMode="auto">
            <a:xfrm>
              <a:off x="336" y="1296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Dissimilarity</a:t>
              </a:r>
            </a:p>
          </p:txBody>
        </p:sp>
        <p:cxnSp>
          <p:nvCxnSpPr>
            <p:cNvPr id="59444" name="AutoShape 72"/>
            <p:cNvCxnSpPr>
              <a:cxnSpLocks noChangeShapeType="1"/>
              <a:stCxn id="59443" idx="3"/>
              <a:endCxn id="59419" idx="0"/>
            </p:cNvCxnSpPr>
            <p:nvPr/>
          </p:nvCxnSpPr>
          <p:spPr bwMode="auto">
            <a:xfrm>
              <a:off x="1488" y="1512"/>
              <a:ext cx="585" cy="120"/>
            </a:xfrm>
            <a:prstGeom prst="straightConnector1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45" name="AutoShape 73"/>
            <p:cNvCxnSpPr>
              <a:cxnSpLocks noChangeShapeType="1"/>
              <a:stCxn id="59443" idx="3"/>
              <a:endCxn id="59420" idx="0"/>
            </p:cNvCxnSpPr>
            <p:nvPr/>
          </p:nvCxnSpPr>
          <p:spPr bwMode="auto">
            <a:xfrm>
              <a:off x="1488" y="1512"/>
              <a:ext cx="2112" cy="120"/>
            </a:xfrm>
            <a:prstGeom prst="straightConnector1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8859" name="Group 75"/>
          <p:cNvGrpSpPr>
            <a:grpSpLocks/>
          </p:cNvGrpSpPr>
          <p:nvPr/>
        </p:nvGrpSpPr>
        <p:grpSpPr bwMode="auto">
          <a:xfrm>
            <a:off x="2667000" y="1219200"/>
            <a:ext cx="2133600" cy="685800"/>
            <a:chOff x="1488" y="672"/>
            <a:chExt cx="1344" cy="432"/>
          </a:xfrm>
        </p:grpSpPr>
        <p:sp>
          <p:nvSpPr>
            <p:cNvPr id="59441" name="AutoShape 68"/>
            <p:cNvSpPr>
              <a:spLocks noChangeArrowheads="1"/>
            </p:cNvSpPr>
            <p:nvPr/>
          </p:nvSpPr>
          <p:spPr bwMode="auto">
            <a:xfrm>
              <a:off x="1488" y="672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Similarity</a:t>
              </a:r>
            </a:p>
          </p:txBody>
        </p:sp>
        <p:cxnSp>
          <p:nvCxnSpPr>
            <p:cNvPr id="59442" name="AutoShape 74"/>
            <p:cNvCxnSpPr>
              <a:cxnSpLocks noChangeShapeType="1"/>
              <a:stCxn id="59441" idx="3"/>
              <a:endCxn id="59435" idx="0"/>
            </p:cNvCxnSpPr>
            <p:nvPr/>
          </p:nvCxnSpPr>
          <p:spPr bwMode="auto">
            <a:xfrm flipV="1">
              <a:off x="2448" y="816"/>
              <a:ext cx="384" cy="72"/>
            </a:xfrm>
            <a:prstGeom prst="straightConnector1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Bump Circuit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31210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1</a:t>
            </a:r>
            <a:endParaRPr lang="en-US" altLang="en-US" sz="2800" i="1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805113" y="4264025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557713" y="3124200"/>
            <a:ext cx="62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2</a:t>
            </a:r>
            <a:endParaRPr lang="en-US" altLang="en-US" sz="2800" i="1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295400" y="4800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b</a:t>
            </a:r>
            <a:endParaRPr lang="en-US" altLang="en-US" sz="2800" i="1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667000" y="426402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Aspect="1" noChangeShapeType="1"/>
          </p:cNvSpPr>
          <p:nvPr/>
        </p:nvSpPr>
        <p:spPr bwMode="auto">
          <a:xfrm flipH="1">
            <a:off x="2667000" y="433705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Aspect="1" noChangeShapeType="1"/>
          </p:cNvSpPr>
          <p:nvPr/>
        </p:nvSpPr>
        <p:spPr bwMode="auto">
          <a:xfrm flipH="1">
            <a:off x="2351088" y="47974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Aspect="1" noChangeShapeType="1"/>
          </p:cNvSpPr>
          <p:nvPr/>
        </p:nvSpPr>
        <p:spPr bwMode="auto">
          <a:xfrm flipH="1">
            <a:off x="2351088" y="463867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Aspect="1" noChangeShapeType="1"/>
          </p:cNvSpPr>
          <p:nvPr/>
        </p:nvSpPr>
        <p:spPr bwMode="auto">
          <a:xfrm>
            <a:off x="2351088" y="54070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Aspect="1" noChangeShapeType="1"/>
          </p:cNvSpPr>
          <p:nvPr/>
        </p:nvSpPr>
        <p:spPr bwMode="auto">
          <a:xfrm flipH="1">
            <a:off x="2667000" y="54070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Aspect="1" noChangeShapeType="1"/>
          </p:cNvSpPr>
          <p:nvPr/>
        </p:nvSpPr>
        <p:spPr bwMode="auto">
          <a:xfrm flipH="1">
            <a:off x="2198688" y="47910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Aspect="1" noChangeShapeType="1"/>
          </p:cNvSpPr>
          <p:nvPr/>
        </p:nvSpPr>
        <p:spPr bwMode="auto">
          <a:xfrm flipH="1">
            <a:off x="1890713" y="51022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Aspect="1" noChangeShapeType="1"/>
          </p:cNvSpPr>
          <p:nvPr/>
        </p:nvSpPr>
        <p:spPr bwMode="auto">
          <a:xfrm>
            <a:off x="3886200" y="26638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Aspect="1" noChangeShapeType="1"/>
          </p:cNvSpPr>
          <p:nvPr/>
        </p:nvSpPr>
        <p:spPr bwMode="auto">
          <a:xfrm>
            <a:off x="3883025" y="31210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Aspect="1" noChangeShapeType="1"/>
          </p:cNvSpPr>
          <p:nvPr/>
        </p:nvSpPr>
        <p:spPr bwMode="auto">
          <a:xfrm>
            <a:off x="4191000" y="2971800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Aspect="1" noChangeShapeType="1"/>
          </p:cNvSpPr>
          <p:nvPr/>
        </p:nvSpPr>
        <p:spPr bwMode="auto">
          <a:xfrm flipH="1">
            <a:off x="3883025" y="37306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Aspect="1" noChangeShapeType="1"/>
          </p:cNvSpPr>
          <p:nvPr/>
        </p:nvSpPr>
        <p:spPr bwMode="auto">
          <a:xfrm>
            <a:off x="3886200" y="37306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Aspect="1" noChangeShapeType="1"/>
          </p:cNvSpPr>
          <p:nvPr/>
        </p:nvSpPr>
        <p:spPr bwMode="auto">
          <a:xfrm>
            <a:off x="4343400" y="31146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Line 22"/>
          <p:cNvSpPr>
            <a:spLocks noChangeAspect="1" noChangeShapeType="1"/>
          </p:cNvSpPr>
          <p:nvPr/>
        </p:nvSpPr>
        <p:spPr bwMode="auto">
          <a:xfrm>
            <a:off x="4340225" y="342900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2004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M</a:t>
            </a:r>
            <a:r>
              <a:rPr lang="en-US" altLang="en-US" baseline="-25000"/>
              <a:t>2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219200" y="3581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M</a:t>
            </a:r>
            <a:r>
              <a:rPr lang="en-US" altLang="en-US" baseline="-25000"/>
              <a:t>1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928688" y="2362200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1462088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3871913" y="2362200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2</a:t>
            </a: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38862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69" name="Group 29"/>
          <p:cNvGrpSpPr>
            <a:grpSpLocks/>
          </p:cNvGrpSpPr>
          <p:nvPr/>
        </p:nvGrpSpPr>
        <p:grpSpPr bwMode="auto">
          <a:xfrm>
            <a:off x="685800" y="2663825"/>
            <a:ext cx="768350" cy="1530350"/>
            <a:chOff x="1536" y="2686"/>
            <a:chExt cx="484" cy="964"/>
          </a:xfrm>
        </p:grpSpPr>
        <p:sp>
          <p:nvSpPr>
            <p:cNvPr id="61507" name="Line 30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8" name="Line 31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9" name="Line 32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0" name="Line 33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1" name="Line 34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2" name="Line 35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3" name="Line 36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0" name="Line 37"/>
          <p:cNvSpPr>
            <a:spLocks noChangeShapeType="1"/>
          </p:cNvSpPr>
          <p:nvPr/>
        </p:nvSpPr>
        <p:spPr bwMode="auto">
          <a:xfrm>
            <a:off x="1447800" y="4191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8"/>
          <p:cNvSpPr>
            <a:spLocks noChangeShapeType="1"/>
          </p:cNvSpPr>
          <p:nvPr/>
        </p:nvSpPr>
        <p:spPr bwMode="auto">
          <a:xfrm flipV="1">
            <a:off x="2667000" y="41878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9"/>
          <p:cNvSpPr>
            <a:spLocks noChangeShapeType="1"/>
          </p:cNvSpPr>
          <p:nvPr/>
        </p:nvSpPr>
        <p:spPr bwMode="auto">
          <a:xfrm>
            <a:off x="1462088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40"/>
          <p:cNvSpPr>
            <a:spLocks noChangeShapeType="1"/>
          </p:cNvSpPr>
          <p:nvPr/>
        </p:nvSpPr>
        <p:spPr bwMode="auto">
          <a:xfrm>
            <a:off x="38862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74" name="Group 41"/>
          <p:cNvGrpSpPr>
            <a:grpSpLocks/>
          </p:cNvGrpSpPr>
          <p:nvPr/>
        </p:nvGrpSpPr>
        <p:grpSpPr bwMode="auto">
          <a:xfrm>
            <a:off x="2438400" y="5867400"/>
            <a:ext cx="457200" cy="304800"/>
            <a:chOff x="768" y="3168"/>
            <a:chExt cx="288" cy="192"/>
          </a:xfrm>
        </p:grpSpPr>
        <p:sp>
          <p:nvSpPr>
            <p:cNvPr id="61503" name="Line 42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4" name="Line 43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5" name="Line 44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6" name="Line 45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5" name="Line 48"/>
          <p:cNvSpPr>
            <a:spLocks noChangeAspect="1" noChangeShapeType="1"/>
          </p:cNvSpPr>
          <p:nvPr/>
        </p:nvSpPr>
        <p:spPr bwMode="auto">
          <a:xfrm flipH="1">
            <a:off x="2667000" y="26670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Line 49"/>
          <p:cNvSpPr>
            <a:spLocks noChangeAspect="1" noChangeShapeType="1"/>
          </p:cNvSpPr>
          <p:nvPr/>
        </p:nvSpPr>
        <p:spPr bwMode="auto">
          <a:xfrm flipH="1">
            <a:off x="2359025" y="31273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Line 50"/>
          <p:cNvSpPr>
            <a:spLocks noChangeAspect="1" noChangeShapeType="1"/>
          </p:cNvSpPr>
          <p:nvPr/>
        </p:nvSpPr>
        <p:spPr bwMode="auto">
          <a:xfrm flipH="1">
            <a:off x="2359025" y="296862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8" name="Line 51"/>
          <p:cNvSpPr>
            <a:spLocks noChangeAspect="1" noChangeShapeType="1"/>
          </p:cNvSpPr>
          <p:nvPr/>
        </p:nvSpPr>
        <p:spPr bwMode="auto">
          <a:xfrm>
            <a:off x="2359025" y="37369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52"/>
          <p:cNvSpPr>
            <a:spLocks noChangeAspect="1" noChangeShapeType="1"/>
          </p:cNvSpPr>
          <p:nvPr/>
        </p:nvSpPr>
        <p:spPr bwMode="auto">
          <a:xfrm flipH="1">
            <a:off x="2667000" y="373697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Line 53"/>
          <p:cNvSpPr>
            <a:spLocks noChangeAspect="1" noChangeShapeType="1"/>
          </p:cNvSpPr>
          <p:nvPr/>
        </p:nvSpPr>
        <p:spPr bwMode="auto">
          <a:xfrm flipH="1">
            <a:off x="2206625" y="312102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1" name="Line 54"/>
          <p:cNvSpPr>
            <a:spLocks noChangeAspect="1" noChangeShapeType="1"/>
          </p:cNvSpPr>
          <p:nvPr/>
        </p:nvSpPr>
        <p:spPr bwMode="auto">
          <a:xfrm flipH="1">
            <a:off x="1898650" y="34321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82" name="Group 64"/>
          <p:cNvGrpSpPr>
            <a:grpSpLocks/>
          </p:cNvGrpSpPr>
          <p:nvPr/>
        </p:nvGrpSpPr>
        <p:grpSpPr bwMode="auto">
          <a:xfrm>
            <a:off x="2667000" y="1368425"/>
            <a:ext cx="765175" cy="1527175"/>
            <a:chOff x="2640" y="862"/>
            <a:chExt cx="482" cy="962"/>
          </a:xfrm>
        </p:grpSpPr>
        <p:sp>
          <p:nvSpPr>
            <p:cNvPr id="61496" name="Line 57"/>
            <p:cNvSpPr>
              <a:spLocks noChangeAspect="1" noChangeShapeType="1"/>
            </p:cNvSpPr>
            <p:nvPr/>
          </p:nvSpPr>
          <p:spPr bwMode="auto">
            <a:xfrm>
              <a:off x="2642" y="862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7" name="Line 58"/>
            <p:cNvSpPr>
              <a:spLocks noChangeAspect="1" noChangeShapeType="1"/>
            </p:cNvSpPr>
            <p:nvPr/>
          </p:nvSpPr>
          <p:spPr bwMode="auto">
            <a:xfrm>
              <a:off x="2640" y="115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8" name="Line 59"/>
            <p:cNvSpPr>
              <a:spLocks noChangeAspect="1" noChangeShapeType="1"/>
            </p:cNvSpPr>
            <p:nvPr/>
          </p:nvSpPr>
          <p:spPr bwMode="auto">
            <a:xfrm>
              <a:off x="2834" y="105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9" name="Line 60"/>
            <p:cNvSpPr>
              <a:spLocks noChangeAspect="1" noChangeShapeType="1"/>
            </p:cNvSpPr>
            <p:nvPr/>
          </p:nvSpPr>
          <p:spPr bwMode="auto">
            <a:xfrm flipH="1">
              <a:off x="2640" y="153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0" name="Line 61"/>
            <p:cNvSpPr>
              <a:spLocks noChangeAspect="1" noChangeShapeType="1"/>
            </p:cNvSpPr>
            <p:nvPr/>
          </p:nvSpPr>
          <p:spPr bwMode="auto">
            <a:xfrm>
              <a:off x="2642" y="153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1" name="Line 62"/>
            <p:cNvSpPr>
              <a:spLocks noChangeAspect="1" noChangeShapeType="1"/>
            </p:cNvSpPr>
            <p:nvPr/>
          </p:nvSpPr>
          <p:spPr bwMode="auto">
            <a:xfrm>
              <a:off x="2928" y="114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2" name="Line 63"/>
            <p:cNvSpPr>
              <a:spLocks noChangeAspect="1" noChangeShapeType="1"/>
            </p:cNvSpPr>
            <p:nvPr/>
          </p:nvSpPr>
          <p:spPr bwMode="auto">
            <a:xfrm>
              <a:off x="2928" y="134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83" name="Line 66"/>
          <p:cNvSpPr>
            <a:spLocks noChangeShapeType="1"/>
          </p:cNvSpPr>
          <p:nvPr/>
        </p:nvSpPr>
        <p:spPr bwMode="auto">
          <a:xfrm>
            <a:off x="3429000" y="21336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68"/>
          <p:cNvSpPr>
            <a:spLocks noChangeShapeType="1"/>
          </p:cNvSpPr>
          <p:nvPr/>
        </p:nvSpPr>
        <p:spPr bwMode="auto">
          <a:xfrm>
            <a:off x="3429000" y="3429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69"/>
          <p:cNvSpPr>
            <a:spLocks noChangeShapeType="1"/>
          </p:cNvSpPr>
          <p:nvPr/>
        </p:nvSpPr>
        <p:spPr bwMode="auto">
          <a:xfrm flipH="1">
            <a:off x="762000" y="3429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Text Box 70"/>
          <p:cNvSpPr txBox="1">
            <a:spLocks noChangeArrowheads="1"/>
          </p:cNvSpPr>
          <p:nvPr/>
        </p:nvSpPr>
        <p:spPr bwMode="auto">
          <a:xfrm>
            <a:off x="2286000" y="3200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M</a:t>
            </a:r>
            <a:r>
              <a:rPr lang="en-US" altLang="en-US" baseline="-25000"/>
              <a:t>3</a:t>
            </a:r>
          </a:p>
        </p:txBody>
      </p:sp>
      <p:sp>
        <p:nvSpPr>
          <p:cNvPr id="61487" name="Text Box 71"/>
          <p:cNvSpPr txBox="1">
            <a:spLocks noChangeArrowheads="1"/>
          </p:cNvSpPr>
          <p:nvPr/>
        </p:nvSpPr>
        <p:spPr bwMode="auto">
          <a:xfrm>
            <a:off x="2286000" y="190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M</a:t>
            </a:r>
            <a:r>
              <a:rPr lang="en-US" altLang="en-US" baseline="-25000"/>
              <a:t>4</a:t>
            </a:r>
          </a:p>
        </p:txBody>
      </p:sp>
      <p:sp>
        <p:nvSpPr>
          <p:cNvPr id="61488" name="Text Box 72"/>
          <p:cNvSpPr txBox="1">
            <a:spLocks noChangeArrowheads="1"/>
          </p:cNvSpPr>
          <p:nvPr/>
        </p:nvSpPr>
        <p:spPr bwMode="auto">
          <a:xfrm>
            <a:off x="2514600" y="1066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out</a:t>
            </a:r>
          </a:p>
        </p:txBody>
      </p:sp>
      <p:sp>
        <p:nvSpPr>
          <p:cNvPr id="61489" name="Line 73"/>
          <p:cNvSpPr>
            <a:spLocks noChangeShapeType="1"/>
          </p:cNvSpPr>
          <p:nvPr/>
        </p:nvSpPr>
        <p:spPr bwMode="auto">
          <a:xfrm>
            <a:off x="2667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Line 74"/>
          <p:cNvSpPr>
            <a:spLocks noChangeShapeType="1"/>
          </p:cNvSpPr>
          <p:nvPr/>
        </p:nvSpPr>
        <p:spPr bwMode="auto">
          <a:xfrm>
            <a:off x="2667000" y="990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948" name="Object 76"/>
          <p:cNvGraphicFramePr>
            <a:graphicFrameLocks noChangeAspect="1"/>
          </p:cNvGraphicFramePr>
          <p:nvPr/>
        </p:nvGraphicFramePr>
        <p:xfrm>
          <a:off x="5257800" y="2743200"/>
          <a:ext cx="38862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Equation" r:id="rId4" imgW="1714500" imgH="863600" progId="Equation.DSMT4">
                  <p:embed/>
                </p:oleObj>
              </mc:Choice>
              <mc:Fallback>
                <p:oleObj name="Equation" r:id="rId4" imgW="1714500" imgH="8636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886200" cy="1962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9" name="Object 77"/>
          <p:cNvGraphicFramePr>
            <a:graphicFrameLocks noChangeAspect="1"/>
          </p:cNvGraphicFramePr>
          <p:nvPr/>
        </p:nvGraphicFramePr>
        <p:xfrm>
          <a:off x="4724400" y="1066800"/>
          <a:ext cx="41910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3" name="Equation" r:id="rId6" imgW="1765300" imgH="673100" progId="Equation.DSMT4">
                  <p:embed/>
                </p:oleObj>
              </mc:Choice>
              <mc:Fallback>
                <p:oleObj name="Equation" r:id="rId6" imgW="1765300" imgH="6731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4191000" cy="1601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50" name="Object 78"/>
          <p:cNvGraphicFramePr>
            <a:graphicFrameLocks noChangeAspect="1"/>
          </p:cNvGraphicFramePr>
          <p:nvPr/>
        </p:nvGraphicFramePr>
        <p:xfrm>
          <a:off x="228600" y="304800"/>
          <a:ext cx="198120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Equation" r:id="rId8" imgW="1002865" imgH="863225" progId="Equation.DSMT4">
                  <p:embed/>
                </p:oleObj>
              </mc:Choice>
              <mc:Fallback>
                <p:oleObj name="Equation" r:id="rId8" imgW="1002865" imgH="863225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1981200" cy="1709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52" name="Object 80"/>
          <p:cNvGraphicFramePr>
            <a:graphicFrameLocks noChangeAspect="1"/>
          </p:cNvGraphicFramePr>
          <p:nvPr/>
        </p:nvGraphicFramePr>
        <p:xfrm>
          <a:off x="5410200" y="4876800"/>
          <a:ext cx="29940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5" name="Equation" r:id="rId10" imgW="1320800" imgH="596900" progId="Equation.DSMT4">
                  <p:embed/>
                </p:oleObj>
              </mc:Choice>
              <mc:Fallback>
                <p:oleObj name="Equation" r:id="rId10" imgW="1320800" imgH="5969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76800"/>
                        <a:ext cx="2994025" cy="1355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5" name="Oval 81"/>
          <p:cNvSpPr>
            <a:spLocks noChangeArrowheads="1"/>
          </p:cNvSpPr>
          <p:nvPr/>
        </p:nvSpPr>
        <p:spPr bwMode="auto">
          <a:xfrm>
            <a:off x="2590800" y="4114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Bump Circuit</a:t>
            </a:r>
            <a:endParaRPr lang="en-US" altLang="en-US" baseline="-25000"/>
          </a:p>
        </p:txBody>
      </p:sp>
      <p:pic>
        <p:nvPicPr>
          <p:cNvPr id="63491" name="Picture 15" descr="bumpMeasur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838200"/>
            <a:ext cx="904875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Anti-Bump Circuit</a:t>
            </a:r>
          </a:p>
        </p:txBody>
      </p:sp>
      <p:pic>
        <p:nvPicPr>
          <p:cNvPr id="65539" name="Picture 4" descr="antibumpf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265738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7"/>
          <p:cNvSpPr txBox="1">
            <a:spLocks noChangeArrowheads="1"/>
          </p:cNvSpPr>
          <p:nvPr/>
        </p:nvSpPr>
        <p:spPr bwMode="auto">
          <a:xfrm>
            <a:off x="2678113" y="4654550"/>
            <a:ext cx="38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/>
              <a:t>I</a:t>
            </a:r>
            <a:r>
              <a:rPr lang="en-US" altLang="en-US" sz="2000" baseline="-25000"/>
              <a:t>b</a:t>
            </a:r>
          </a:p>
        </p:txBody>
      </p:sp>
      <p:sp>
        <p:nvSpPr>
          <p:cNvPr id="67587" name="Text Box 8"/>
          <p:cNvSpPr txBox="1">
            <a:spLocks noChangeArrowheads="1"/>
          </p:cNvSpPr>
          <p:nvPr/>
        </p:nvSpPr>
        <p:spPr bwMode="auto">
          <a:xfrm>
            <a:off x="2468563" y="41370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 i="1"/>
              <a:t>V</a:t>
            </a:r>
          </a:p>
        </p:txBody>
      </p:sp>
      <p:sp>
        <p:nvSpPr>
          <p:cNvPr id="67588" name="Text Box 9"/>
          <p:cNvSpPr txBox="1">
            <a:spLocks noChangeArrowheads="1"/>
          </p:cNvSpPr>
          <p:nvPr/>
        </p:nvSpPr>
        <p:spPr bwMode="auto">
          <a:xfrm>
            <a:off x="3987800" y="3606800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 i="1"/>
              <a:t>V</a:t>
            </a:r>
            <a:r>
              <a:rPr lang="en-US" altLang="en-US" sz="2000" i="1" baseline="-25000"/>
              <a:t>2</a:t>
            </a:r>
            <a:endParaRPr lang="en-US" altLang="en-US" sz="2000" i="1"/>
          </a:p>
        </p:txBody>
      </p:sp>
      <p:sp>
        <p:nvSpPr>
          <p:cNvPr id="67589" name="Text Box 10"/>
          <p:cNvSpPr txBox="1">
            <a:spLocks noChangeArrowheads="1"/>
          </p:cNvSpPr>
          <p:nvPr/>
        </p:nvSpPr>
        <p:spPr bwMode="auto">
          <a:xfrm>
            <a:off x="1268413" y="5122863"/>
            <a:ext cx="671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 i="1"/>
              <a:t>V</a:t>
            </a:r>
            <a:r>
              <a:rPr lang="en-US" altLang="en-US" sz="2000" i="1" baseline="-25000"/>
              <a:t>b</a:t>
            </a:r>
            <a:endParaRPr lang="en-US" altLang="en-US" sz="2000" i="1"/>
          </a:p>
        </p:txBody>
      </p:sp>
      <p:sp>
        <p:nvSpPr>
          <p:cNvPr id="67590" name="Line 11"/>
          <p:cNvSpPr>
            <a:spLocks noChangeShapeType="1"/>
          </p:cNvSpPr>
          <p:nvPr/>
        </p:nvSpPr>
        <p:spPr bwMode="auto">
          <a:xfrm>
            <a:off x="2667000" y="4594225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12"/>
          <p:cNvSpPr>
            <a:spLocks noChangeAspect="1" noChangeShapeType="1"/>
          </p:cNvSpPr>
          <p:nvPr/>
        </p:nvSpPr>
        <p:spPr bwMode="auto">
          <a:xfrm flipH="1">
            <a:off x="2667000" y="4657725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13"/>
          <p:cNvSpPr>
            <a:spLocks noChangeAspect="1" noChangeShapeType="1"/>
          </p:cNvSpPr>
          <p:nvPr/>
        </p:nvSpPr>
        <p:spPr bwMode="auto">
          <a:xfrm flipH="1">
            <a:off x="2392363" y="5057775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14"/>
          <p:cNvSpPr>
            <a:spLocks noChangeAspect="1" noChangeShapeType="1"/>
          </p:cNvSpPr>
          <p:nvPr/>
        </p:nvSpPr>
        <p:spPr bwMode="auto">
          <a:xfrm flipH="1">
            <a:off x="2392363" y="4919663"/>
            <a:ext cx="0" cy="79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5"/>
          <p:cNvSpPr>
            <a:spLocks noChangeAspect="1" noChangeShapeType="1"/>
          </p:cNvSpPr>
          <p:nvPr/>
        </p:nvSpPr>
        <p:spPr bwMode="auto">
          <a:xfrm>
            <a:off x="2392363" y="5584825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6"/>
          <p:cNvSpPr>
            <a:spLocks noChangeAspect="1" noChangeShapeType="1"/>
          </p:cNvSpPr>
          <p:nvPr/>
        </p:nvSpPr>
        <p:spPr bwMode="auto">
          <a:xfrm flipH="1">
            <a:off x="2667000" y="5584825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Line 17"/>
          <p:cNvSpPr>
            <a:spLocks noChangeAspect="1" noChangeShapeType="1"/>
          </p:cNvSpPr>
          <p:nvPr/>
        </p:nvSpPr>
        <p:spPr bwMode="auto">
          <a:xfrm flipH="1">
            <a:off x="2260600" y="505142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Line 18"/>
          <p:cNvSpPr>
            <a:spLocks noChangeAspect="1" noChangeShapeType="1"/>
          </p:cNvSpPr>
          <p:nvPr/>
        </p:nvSpPr>
        <p:spPr bwMode="auto">
          <a:xfrm flipH="1">
            <a:off x="1993900" y="5321300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Line 19"/>
          <p:cNvSpPr>
            <a:spLocks noChangeAspect="1" noChangeShapeType="1"/>
          </p:cNvSpPr>
          <p:nvPr/>
        </p:nvSpPr>
        <p:spPr bwMode="auto">
          <a:xfrm>
            <a:off x="3392488" y="32083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9" name="Line 20"/>
          <p:cNvSpPr>
            <a:spLocks noChangeAspect="1" noChangeShapeType="1"/>
          </p:cNvSpPr>
          <p:nvPr/>
        </p:nvSpPr>
        <p:spPr bwMode="auto">
          <a:xfrm>
            <a:off x="3390900" y="3605213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Line 21"/>
          <p:cNvSpPr>
            <a:spLocks noChangeAspect="1" noChangeShapeType="1"/>
          </p:cNvSpPr>
          <p:nvPr/>
        </p:nvSpPr>
        <p:spPr bwMode="auto">
          <a:xfrm>
            <a:off x="3641725" y="3467100"/>
            <a:ext cx="0" cy="796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Line 22"/>
          <p:cNvSpPr>
            <a:spLocks noChangeAspect="1" noChangeShapeType="1"/>
          </p:cNvSpPr>
          <p:nvPr/>
        </p:nvSpPr>
        <p:spPr bwMode="auto">
          <a:xfrm flipH="1">
            <a:off x="3390900" y="4132263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Line 23"/>
          <p:cNvSpPr>
            <a:spLocks noChangeAspect="1" noChangeShapeType="1"/>
          </p:cNvSpPr>
          <p:nvPr/>
        </p:nvSpPr>
        <p:spPr bwMode="auto">
          <a:xfrm>
            <a:off x="3392488" y="4132263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Line 24"/>
          <p:cNvSpPr>
            <a:spLocks noChangeAspect="1" noChangeShapeType="1"/>
          </p:cNvSpPr>
          <p:nvPr/>
        </p:nvSpPr>
        <p:spPr bwMode="auto">
          <a:xfrm>
            <a:off x="3773488" y="35988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Line 25"/>
          <p:cNvSpPr>
            <a:spLocks noChangeAspect="1" noChangeShapeType="1"/>
          </p:cNvSpPr>
          <p:nvPr/>
        </p:nvSpPr>
        <p:spPr bwMode="auto">
          <a:xfrm>
            <a:off x="3773488" y="3865563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Text Box 26"/>
          <p:cNvSpPr txBox="1">
            <a:spLocks noChangeArrowheads="1"/>
          </p:cNvSpPr>
          <p:nvPr/>
        </p:nvSpPr>
        <p:spPr bwMode="auto">
          <a:xfrm>
            <a:off x="2006600" y="3211513"/>
            <a:ext cx="38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/>
              <a:t>I</a:t>
            </a:r>
            <a:r>
              <a:rPr lang="en-US" altLang="en-US" sz="2000" baseline="-25000"/>
              <a:t>1</a:t>
            </a:r>
          </a:p>
        </p:txBody>
      </p:sp>
      <p:sp>
        <p:nvSpPr>
          <p:cNvPr id="67606" name="Text Box 28"/>
          <p:cNvSpPr txBox="1">
            <a:spLocks noChangeArrowheads="1"/>
          </p:cNvSpPr>
          <p:nvPr/>
        </p:nvSpPr>
        <p:spPr bwMode="auto">
          <a:xfrm>
            <a:off x="2930525" y="3144838"/>
            <a:ext cx="38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/>
              <a:t>I</a:t>
            </a:r>
            <a:r>
              <a:rPr lang="en-US" altLang="en-US" sz="2000" baseline="-25000"/>
              <a:t>2</a:t>
            </a:r>
          </a:p>
        </p:txBody>
      </p:sp>
      <p:grpSp>
        <p:nvGrpSpPr>
          <p:cNvPr id="67607" name="Group 30"/>
          <p:cNvGrpSpPr>
            <a:grpSpLocks/>
          </p:cNvGrpSpPr>
          <p:nvPr/>
        </p:nvGrpSpPr>
        <p:grpSpPr bwMode="auto">
          <a:xfrm>
            <a:off x="1268413" y="3208338"/>
            <a:ext cx="665162" cy="1325562"/>
            <a:chOff x="1536" y="2686"/>
            <a:chExt cx="484" cy="964"/>
          </a:xfrm>
        </p:grpSpPr>
        <p:sp>
          <p:nvSpPr>
            <p:cNvPr id="67647" name="Line 31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8" name="Line 32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Line 33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0" name="Line 34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1" name="Line 35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2" name="Line 36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3" name="Line 37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08" name="Line 38"/>
          <p:cNvSpPr>
            <a:spLocks noChangeShapeType="1"/>
          </p:cNvSpPr>
          <p:nvPr/>
        </p:nvSpPr>
        <p:spPr bwMode="auto">
          <a:xfrm>
            <a:off x="1939925" y="4529138"/>
            <a:ext cx="1452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Line 39"/>
          <p:cNvSpPr>
            <a:spLocks noChangeShapeType="1"/>
          </p:cNvSpPr>
          <p:nvPr/>
        </p:nvSpPr>
        <p:spPr bwMode="auto">
          <a:xfrm flipV="1">
            <a:off x="2667000" y="4529138"/>
            <a:ext cx="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7610" name="Group 42"/>
          <p:cNvGrpSpPr>
            <a:grpSpLocks/>
          </p:cNvGrpSpPr>
          <p:nvPr/>
        </p:nvGrpSpPr>
        <p:grpSpPr bwMode="auto">
          <a:xfrm>
            <a:off x="2468563" y="5984875"/>
            <a:ext cx="396875" cy="263525"/>
            <a:chOff x="768" y="3168"/>
            <a:chExt cx="288" cy="192"/>
          </a:xfrm>
        </p:grpSpPr>
        <p:sp>
          <p:nvSpPr>
            <p:cNvPr id="67643" name="Line 43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4" name="Line 44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5" name="Line 45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6" name="Line 46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611" name="Group 47"/>
          <p:cNvGrpSpPr>
            <a:grpSpLocks/>
          </p:cNvGrpSpPr>
          <p:nvPr/>
        </p:nvGrpSpPr>
        <p:grpSpPr bwMode="auto">
          <a:xfrm>
            <a:off x="2732088" y="1879600"/>
            <a:ext cx="666750" cy="1331913"/>
            <a:chOff x="4032" y="2640"/>
            <a:chExt cx="484" cy="968"/>
          </a:xfrm>
        </p:grpSpPr>
        <p:sp>
          <p:nvSpPr>
            <p:cNvPr id="67635" name="Line 48"/>
            <p:cNvSpPr>
              <a:spLocks noChangeAspect="1" noChangeShapeType="1"/>
            </p:cNvSpPr>
            <p:nvPr/>
          </p:nvSpPr>
          <p:spPr bwMode="auto">
            <a:xfrm flipH="1" flipV="1">
              <a:off x="4516" y="264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6" name="Line 49"/>
            <p:cNvSpPr>
              <a:spLocks noChangeAspect="1" noChangeShapeType="1"/>
            </p:cNvSpPr>
            <p:nvPr/>
          </p:nvSpPr>
          <p:spPr bwMode="auto">
            <a:xfrm flipH="1" flipV="1">
              <a:off x="4322" y="293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7" name="Line 50"/>
            <p:cNvSpPr>
              <a:spLocks noChangeAspect="1" noChangeShapeType="1"/>
            </p:cNvSpPr>
            <p:nvPr/>
          </p:nvSpPr>
          <p:spPr bwMode="auto">
            <a:xfrm flipH="1" flipV="1">
              <a:off x="4322" y="2834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8" name="Line 51"/>
            <p:cNvSpPr>
              <a:spLocks noChangeAspect="1" noChangeShapeType="1"/>
            </p:cNvSpPr>
            <p:nvPr/>
          </p:nvSpPr>
          <p:spPr bwMode="auto">
            <a:xfrm flipV="1">
              <a:off x="4322" y="331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9" name="Line 52"/>
            <p:cNvSpPr>
              <a:spLocks noChangeAspect="1" noChangeShapeType="1"/>
            </p:cNvSpPr>
            <p:nvPr/>
          </p:nvSpPr>
          <p:spPr bwMode="auto">
            <a:xfrm flipH="1" flipV="1">
              <a:off x="4516" y="3318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0" name="Line 53"/>
            <p:cNvSpPr>
              <a:spLocks noChangeAspect="1" noChangeShapeType="1"/>
            </p:cNvSpPr>
            <p:nvPr/>
          </p:nvSpPr>
          <p:spPr bwMode="auto">
            <a:xfrm flipH="1" flipV="1">
              <a:off x="4226" y="2930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1" name="Line 54"/>
            <p:cNvSpPr>
              <a:spLocks noChangeAspect="1" noChangeShapeType="1"/>
            </p:cNvSpPr>
            <p:nvPr/>
          </p:nvSpPr>
          <p:spPr bwMode="auto">
            <a:xfrm flipH="1" flipV="1">
              <a:off x="4032" y="31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2" name="Oval 55"/>
            <p:cNvSpPr>
              <a:spLocks noChangeArrowheads="1"/>
            </p:cNvSpPr>
            <p:nvPr/>
          </p:nvSpPr>
          <p:spPr bwMode="auto">
            <a:xfrm flipH="1" flipV="1">
              <a:off x="4132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7612" name="Line 56"/>
          <p:cNvSpPr>
            <a:spLocks noChangeAspect="1" noChangeShapeType="1"/>
          </p:cNvSpPr>
          <p:nvPr/>
        </p:nvSpPr>
        <p:spPr bwMode="auto">
          <a:xfrm flipV="1">
            <a:off x="1938338" y="1879600"/>
            <a:ext cx="0" cy="398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3" name="Line 57"/>
          <p:cNvSpPr>
            <a:spLocks noChangeAspect="1" noChangeShapeType="1"/>
          </p:cNvSpPr>
          <p:nvPr/>
        </p:nvSpPr>
        <p:spPr bwMode="auto">
          <a:xfrm flipV="1">
            <a:off x="1938338" y="2278063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4" name="Line 58"/>
          <p:cNvSpPr>
            <a:spLocks noChangeAspect="1" noChangeShapeType="1"/>
          </p:cNvSpPr>
          <p:nvPr/>
        </p:nvSpPr>
        <p:spPr bwMode="auto">
          <a:xfrm flipV="1">
            <a:off x="2205038" y="2146300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5" name="Line 59"/>
          <p:cNvSpPr>
            <a:spLocks noChangeAspect="1" noChangeShapeType="1"/>
          </p:cNvSpPr>
          <p:nvPr/>
        </p:nvSpPr>
        <p:spPr bwMode="auto">
          <a:xfrm flipH="1" flipV="1">
            <a:off x="1938338" y="2803525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6" name="Line 60"/>
          <p:cNvSpPr>
            <a:spLocks noChangeAspect="1" noChangeShapeType="1"/>
          </p:cNvSpPr>
          <p:nvPr/>
        </p:nvSpPr>
        <p:spPr bwMode="auto">
          <a:xfrm flipV="1">
            <a:off x="1939925" y="2803525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7" name="Line 61"/>
          <p:cNvSpPr>
            <a:spLocks noChangeAspect="1" noChangeShapeType="1"/>
          </p:cNvSpPr>
          <p:nvPr/>
        </p:nvSpPr>
        <p:spPr bwMode="auto">
          <a:xfrm flipV="1">
            <a:off x="2336800" y="22780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8" name="Line 62"/>
          <p:cNvSpPr>
            <a:spLocks noChangeAspect="1" noChangeShapeType="1"/>
          </p:cNvSpPr>
          <p:nvPr/>
        </p:nvSpPr>
        <p:spPr bwMode="auto">
          <a:xfrm flipV="1">
            <a:off x="2465388" y="254000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Oval 63"/>
          <p:cNvSpPr>
            <a:spLocks noChangeArrowheads="1"/>
          </p:cNvSpPr>
          <p:nvPr/>
        </p:nvSpPr>
        <p:spPr bwMode="auto">
          <a:xfrm flipV="1">
            <a:off x="2333625" y="2473325"/>
            <a:ext cx="131763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7620" name="Group 64"/>
          <p:cNvGrpSpPr>
            <a:grpSpLocks/>
          </p:cNvGrpSpPr>
          <p:nvPr/>
        </p:nvGrpSpPr>
        <p:grpSpPr bwMode="auto">
          <a:xfrm>
            <a:off x="1939925" y="2540000"/>
            <a:ext cx="985838" cy="660400"/>
            <a:chOff x="2068" y="2160"/>
            <a:chExt cx="716" cy="480"/>
          </a:xfrm>
        </p:grpSpPr>
        <p:sp>
          <p:nvSpPr>
            <p:cNvPr id="67632" name="Line 65"/>
            <p:cNvSpPr>
              <a:spLocks noChangeShapeType="1"/>
            </p:cNvSpPr>
            <p:nvPr/>
          </p:nvSpPr>
          <p:spPr bwMode="auto">
            <a:xfrm flipV="1">
              <a:off x="2544" y="21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3" name="Line 66"/>
            <p:cNvSpPr>
              <a:spLocks noChangeShapeType="1"/>
            </p:cNvSpPr>
            <p:nvPr/>
          </p:nvSpPr>
          <p:spPr bwMode="auto">
            <a:xfrm flipH="1" flipV="1">
              <a:off x="2548" y="21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4" name="Line 67"/>
            <p:cNvSpPr>
              <a:spLocks noChangeShapeType="1"/>
            </p:cNvSpPr>
            <p:nvPr/>
          </p:nvSpPr>
          <p:spPr bwMode="auto">
            <a:xfrm flipH="1">
              <a:off x="2068" y="264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21" name="Line 68"/>
          <p:cNvSpPr>
            <a:spLocks noChangeShapeType="1"/>
          </p:cNvSpPr>
          <p:nvPr/>
        </p:nvSpPr>
        <p:spPr bwMode="auto">
          <a:xfrm>
            <a:off x="3392488" y="3276600"/>
            <a:ext cx="0" cy="198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Line 69"/>
          <p:cNvSpPr>
            <a:spLocks noChangeShapeType="1"/>
          </p:cNvSpPr>
          <p:nvPr/>
        </p:nvSpPr>
        <p:spPr bwMode="auto">
          <a:xfrm>
            <a:off x="1939925" y="3013075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3" name="Line 70"/>
          <p:cNvSpPr>
            <a:spLocks noChangeShapeType="1"/>
          </p:cNvSpPr>
          <p:nvPr/>
        </p:nvSpPr>
        <p:spPr bwMode="auto">
          <a:xfrm flipH="1" flipV="1">
            <a:off x="1938338" y="1879600"/>
            <a:ext cx="145415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4" name="Text Box 71"/>
          <p:cNvSpPr txBox="1">
            <a:spLocks noChangeArrowheads="1"/>
          </p:cNvSpPr>
          <p:nvPr/>
        </p:nvSpPr>
        <p:spPr bwMode="auto">
          <a:xfrm>
            <a:off x="4318000" y="2946400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I</a:t>
            </a:r>
            <a:r>
              <a:rPr lang="en-US" altLang="en-US" sz="2000" baseline="-25000"/>
              <a:t>out</a:t>
            </a:r>
          </a:p>
        </p:txBody>
      </p:sp>
      <p:sp>
        <p:nvSpPr>
          <p:cNvPr id="67625" name="Line 73"/>
          <p:cNvSpPr>
            <a:spLocks noChangeShapeType="1"/>
          </p:cNvSpPr>
          <p:nvPr/>
        </p:nvSpPr>
        <p:spPr bwMode="auto">
          <a:xfrm flipV="1">
            <a:off x="2535238" y="1392238"/>
            <a:ext cx="396875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6" name="Line 74"/>
          <p:cNvSpPr>
            <a:spLocks noChangeShapeType="1"/>
          </p:cNvSpPr>
          <p:nvPr/>
        </p:nvSpPr>
        <p:spPr bwMode="auto">
          <a:xfrm flipH="1" flipV="1">
            <a:off x="2732088" y="1524000"/>
            <a:ext cx="1587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7" name="Line 76"/>
          <p:cNvSpPr>
            <a:spLocks noChangeShapeType="1"/>
          </p:cNvSpPr>
          <p:nvPr/>
        </p:nvSpPr>
        <p:spPr bwMode="auto">
          <a:xfrm>
            <a:off x="3392488" y="3211513"/>
            <a:ext cx="858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8" name="Text Box 77"/>
          <p:cNvSpPr txBox="1">
            <a:spLocks noChangeArrowheads="1"/>
          </p:cNvSpPr>
          <p:nvPr/>
        </p:nvSpPr>
        <p:spPr bwMode="auto">
          <a:xfrm>
            <a:off x="685800" y="3673475"/>
            <a:ext cx="54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 i="1"/>
              <a:t>V</a:t>
            </a:r>
            <a:r>
              <a:rPr lang="en-US" altLang="en-US" sz="2000" i="1" baseline="-25000"/>
              <a:t>1</a:t>
            </a:r>
            <a:endParaRPr lang="en-US" altLang="en-US" sz="2000" i="1"/>
          </a:p>
        </p:txBody>
      </p:sp>
      <p:sp>
        <p:nvSpPr>
          <p:cNvPr id="67629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Transconductance amplifier</a:t>
            </a:r>
          </a:p>
        </p:txBody>
      </p:sp>
      <p:graphicFrame>
        <p:nvGraphicFramePr>
          <p:cNvPr id="67630" name="Object 82"/>
          <p:cNvGraphicFramePr>
            <a:graphicFrameLocks noGrp="1" noChangeAspect="1"/>
          </p:cNvGraphicFramePr>
          <p:nvPr>
            <p:ph idx="1"/>
          </p:nvPr>
        </p:nvGraphicFramePr>
        <p:xfrm>
          <a:off x="4752975" y="1520825"/>
          <a:ext cx="357981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6" name="Equation" r:id="rId4" imgW="1562100" imgH="660400" progId="Equation.DSMT4">
                  <p:embed/>
                </p:oleObj>
              </mc:Choice>
              <mc:Fallback>
                <p:oleObj name="Equation" r:id="rId4" imgW="1562100" imgH="6604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1520825"/>
                        <a:ext cx="3579813" cy="1512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1" name="Text Box 84"/>
          <p:cNvSpPr txBox="1">
            <a:spLocks noChangeArrowheads="1"/>
          </p:cNvSpPr>
          <p:nvPr/>
        </p:nvSpPr>
        <p:spPr bwMode="auto">
          <a:xfrm>
            <a:off x="4752975" y="3475038"/>
            <a:ext cx="40195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Good: Simple, cheap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Bad: output voltage is restricted, voltage gain is limited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128963" y="42513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b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1452563" y="3413125"/>
            <a:ext cx="44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 i="1"/>
              <a:t>V</a:t>
            </a:r>
            <a:r>
              <a:rPr lang="en-US" altLang="en-US" sz="2000" i="1" baseline="-25000"/>
              <a:t>2</a:t>
            </a:r>
            <a:endParaRPr lang="en-US" altLang="en-US" sz="2000" i="1"/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1862138" y="4608513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800" i="1"/>
              <a:t>V</a:t>
            </a:r>
            <a:r>
              <a:rPr lang="en-US" altLang="en-US" sz="1800" i="1" baseline="-25000"/>
              <a:t>b</a:t>
            </a:r>
            <a:endParaRPr lang="en-US" altLang="en-US" sz="1800" i="1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3027363" y="4168775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7"/>
          <p:cNvSpPr>
            <a:spLocks noChangeAspect="1" noChangeShapeType="1"/>
          </p:cNvSpPr>
          <p:nvPr/>
        </p:nvSpPr>
        <p:spPr bwMode="auto">
          <a:xfrm flipH="1">
            <a:off x="3027363" y="4221163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8"/>
          <p:cNvSpPr>
            <a:spLocks noChangeAspect="1" noChangeShapeType="1"/>
          </p:cNvSpPr>
          <p:nvPr/>
        </p:nvSpPr>
        <p:spPr bwMode="auto">
          <a:xfrm flipH="1">
            <a:off x="2798763" y="4554538"/>
            <a:ext cx="223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9"/>
          <p:cNvSpPr>
            <a:spLocks noChangeAspect="1" noChangeShapeType="1"/>
          </p:cNvSpPr>
          <p:nvPr/>
        </p:nvSpPr>
        <p:spPr bwMode="auto">
          <a:xfrm flipH="1">
            <a:off x="2798763" y="44386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0"/>
          <p:cNvSpPr>
            <a:spLocks noChangeAspect="1" noChangeShapeType="1"/>
          </p:cNvSpPr>
          <p:nvPr/>
        </p:nvSpPr>
        <p:spPr bwMode="auto">
          <a:xfrm>
            <a:off x="2798763" y="4994275"/>
            <a:ext cx="223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2"/>
          <p:cNvSpPr>
            <a:spLocks noChangeAspect="1" noChangeShapeType="1"/>
          </p:cNvSpPr>
          <p:nvPr/>
        </p:nvSpPr>
        <p:spPr bwMode="auto">
          <a:xfrm flipH="1">
            <a:off x="2689225" y="4549775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3"/>
          <p:cNvSpPr>
            <a:spLocks noChangeAspect="1" noChangeShapeType="1"/>
          </p:cNvSpPr>
          <p:nvPr/>
        </p:nvSpPr>
        <p:spPr bwMode="auto">
          <a:xfrm flipH="1">
            <a:off x="2466975" y="4773613"/>
            <a:ext cx="222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4"/>
          <p:cNvSpPr>
            <a:spLocks noChangeAspect="1" noChangeShapeType="1"/>
          </p:cNvSpPr>
          <p:nvPr/>
        </p:nvSpPr>
        <p:spPr bwMode="auto">
          <a:xfrm>
            <a:off x="3633788" y="3013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5"/>
          <p:cNvSpPr>
            <a:spLocks noChangeAspect="1" noChangeShapeType="1"/>
          </p:cNvSpPr>
          <p:nvPr/>
        </p:nvSpPr>
        <p:spPr bwMode="auto">
          <a:xfrm>
            <a:off x="3630613" y="3343275"/>
            <a:ext cx="222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6"/>
          <p:cNvSpPr>
            <a:spLocks noChangeAspect="1" noChangeShapeType="1"/>
          </p:cNvSpPr>
          <p:nvPr/>
        </p:nvSpPr>
        <p:spPr bwMode="auto">
          <a:xfrm>
            <a:off x="3840163" y="32289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7"/>
          <p:cNvSpPr>
            <a:spLocks noChangeAspect="1" noChangeShapeType="1"/>
          </p:cNvSpPr>
          <p:nvPr/>
        </p:nvSpPr>
        <p:spPr bwMode="auto">
          <a:xfrm flipH="1">
            <a:off x="3630613" y="3783013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8"/>
          <p:cNvSpPr>
            <a:spLocks noChangeAspect="1" noChangeShapeType="1"/>
          </p:cNvSpPr>
          <p:nvPr/>
        </p:nvSpPr>
        <p:spPr bwMode="auto">
          <a:xfrm>
            <a:off x="3633788" y="3783013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9"/>
          <p:cNvSpPr>
            <a:spLocks noChangeAspect="1" noChangeShapeType="1"/>
          </p:cNvSpPr>
          <p:nvPr/>
        </p:nvSpPr>
        <p:spPr bwMode="auto">
          <a:xfrm>
            <a:off x="3951288" y="3338513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0"/>
          <p:cNvSpPr>
            <a:spLocks noChangeAspect="1" noChangeShapeType="1"/>
          </p:cNvSpPr>
          <p:nvPr/>
        </p:nvSpPr>
        <p:spPr bwMode="auto">
          <a:xfrm>
            <a:off x="3951288" y="3560763"/>
            <a:ext cx="222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Text Box 21"/>
          <p:cNvSpPr txBox="1">
            <a:spLocks noChangeArrowheads="1"/>
          </p:cNvSpPr>
          <p:nvPr/>
        </p:nvSpPr>
        <p:spPr bwMode="auto">
          <a:xfrm>
            <a:off x="3281363" y="3032125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</a:p>
        </p:txBody>
      </p:sp>
      <p:sp>
        <p:nvSpPr>
          <p:cNvPr id="69652" name="Text Box 22"/>
          <p:cNvSpPr txBox="1">
            <a:spLocks noChangeArrowheads="1"/>
          </p:cNvSpPr>
          <p:nvPr/>
        </p:nvSpPr>
        <p:spPr bwMode="auto">
          <a:xfrm>
            <a:off x="2443163" y="3032125"/>
            <a:ext cx="319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/>
              <a:t>I</a:t>
            </a:r>
            <a:r>
              <a:rPr lang="en-US" altLang="en-US" sz="1400" baseline="-25000"/>
              <a:t>2</a:t>
            </a:r>
          </a:p>
        </p:txBody>
      </p:sp>
      <p:grpSp>
        <p:nvGrpSpPr>
          <p:cNvPr id="69653" name="Group 23"/>
          <p:cNvGrpSpPr>
            <a:grpSpLocks/>
          </p:cNvGrpSpPr>
          <p:nvPr/>
        </p:nvGrpSpPr>
        <p:grpSpPr bwMode="auto">
          <a:xfrm>
            <a:off x="1862138" y="3013075"/>
            <a:ext cx="554037" cy="1104900"/>
            <a:chOff x="1536" y="2686"/>
            <a:chExt cx="484" cy="964"/>
          </a:xfrm>
        </p:grpSpPr>
        <p:sp>
          <p:nvSpPr>
            <p:cNvPr id="69747" name="Line 24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8" name="Line 25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9" name="Line 26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50" name="Line 27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51" name="Line 28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52" name="Line 29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53" name="Line 30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54" name="Line 31"/>
          <p:cNvSpPr>
            <a:spLocks noChangeShapeType="1"/>
          </p:cNvSpPr>
          <p:nvPr/>
        </p:nvSpPr>
        <p:spPr bwMode="auto">
          <a:xfrm>
            <a:off x="2422525" y="4113213"/>
            <a:ext cx="1211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32"/>
          <p:cNvSpPr>
            <a:spLocks noChangeShapeType="1"/>
          </p:cNvSpPr>
          <p:nvPr/>
        </p:nvSpPr>
        <p:spPr bwMode="auto">
          <a:xfrm flipV="1">
            <a:off x="3027363" y="4113213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656" name="Group 33"/>
          <p:cNvGrpSpPr>
            <a:grpSpLocks/>
          </p:cNvGrpSpPr>
          <p:nvPr/>
        </p:nvGrpSpPr>
        <p:grpSpPr bwMode="auto">
          <a:xfrm>
            <a:off x="2857500" y="4994275"/>
            <a:ext cx="330200" cy="220663"/>
            <a:chOff x="768" y="3168"/>
            <a:chExt cx="288" cy="192"/>
          </a:xfrm>
        </p:grpSpPr>
        <p:sp>
          <p:nvSpPr>
            <p:cNvPr id="69743" name="Line 34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4" name="Line 35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5" name="Line 36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6" name="Line 37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57" name="Group 38"/>
          <p:cNvGrpSpPr>
            <a:grpSpLocks/>
          </p:cNvGrpSpPr>
          <p:nvPr/>
        </p:nvGrpSpPr>
        <p:grpSpPr bwMode="auto">
          <a:xfrm>
            <a:off x="1860550" y="1884363"/>
            <a:ext cx="554038" cy="1109662"/>
            <a:chOff x="4032" y="2640"/>
            <a:chExt cx="484" cy="968"/>
          </a:xfrm>
        </p:grpSpPr>
        <p:sp>
          <p:nvSpPr>
            <p:cNvPr id="69735" name="Line 39"/>
            <p:cNvSpPr>
              <a:spLocks noChangeAspect="1" noChangeShapeType="1"/>
            </p:cNvSpPr>
            <p:nvPr/>
          </p:nvSpPr>
          <p:spPr bwMode="auto">
            <a:xfrm flipH="1" flipV="1">
              <a:off x="4516" y="264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6" name="Line 40"/>
            <p:cNvSpPr>
              <a:spLocks noChangeAspect="1" noChangeShapeType="1"/>
            </p:cNvSpPr>
            <p:nvPr/>
          </p:nvSpPr>
          <p:spPr bwMode="auto">
            <a:xfrm flipH="1" flipV="1">
              <a:off x="4322" y="293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7" name="Line 41"/>
            <p:cNvSpPr>
              <a:spLocks noChangeAspect="1" noChangeShapeType="1"/>
            </p:cNvSpPr>
            <p:nvPr/>
          </p:nvSpPr>
          <p:spPr bwMode="auto">
            <a:xfrm flipH="1" flipV="1">
              <a:off x="4322" y="2834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8" name="Line 42"/>
            <p:cNvSpPr>
              <a:spLocks noChangeAspect="1" noChangeShapeType="1"/>
            </p:cNvSpPr>
            <p:nvPr/>
          </p:nvSpPr>
          <p:spPr bwMode="auto">
            <a:xfrm flipV="1">
              <a:off x="4322" y="331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9" name="Line 43"/>
            <p:cNvSpPr>
              <a:spLocks noChangeAspect="1" noChangeShapeType="1"/>
            </p:cNvSpPr>
            <p:nvPr/>
          </p:nvSpPr>
          <p:spPr bwMode="auto">
            <a:xfrm flipH="1" flipV="1">
              <a:off x="4516" y="3318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44"/>
            <p:cNvSpPr>
              <a:spLocks noChangeAspect="1" noChangeShapeType="1"/>
            </p:cNvSpPr>
            <p:nvPr/>
          </p:nvSpPr>
          <p:spPr bwMode="auto">
            <a:xfrm flipH="1" flipV="1">
              <a:off x="4226" y="2930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45"/>
            <p:cNvSpPr>
              <a:spLocks noChangeAspect="1" noChangeShapeType="1"/>
            </p:cNvSpPr>
            <p:nvPr/>
          </p:nvSpPr>
          <p:spPr bwMode="auto">
            <a:xfrm flipH="1" flipV="1">
              <a:off x="4032" y="31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Oval 46"/>
            <p:cNvSpPr>
              <a:spLocks noChangeArrowheads="1"/>
            </p:cNvSpPr>
            <p:nvPr/>
          </p:nvSpPr>
          <p:spPr bwMode="auto">
            <a:xfrm flipH="1" flipV="1">
              <a:off x="4132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9658" name="Line 47"/>
          <p:cNvSpPr>
            <a:spLocks noChangeAspect="1" noChangeShapeType="1"/>
          </p:cNvSpPr>
          <p:nvPr/>
        </p:nvSpPr>
        <p:spPr bwMode="auto">
          <a:xfrm flipV="1">
            <a:off x="3633788" y="188912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48"/>
          <p:cNvSpPr>
            <a:spLocks noChangeAspect="1" noChangeShapeType="1"/>
          </p:cNvSpPr>
          <p:nvPr/>
        </p:nvSpPr>
        <p:spPr bwMode="auto">
          <a:xfrm flipV="1">
            <a:off x="3633788" y="2222500"/>
            <a:ext cx="222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49"/>
          <p:cNvSpPr>
            <a:spLocks noChangeAspect="1" noChangeShapeType="1"/>
          </p:cNvSpPr>
          <p:nvPr/>
        </p:nvSpPr>
        <p:spPr bwMode="auto">
          <a:xfrm flipV="1">
            <a:off x="3856038" y="21113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50"/>
          <p:cNvSpPr>
            <a:spLocks noChangeAspect="1" noChangeShapeType="1"/>
          </p:cNvSpPr>
          <p:nvPr/>
        </p:nvSpPr>
        <p:spPr bwMode="auto">
          <a:xfrm flipH="1" flipV="1">
            <a:off x="3633788" y="2660650"/>
            <a:ext cx="222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51"/>
          <p:cNvSpPr>
            <a:spLocks noChangeAspect="1" noChangeShapeType="1"/>
          </p:cNvSpPr>
          <p:nvPr/>
        </p:nvSpPr>
        <p:spPr bwMode="auto">
          <a:xfrm flipV="1">
            <a:off x="2414588" y="267652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52"/>
          <p:cNvSpPr>
            <a:spLocks noChangeAspect="1" noChangeShapeType="1"/>
          </p:cNvSpPr>
          <p:nvPr/>
        </p:nvSpPr>
        <p:spPr bwMode="auto">
          <a:xfrm flipV="1">
            <a:off x="3967163" y="222250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53"/>
          <p:cNvSpPr>
            <a:spLocks noChangeAspect="1" noChangeShapeType="1"/>
          </p:cNvSpPr>
          <p:nvPr/>
        </p:nvSpPr>
        <p:spPr bwMode="auto">
          <a:xfrm flipV="1">
            <a:off x="4078288" y="2439988"/>
            <a:ext cx="11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Oval 54"/>
          <p:cNvSpPr>
            <a:spLocks noChangeArrowheads="1"/>
          </p:cNvSpPr>
          <p:nvPr/>
        </p:nvSpPr>
        <p:spPr bwMode="auto">
          <a:xfrm flipV="1">
            <a:off x="3963988" y="2384425"/>
            <a:ext cx="111125" cy="111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66" name="Line 59"/>
          <p:cNvSpPr>
            <a:spLocks noChangeShapeType="1"/>
          </p:cNvSpPr>
          <p:nvPr/>
        </p:nvSpPr>
        <p:spPr bwMode="auto">
          <a:xfrm>
            <a:off x="3633788" y="3070225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60"/>
          <p:cNvSpPr>
            <a:spLocks noChangeShapeType="1"/>
          </p:cNvSpPr>
          <p:nvPr/>
        </p:nvSpPr>
        <p:spPr bwMode="auto">
          <a:xfrm>
            <a:off x="2414588" y="2955925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Text Box 62"/>
          <p:cNvSpPr txBox="1">
            <a:spLocks noChangeArrowheads="1"/>
          </p:cNvSpPr>
          <p:nvPr/>
        </p:nvSpPr>
        <p:spPr bwMode="auto">
          <a:xfrm>
            <a:off x="5795963" y="33369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out</a:t>
            </a:r>
          </a:p>
        </p:txBody>
      </p:sp>
      <p:sp>
        <p:nvSpPr>
          <p:cNvPr id="69669" name="Line 63"/>
          <p:cNvSpPr>
            <a:spLocks noChangeShapeType="1"/>
          </p:cNvSpPr>
          <p:nvPr/>
        </p:nvSpPr>
        <p:spPr bwMode="auto">
          <a:xfrm flipV="1">
            <a:off x="2971800" y="1584325"/>
            <a:ext cx="331788" cy="220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64"/>
          <p:cNvSpPr>
            <a:spLocks noChangeShapeType="1"/>
          </p:cNvSpPr>
          <p:nvPr/>
        </p:nvSpPr>
        <p:spPr bwMode="auto">
          <a:xfrm flipV="1">
            <a:off x="3135313" y="1693863"/>
            <a:ext cx="3175" cy="211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Text Box 66"/>
          <p:cNvSpPr txBox="1">
            <a:spLocks noChangeArrowheads="1"/>
          </p:cNvSpPr>
          <p:nvPr/>
        </p:nvSpPr>
        <p:spPr bwMode="auto">
          <a:xfrm>
            <a:off x="4195763" y="34131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/>
              <a:t>V</a:t>
            </a:r>
            <a:r>
              <a:rPr lang="en-US" altLang="en-US" sz="1800" i="1" baseline="-25000"/>
              <a:t>1</a:t>
            </a:r>
            <a:endParaRPr lang="en-US" altLang="en-US" sz="1800" i="1"/>
          </a:p>
        </p:txBody>
      </p:sp>
      <p:sp>
        <p:nvSpPr>
          <p:cNvPr id="6967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Wide-range transconductance amplifier</a:t>
            </a:r>
          </a:p>
        </p:txBody>
      </p:sp>
      <p:sp>
        <p:nvSpPr>
          <p:cNvPr id="69673" name="Line 69"/>
          <p:cNvSpPr>
            <a:spLocks noChangeShapeType="1"/>
          </p:cNvSpPr>
          <p:nvPr/>
        </p:nvSpPr>
        <p:spPr bwMode="auto">
          <a:xfrm>
            <a:off x="3633788" y="2667000"/>
            <a:ext cx="0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74" name="Group 70"/>
          <p:cNvGrpSpPr>
            <a:grpSpLocks/>
          </p:cNvGrpSpPr>
          <p:nvPr/>
        </p:nvGrpSpPr>
        <p:grpSpPr bwMode="auto">
          <a:xfrm flipH="1">
            <a:off x="919163" y="1889125"/>
            <a:ext cx="554037" cy="1109663"/>
            <a:chOff x="4032" y="2640"/>
            <a:chExt cx="484" cy="968"/>
          </a:xfrm>
        </p:grpSpPr>
        <p:sp>
          <p:nvSpPr>
            <p:cNvPr id="69727" name="Line 71"/>
            <p:cNvSpPr>
              <a:spLocks noChangeAspect="1" noChangeShapeType="1"/>
            </p:cNvSpPr>
            <p:nvPr/>
          </p:nvSpPr>
          <p:spPr bwMode="auto">
            <a:xfrm flipH="1" flipV="1">
              <a:off x="4516" y="264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8" name="Line 72"/>
            <p:cNvSpPr>
              <a:spLocks noChangeAspect="1" noChangeShapeType="1"/>
            </p:cNvSpPr>
            <p:nvPr/>
          </p:nvSpPr>
          <p:spPr bwMode="auto">
            <a:xfrm flipH="1" flipV="1">
              <a:off x="4322" y="293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9" name="Line 73"/>
            <p:cNvSpPr>
              <a:spLocks noChangeAspect="1" noChangeShapeType="1"/>
            </p:cNvSpPr>
            <p:nvPr/>
          </p:nvSpPr>
          <p:spPr bwMode="auto">
            <a:xfrm flipH="1" flipV="1">
              <a:off x="4322" y="2834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0" name="Line 74"/>
            <p:cNvSpPr>
              <a:spLocks noChangeAspect="1" noChangeShapeType="1"/>
            </p:cNvSpPr>
            <p:nvPr/>
          </p:nvSpPr>
          <p:spPr bwMode="auto">
            <a:xfrm flipV="1">
              <a:off x="4322" y="331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1" name="Line 75"/>
            <p:cNvSpPr>
              <a:spLocks noChangeAspect="1" noChangeShapeType="1"/>
            </p:cNvSpPr>
            <p:nvPr/>
          </p:nvSpPr>
          <p:spPr bwMode="auto">
            <a:xfrm flipH="1" flipV="1">
              <a:off x="4516" y="3318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2" name="Line 76"/>
            <p:cNvSpPr>
              <a:spLocks noChangeAspect="1" noChangeShapeType="1"/>
            </p:cNvSpPr>
            <p:nvPr/>
          </p:nvSpPr>
          <p:spPr bwMode="auto">
            <a:xfrm flipH="1" flipV="1">
              <a:off x="4226" y="2930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3" name="Line 77"/>
            <p:cNvSpPr>
              <a:spLocks noChangeAspect="1" noChangeShapeType="1"/>
            </p:cNvSpPr>
            <p:nvPr/>
          </p:nvSpPr>
          <p:spPr bwMode="auto">
            <a:xfrm flipH="1" flipV="1">
              <a:off x="4032" y="31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4" name="Oval 78"/>
            <p:cNvSpPr>
              <a:spLocks noChangeArrowheads="1"/>
            </p:cNvSpPr>
            <p:nvPr/>
          </p:nvSpPr>
          <p:spPr bwMode="auto">
            <a:xfrm flipH="1" flipV="1">
              <a:off x="4132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9675" name="Group 86"/>
          <p:cNvGrpSpPr>
            <a:grpSpLocks/>
          </p:cNvGrpSpPr>
          <p:nvPr/>
        </p:nvGrpSpPr>
        <p:grpSpPr bwMode="auto">
          <a:xfrm flipH="1">
            <a:off x="4932363" y="1889125"/>
            <a:ext cx="555625" cy="887413"/>
            <a:chOff x="4112" y="1464"/>
            <a:chExt cx="350" cy="559"/>
          </a:xfrm>
        </p:grpSpPr>
        <p:sp>
          <p:nvSpPr>
            <p:cNvPr id="69720" name="Line 79"/>
            <p:cNvSpPr>
              <a:spLocks noChangeAspect="1" noChangeShapeType="1"/>
            </p:cNvSpPr>
            <p:nvPr/>
          </p:nvSpPr>
          <p:spPr bwMode="auto">
            <a:xfrm flipH="1" flipV="1">
              <a:off x="4112" y="1464"/>
              <a:ext cx="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1" name="Line 80"/>
            <p:cNvSpPr>
              <a:spLocks noChangeAspect="1" noChangeShapeType="1"/>
            </p:cNvSpPr>
            <p:nvPr/>
          </p:nvSpPr>
          <p:spPr bwMode="auto">
            <a:xfrm flipH="1" flipV="1">
              <a:off x="4112" y="1674"/>
              <a:ext cx="1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2" name="Line 81"/>
            <p:cNvSpPr>
              <a:spLocks noChangeAspect="1" noChangeShapeType="1"/>
            </p:cNvSpPr>
            <p:nvPr/>
          </p:nvSpPr>
          <p:spPr bwMode="auto">
            <a:xfrm flipH="1" flipV="1">
              <a:off x="4252" y="1604"/>
              <a:ext cx="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3" name="Line 82"/>
            <p:cNvSpPr>
              <a:spLocks noChangeAspect="1" noChangeShapeType="1"/>
            </p:cNvSpPr>
            <p:nvPr/>
          </p:nvSpPr>
          <p:spPr bwMode="auto">
            <a:xfrm flipV="1">
              <a:off x="4112" y="1950"/>
              <a:ext cx="1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4" name="Line 83"/>
            <p:cNvSpPr>
              <a:spLocks noChangeAspect="1" noChangeShapeType="1"/>
            </p:cNvSpPr>
            <p:nvPr/>
          </p:nvSpPr>
          <p:spPr bwMode="auto">
            <a:xfrm flipH="1" flipV="1">
              <a:off x="4322" y="1674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5" name="Line 84"/>
            <p:cNvSpPr>
              <a:spLocks noChangeAspect="1" noChangeShapeType="1"/>
            </p:cNvSpPr>
            <p:nvPr/>
          </p:nvSpPr>
          <p:spPr bwMode="auto">
            <a:xfrm flipH="1" flipV="1">
              <a:off x="4390" y="1811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6" name="Oval 85"/>
            <p:cNvSpPr>
              <a:spLocks noChangeArrowheads="1"/>
            </p:cNvSpPr>
            <p:nvPr/>
          </p:nvSpPr>
          <p:spPr bwMode="auto">
            <a:xfrm flipH="1" flipV="1">
              <a:off x="4320" y="1776"/>
              <a:ext cx="70" cy="7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9676" name="Group 87"/>
          <p:cNvGrpSpPr>
            <a:grpSpLocks/>
          </p:cNvGrpSpPr>
          <p:nvPr/>
        </p:nvGrpSpPr>
        <p:grpSpPr bwMode="auto">
          <a:xfrm>
            <a:off x="4935538" y="4860925"/>
            <a:ext cx="554037" cy="1104900"/>
            <a:chOff x="1536" y="2686"/>
            <a:chExt cx="484" cy="964"/>
          </a:xfrm>
        </p:grpSpPr>
        <p:sp>
          <p:nvSpPr>
            <p:cNvPr id="69713" name="Line 88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4" name="Line 89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5" name="Line 90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6" name="Line 91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7" name="Line 92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8" name="Line 93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9" name="Line 94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77" name="Group 95"/>
          <p:cNvGrpSpPr>
            <a:grpSpLocks/>
          </p:cNvGrpSpPr>
          <p:nvPr/>
        </p:nvGrpSpPr>
        <p:grpSpPr bwMode="auto">
          <a:xfrm flipH="1">
            <a:off x="919163" y="4860925"/>
            <a:ext cx="554037" cy="1104900"/>
            <a:chOff x="1536" y="2686"/>
            <a:chExt cx="484" cy="964"/>
          </a:xfrm>
        </p:grpSpPr>
        <p:sp>
          <p:nvSpPr>
            <p:cNvPr id="69706" name="Line 96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7" name="Line 97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8" name="Line 98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9" name="Line 99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0" name="Line 100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1" name="Line 101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2" name="Line 102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78" name="Line 103"/>
          <p:cNvSpPr>
            <a:spLocks noChangeShapeType="1"/>
          </p:cNvSpPr>
          <p:nvPr/>
        </p:nvSpPr>
        <p:spPr bwMode="auto">
          <a:xfrm flipH="1">
            <a:off x="1452563" y="2435225"/>
            <a:ext cx="41592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Line 104"/>
          <p:cNvSpPr>
            <a:spLocks noChangeShapeType="1"/>
          </p:cNvSpPr>
          <p:nvPr/>
        </p:nvSpPr>
        <p:spPr bwMode="auto">
          <a:xfrm>
            <a:off x="1604963" y="2439988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Line 105"/>
          <p:cNvSpPr>
            <a:spLocks noChangeShapeType="1"/>
          </p:cNvSpPr>
          <p:nvPr/>
        </p:nvSpPr>
        <p:spPr bwMode="auto">
          <a:xfrm>
            <a:off x="1604963" y="3032125"/>
            <a:ext cx="811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1" name="Line 106"/>
          <p:cNvSpPr>
            <a:spLocks noChangeShapeType="1"/>
          </p:cNvSpPr>
          <p:nvPr/>
        </p:nvSpPr>
        <p:spPr bwMode="auto">
          <a:xfrm>
            <a:off x="4195763" y="243522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Line 107"/>
          <p:cNvSpPr>
            <a:spLocks noChangeShapeType="1"/>
          </p:cNvSpPr>
          <p:nvPr/>
        </p:nvSpPr>
        <p:spPr bwMode="auto">
          <a:xfrm>
            <a:off x="4119563" y="24399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3" name="Line 108"/>
          <p:cNvSpPr>
            <a:spLocks noChangeShapeType="1"/>
          </p:cNvSpPr>
          <p:nvPr/>
        </p:nvSpPr>
        <p:spPr bwMode="auto">
          <a:xfrm>
            <a:off x="919163" y="295592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Line 109"/>
          <p:cNvSpPr>
            <a:spLocks noChangeShapeType="1"/>
          </p:cNvSpPr>
          <p:nvPr/>
        </p:nvSpPr>
        <p:spPr bwMode="auto">
          <a:xfrm>
            <a:off x="5487988" y="2660650"/>
            <a:ext cx="3175" cy="2200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5" name="Line 110"/>
          <p:cNvSpPr>
            <a:spLocks noChangeShapeType="1"/>
          </p:cNvSpPr>
          <p:nvPr/>
        </p:nvSpPr>
        <p:spPr bwMode="auto">
          <a:xfrm>
            <a:off x="1439863" y="5413375"/>
            <a:ext cx="351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86" name="Group 111"/>
          <p:cNvGrpSpPr>
            <a:grpSpLocks/>
          </p:cNvGrpSpPr>
          <p:nvPr/>
        </p:nvGrpSpPr>
        <p:grpSpPr bwMode="auto">
          <a:xfrm>
            <a:off x="754063" y="5905500"/>
            <a:ext cx="330200" cy="220663"/>
            <a:chOff x="768" y="3168"/>
            <a:chExt cx="288" cy="192"/>
          </a:xfrm>
        </p:grpSpPr>
        <p:sp>
          <p:nvSpPr>
            <p:cNvPr id="69702" name="Line 112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3" name="Line 113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4" name="Line 114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5" name="Line 115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87" name="Group 116"/>
          <p:cNvGrpSpPr>
            <a:grpSpLocks/>
          </p:cNvGrpSpPr>
          <p:nvPr/>
        </p:nvGrpSpPr>
        <p:grpSpPr bwMode="auto">
          <a:xfrm>
            <a:off x="5326063" y="5851525"/>
            <a:ext cx="330200" cy="220663"/>
            <a:chOff x="768" y="3168"/>
            <a:chExt cx="288" cy="192"/>
          </a:xfrm>
        </p:grpSpPr>
        <p:sp>
          <p:nvSpPr>
            <p:cNvPr id="69698" name="Line 117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9" name="Line 118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0" name="Line 119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1" name="Line 120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88" name="Line 121"/>
          <p:cNvSpPr>
            <a:spLocks noChangeShapeType="1"/>
          </p:cNvSpPr>
          <p:nvPr/>
        </p:nvSpPr>
        <p:spPr bwMode="auto">
          <a:xfrm>
            <a:off x="919163" y="48609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9" name="Line 122"/>
          <p:cNvSpPr>
            <a:spLocks noChangeShapeType="1"/>
          </p:cNvSpPr>
          <p:nvPr/>
        </p:nvSpPr>
        <p:spPr bwMode="auto">
          <a:xfrm>
            <a:off x="1528763" y="4860925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Line 124"/>
          <p:cNvSpPr>
            <a:spLocks noChangeShapeType="1"/>
          </p:cNvSpPr>
          <p:nvPr/>
        </p:nvSpPr>
        <p:spPr bwMode="auto">
          <a:xfrm>
            <a:off x="919163" y="1889125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1" name="Line 125"/>
          <p:cNvSpPr>
            <a:spLocks noChangeShapeType="1"/>
          </p:cNvSpPr>
          <p:nvPr/>
        </p:nvSpPr>
        <p:spPr bwMode="auto">
          <a:xfrm flipH="1">
            <a:off x="3630613" y="2968625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2" name="Text Box 126"/>
          <p:cNvSpPr txBox="1">
            <a:spLocks noChangeArrowheads="1"/>
          </p:cNvSpPr>
          <p:nvPr/>
        </p:nvSpPr>
        <p:spPr bwMode="auto">
          <a:xfrm>
            <a:off x="995363" y="2803525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I</a:t>
            </a:r>
            <a:r>
              <a:rPr lang="en-US" altLang="en-US" sz="1400" baseline="-25000"/>
              <a:t>2</a:t>
            </a:r>
          </a:p>
        </p:txBody>
      </p:sp>
      <p:sp>
        <p:nvSpPr>
          <p:cNvPr id="69693" name="Text Box 127"/>
          <p:cNvSpPr txBox="1">
            <a:spLocks noChangeArrowheads="1"/>
          </p:cNvSpPr>
          <p:nvPr/>
        </p:nvSpPr>
        <p:spPr bwMode="auto">
          <a:xfrm>
            <a:off x="5019675" y="4479925"/>
            <a:ext cx="471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600"/>
              <a:t>I</a:t>
            </a:r>
            <a:r>
              <a:rPr lang="en-US" altLang="en-US" sz="1600" baseline="-25000"/>
              <a:t>2</a:t>
            </a:r>
          </a:p>
        </p:txBody>
      </p:sp>
      <p:sp>
        <p:nvSpPr>
          <p:cNvPr id="69694" name="Text Box 128"/>
          <p:cNvSpPr txBox="1">
            <a:spLocks noChangeArrowheads="1"/>
          </p:cNvSpPr>
          <p:nvPr/>
        </p:nvSpPr>
        <p:spPr bwMode="auto">
          <a:xfrm>
            <a:off x="4881563" y="2955925"/>
            <a:ext cx="549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600"/>
              <a:t>I</a:t>
            </a:r>
            <a:r>
              <a:rPr lang="en-US" altLang="en-US" sz="1600" baseline="-25000"/>
              <a:t>1</a:t>
            </a:r>
          </a:p>
        </p:txBody>
      </p:sp>
      <p:sp>
        <p:nvSpPr>
          <p:cNvPr id="69695" name="Line 129"/>
          <p:cNvSpPr>
            <a:spLocks noChangeShapeType="1"/>
          </p:cNvSpPr>
          <p:nvPr/>
        </p:nvSpPr>
        <p:spPr bwMode="auto">
          <a:xfrm>
            <a:off x="5491163" y="39465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96" name="Object 130"/>
          <p:cNvGraphicFramePr>
            <a:graphicFrameLocks noGrp="1" noChangeAspect="1"/>
          </p:cNvGraphicFramePr>
          <p:nvPr>
            <p:ph idx="1"/>
          </p:nvPr>
        </p:nvGraphicFramePr>
        <p:xfrm>
          <a:off x="5910263" y="2484438"/>
          <a:ext cx="29257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6" name="Equation" r:id="rId4" imgW="1562100" imgH="431800" progId="Equation.DSMT4">
                  <p:embed/>
                </p:oleObj>
              </mc:Choice>
              <mc:Fallback>
                <p:oleObj name="Equation" r:id="rId4" imgW="1562100" imgH="4318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2484438"/>
                        <a:ext cx="2925762" cy="808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97" name="Text Box 132"/>
          <p:cNvSpPr txBox="1">
            <a:spLocks noChangeArrowheads="1"/>
          </p:cNvSpPr>
          <p:nvPr/>
        </p:nvSpPr>
        <p:spPr bwMode="auto">
          <a:xfrm>
            <a:off x="6003925" y="4117975"/>
            <a:ext cx="2941638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Good: output voltage is unrestricted, gain can be &gt;10</a:t>
            </a:r>
            <a:r>
              <a:rPr lang="en-US" altLang="en-US" baseline="30000"/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Bad: larger, more mismatch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nFET Conductances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838200" y="1295400"/>
          <a:ext cx="53482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4" imgW="2070100" imgH="266700" progId="Equation.DSMT4">
                  <p:embed/>
                </p:oleObj>
              </mc:Choice>
              <mc:Fallback>
                <p:oleObj name="Equation" r:id="rId4" imgW="20701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5348288" cy="688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90600" y="2667000"/>
          <a:ext cx="25908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6" imgW="1092200" imgH="457200" progId="Equation.DSMT4">
                  <p:embed/>
                </p:oleObj>
              </mc:Choice>
              <mc:Fallback>
                <p:oleObj name="Equation" r:id="rId6" imgW="1092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2590800" cy="1084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838200" y="2133600"/>
            <a:ext cx="3525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u="sng"/>
              <a:t>Gate Transconductance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914400" y="463867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u="sng"/>
              <a:t>Drain Conductance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1117600" y="5186363"/>
          <a:ext cx="53086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8" imgW="2324100" imgH="431800" progId="Equation.DSMT4">
                  <p:embed/>
                </p:oleObj>
              </mc:Choice>
              <mc:Fallback>
                <p:oleObj name="Equation" r:id="rId8" imgW="23241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186363"/>
                        <a:ext cx="5308600" cy="985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8" name="Group 8"/>
          <p:cNvGrpSpPr>
            <a:grpSpLocks noChangeAspect="1"/>
          </p:cNvGrpSpPr>
          <p:nvPr/>
        </p:nvGrpSpPr>
        <p:grpSpPr bwMode="auto">
          <a:xfrm flipH="1">
            <a:off x="6434138" y="2868613"/>
            <a:ext cx="768350" cy="1536700"/>
            <a:chOff x="1248" y="2208"/>
            <a:chExt cx="240" cy="480"/>
          </a:xfrm>
        </p:grpSpPr>
        <p:sp>
          <p:nvSpPr>
            <p:cNvPr id="71694" name="Line 9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Line 10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Line 11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Line 12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Line 13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14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Line 15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9" name="Line 16"/>
          <p:cNvSpPr>
            <a:spLocks noChangeShapeType="1"/>
          </p:cNvSpPr>
          <p:nvPr/>
        </p:nvSpPr>
        <p:spPr bwMode="auto">
          <a:xfrm>
            <a:off x="7424738" y="30972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Text Box 17"/>
          <p:cNvSpPr txBox="1">
            <a:spLocks noChangeArrowheads="1"/>
          </p:cNvSpPr>
          <p:nvPr/>
        </p:nvSpPr>
        <p:spPr bwMode="auto">
          <a:xfrm>
            <a:off x="5715000" y="33670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71691" name="Text Box 18"/>
          <p:cNvSpPr txBox="1">
            <a:spLocks noChangeArrowheads="1"/>
          </p:cNvSpPr>
          <p:nvPr/>
        </p:nvSpPr>
        <p:spPr bwMode="auto">
          <a:xfrm>
            <a:off x="7635875" y="335121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sp>
        <p:nvSpPr>
          <p:cNvPr id="71692" name="Text Box 19"/>
          <p:cNvSpPr txBox="1">
            <a:spLocks noChangeArrowheads="1"/>
          </p:cNvSpPr>
          <p:nvPr/>
        </p:nvSpPr>
        <p:spPr bwMode="auto">
          <a:xfrm>
            <a:off x="6719888" y="2300288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d</a:t>
            </a:r>
            <a:endParaRPr lang="en-US" altLang="en-US" sz="2800"/>
          </a:p>
        </p:txBody>
      </p:sp>
      <p:sp>
        <p:nvSpPr>
          <p:cNvPr id="71693" name="Text Box 20"/>
          <p:cNvSpPr txBox="1">
            <a:spLocks noChangeArrowheads="1"/>
          </p:cNvSpPr>
          <p:nvPr/>
        </p:nvSpPr>
        <p:spPr bwMode="auto">
          <a:xfrm>
            <a:off x="6719888" y="4357688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s</a:t>
            </a:r>
            <a:endParaRPr lang="en-US" altLang="en-US" sz="28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" y="33528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3200"/>
              <a:t>Next week: Linear systems, follower-integrator, follower-differentiator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pFET </a:t>
            </a:r>
            <a:r>
              <a:rPr lang="en-US" altLang="en-US" i="1"/>
              <a:t>V</a:t>
            </a:r>
            <a:r>
              <a:rPr lang="en-US" altLang="en-US" i="1" baseline="-25000"/>
              <a:t>E</a:t>
            </a:r>
            <a:r>
              <a:rPr lang="en-US" altLang="en-US"/>
              <a:t> vs </a:t>
            </a:r>
            <a:r>
              <a:rPr lang="en-US" altLang="en-US" i="1"/>
              <a:t>L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48017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00" name="Line 4"/>
          <p:cNvSpPr>
            <a:spLocks noChangeShapeType="1"/>
          </p:cNvSpPr>
          <p:nvPr/>
        </p:nvSpPr>
        <p:spPr bwMode="auto">
          <a:xfrm flipV="1">
            <a:off x="2286000" y="3733800"/>
            <a:ext cx="4876800" cy="1981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3600"/>
              <a:t>Results from lab 3</a:t>
            </a:r>
            <a:br>
              <a:rPr lang="en-US" altLang="en-US" sz="3600"/>
            </a:br>
            <a:r>
              <a:rPr lang="en-US" altLang="en-US" sz="3600"/>
              <a:t>Above-threshold transistor characteristics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pFET normalized </a:t>
            </a:r>
            <a:r>
              <a:rPr lang="en-US" altLang="en-US" i="1"/>
              <a:t>I</a:t>
            </a:r>
            <a:r>
              <a:rPr lang="en-US" altLang="en-US" i="1" baseline="-25000"/>
              <a:t>ds</a:t>
            </a:r>
            <a:r>
              <a:rPr lang="en-US" altLang="en-US"/>
              <a:t> vs </a:t>
            </a:r>
            <a:r>
              <a:rPr lang="en-US" altLang="en-US" i="1"/>
              <a:t>V</a:t>
            </a:r>
            <a:r>
              <a:rPr lang="en-US" altLang="en-US" i="1" baseline="-25000"/>
              <a:t>ds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48017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971800" y="38862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  <a:r>
              <a:rPr lang="en-US" altLang="en-US" baseline="-25000"/>
              <a:t>g</a:t>
            </a:r>
            <a:r>
              <a:rPr lang="en-US" altLang="en-US"/>
              <a:t> 0.7 to 4 by .1V</a:t>
            </a: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2209800" y="411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48017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pFET </a:t>
            </a:r>
            <a:r>
              <a:rPr lang="en-US" altLang="en-US" i="1"/>
              <a:t>I</a:t>
            </a:r>
            <a:r>
              <a:rPr lang="en-US" altLang="en-US" i="1" baseline="-25000"/>
              <a:t>ds</a:t>
            </a:r>
            <a:r>
              <a:rPr lang="en-US" altLang="en-US"/>
              <a:t> vs </a:t>
            </a:r>
            <a:r>
              <a:rPr lang="en-US" altLang="en-US" i="1"/>
              <a:t>V</a:t>
            </a:r>
            <a:r>
              <a:rPr lang="en-US" altLang="en-US" i="1" baseline="-25000"/>
              <a:t>ds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733800" y="48768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  <a:r>
              <a:rPr lang="en-US" altLang="en-US" baseline="-25000"/>
              <a:t>g</a:t>
            </a:r>
            <a:r>
              <a:rPr lang="en-US" altLang="en-US"/>
              <a:t> 0.7 to 4 by .1V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991600" cy="635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288"/>
            <a:ext cx="9144000" cy="658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9144000" cy="677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Current source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219200" y="1143000"/>
            <a:ext cx="433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u="sng"/>
              <a:t>Subthreshold nFET Equation</a:t>
            </a:r>
          </a:p>
        </p:txBody>
      </p:sp>
      <p:grpSp>
        <p:nvGrpSpPr>
          <p:cNvPr id="94212" name="Group 4"/>
          <p:cNvGrpSpPr>
            <a:grpSpLocks noChangeAspect="1"/>
          </p:cNvGrpSpPr>
          <p:nvPr/>
        </p:nvGrpSpPr>
        <p:grpSpPr bwMode="auto">
          <a:xfrm flipH="1">
            <a:off x="1828800" y="4267200"/>
            <a:ext cx="768350" cy="1536700"/>
            <a:chOff x="1248" y="2208"/>
            <a:chExt cx="240" cy="480"/>
          </a:xfrm>
        </p:grpSpPr>
        <p:sp>
          <p:nvSpPr>
            <p:cNvPr id="94235" name="Line 5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6" name="Line 6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7" name="Line 7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8" name="Line 8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9" name="Line 9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0" name="Line 10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1" name="Line 11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13" name="Line 12"/>
          <p:cNvSpPr>
            <a:spLocks noChangeShapeType="1"/>
          </p:cNvSpPr>
          <p:nvPr/>
        </p:nvSpPr>
        <p:spPr bwMode="auto">
          <a:xfrm>
            <a:off x="2819400" y="4495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Text Box 13"/>
          <p:cNvSpPr txBox="1">
            <a:spLocks noChangeArrowheads="1"/>
          </p:cNvSpPr>
          <p:nvPr/>
        </p:nvSpPr>
        <p:spPr bwMode="auto">
          <a:xfrm>
            <a:off x="1109663" y="47656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94215" name="Text Box 14"/>
          <p:cNvSpPr txBox="1">
            <a:spLocks noChangeArrowheads="1"/>
          </p:cNvSpPr>
          <p:nvPr/>
        </p:nvSpPr>
        <p:spPr bwMode="auto">
          <a:xfrm>
            <a:off x="3030538" y="474980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sp>
        <p:nvSpPr>
          <p:cNvPr id="94216" name="Text Box 15"/>
          <p:cNvSpPr txBox="1">
            <a:spLocks noChangeArrowheads="1"/>
          </p:cNvSpPr>
          <p:nvPr/>
        </p:nvSpPr>
        <p:spPr bwMode="auto">
          <a:xfrm>
            <a:off x="2114550" y="3698875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d</a:t>
            </a:r>
            <a:endParaRPr lang="en-US" altLang="en-US" sz="2800"/>
          </a:p>
        </p:txBody>
      </p:sp>
      <p:sp>
        <p:nvSpPr>
          <p:cNvPr id="94217" name="Text Box 16"/>
          <p:cNvSpPr txBox="1">
            <a:spLocks noChangeArrowheads="1"/>
          </p:cNvSpPr>
          <p:nvPr/>
        </p:nvSpPr>
        <p:spPr bwMode="auto">
          <a:xfrm>
            <a:off x="2114550" y="5756275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s</a:t>
            </a:r>
            <a:endParaRPr lang="en-US" altLang="en-US" sz="2800"/>
          </a:p>
        </p:txBody>
      </p:sp>
      <p:grpSp>
        <p:nvGrpSpPr>
          <p:cNvPr id="94218" name="Group 17"/>
          <p:cNvGrpSpPr>
            <a:grpSpLocks/>
          </p:cNvGrpSpPr>
          <p:nvPr/>
        </p:nvGrpSpPr>
        <p:grpSpPr bwMode="auto">
          <a:xfrm flipH="1">
            <a:off x="5943600" y="4191000"/>
            <a:ext cx="768350" cy="1536700"/>
            <a:chOff x="2256" y="1536"/>
            <a:chExt cx="484" cy="968"/>
          </a:xfrm>
        </p:grpSpPr>
        <p:sp>
          <p:nvSpPr>
            <p:cNvPr id="94227" name="Line 18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Line 19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9" name="Line 20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0" name="Line 21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1" name="Line 22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2" name="Line 23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3" name="Line 24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4" name="Oval 25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4219" name="Line 26"/>
          <p:cNvSpPr>
            <a:spLocks noChangeShapeType="1"/>
          </p:cNvSpPr>
          <p:nvPr/>
        </p:nvSpPr>
        <p:spPr bwMode="auto">
          <a:xfrm>
            <a:off x="687705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Text Box 27"/>
          <p:cNvSpPr txBox="1">
            <a:spLocks noChangeArrowheads="1"/>
          </p:cNvSpPr>
          <p:nvPr/>
        </p:nvSpPr>
        <p:spPr bwMode="auto">
          <a:xfrm>
            <a:off x="5167313" y="46894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94221" name="Text Box 28"/>
          <p:cNvSpPr txBox="1">
            <a:spLocks noChangeArrowheads="1"/>
          </p:cNvSpPr>
          <p:nvPr/>
        </p:nvSpPr>
        <p:spPr bwMode="auto">
          <a:xfrm>
            <a:off x="7088188" y="467360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sp>
        <p:nvSpPr>
          <p:cNvPr id="94222" name="Text Box 29"/>
          <p:cNvSpPr txBox="1">
            <a:spLocks noChangeArrowheads="1"/>
          </p:cNvSpPr>
          <p:nvPr/>
        </p:nvSpPr>
        <p:spPr bwMode="auto">
          <a:xfrm>
            <a:off x="6248400" y="5638800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d</a:t>
            </a:r>
            <a:endParaRPr lang="en-US" altLang="en-US" sz="2800"/>
          </a:p>
        </p:txBody>
      </p:sp>
      <p:sp>
        <p:nvSpPr>
          <p:cNvPr id="94223" name="Text Box 30"/>
          <p:cNvSpPr txBox="1">
            <a:spLocks noChangeArrowheads="1"/>
          </p:cNvSpPr>
          <p:nvPr/>
        </p:nvSpPr>
        <p:spPr bwMode="auto">
          <a:xfrm>
            <a:off x="6248400" y="3733800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s</a:t>
            </a:r>
            <a:endParaRPr lang="en-US" altLang="en-US" sz="2800"/>
          </a:p>
        </p:txBody>
      </p:sp>
      <p:graphicFrame>
        <p:nvGraphicFramePr>
          <p:cNvPr id="94224" name="Object 31"/>
          <p:cNvGraphicFramePr>
            <a:graphicFrameLocks noChangeAspect="1"/>
          </p:cNvGraphicFramePr>
          <p:nvPr/>
        </p:nvGraphicFramePr>
        <p:xfrm>
          <a:off x="1143000" y="1676400"/>
          <a:ext cx="69548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6" name="Equation" r:id="rId4" imgW="2692400" imgH="279400" progId="Equation.DSMT4">
                  <p:embed/>
                </p:oleObj>
              </mc:Choice>
              <mc:Fallback>
                <p:oleObj name="Equation" r:id="rId4" imgW="2692400" imgH="279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954838" cy="720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32"/>
          <p:cNvGraphicFramePr>
            <a:graphicFrameLocks noChangeAspect="1"/>
          </p:cNvGraphicFramePr>
          <p:nvPr/>
        </p:nvGraphicFramePr>
        <p:xfrm>
          <a:off x="1562100" y="2982913"/>
          <a:ext cx="52879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Equation" r:id="rId6" imgW="2882900" imgH="393700" progId="Equation.DSMT4">
                  <p:embed/>
                </p:oleObj>
              </mc:Choice>
              <mc:Fallback>
                <p:oleObj name="Equation" r:id="rId6" imgW="2882900" imgH="393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982913"/>
                        <a:ext cx="5287963" cy="719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Text Box 33"/>
          <p:cNvSpPr txBox="1">
            <a:spLocks noChangeArrowheads="1"/>
          </p:cNvSpPr>
          <p:nvPr/>
        </p:nvSpPr>
        <p:spPr bwMode="auto">
          <a:xfrm>
            <a:off x="1295400" y="2438400"/>
            <a:ext cx="493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u="sng"/>
              <a:t>Above Threshold nFET Equation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pFET normalized </a:t>
            </a:r>
            <a:r>
              <a:rPr lang="en-US" altLang="en-US" i="1"/>
              <a:t>I</a:t>
            </a:r>
            <a:r>
              <a:rPr lang="en-US" altLang="en-US" i="1" baseline="-25000"/>
              <a:t>ds</a:t>
            </a:r>
            <a:r>
              <a:rPr lang="en-US" altLang="en-US"/>
              <a:t> vs </a:t>
            </a:r>
            <a:r>
              <a:rPr lang="en-US" altLang="en-US" i="1"/>
              <a:t>V</a:t>
            </a:r>
            <a:r>
              <a:rPr lang="en-US" altLang="en-US" i="1" baseline="-25000"/>
              <a:t>ds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48017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1447800" y="4038600"/>
            <a:ext cx="2438400" cy="1371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pFET </a:t>
            </a:r>
            <a:r>
              <a:rPr lang="en-US" altLang="en-US" i="1"/>
              <a:t>V</a:t>
            </a:r>
            <a:r>
              <a:rPr lang="en-US" altLang="en-US" i="1" baseline="-25000"/>
              <a:t>E</a:t>
            </a:r>
            <a:r>
              <a:rPr lang="en-US" altLang="en-US"/>
              <a:t> vs </a:t>
            </a:r>
            <a:r>
              <a:rPr lang="en-US" altLang="en-US" i="1"/>
              <a:t>I</a:t>
            </a:r>
            <a:r>
              <a:rPr lang="en-US" altLang="en-US" i="1" baseline="-25000"/>
              <a:t>dsat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8017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0" name="Freeform 4"/>
          <p:cNvSpPr>
            <a:spLocks/>
          </p:cNvSpPr>
          <p:nvPr/>
        </p:nvSpPr>
        <p:spPr bwMode="auto">
          <a:xfrm>
            <a:off x="2590800" y="1898650"/>
            <a:ext cx="4343400" cy="3816350"/>
          </a:xfrm>
          <a:custGeom>
            <a:avLst/>
            <a:gdLst>
              <a:gd name="T0" fmla="*/ 0 w 2736"/>
              <a:gd name="T1" fmla="*/ 3816350 h 2404"/>
              <a:gd name="T2" fmla="*/ 1330325 w 2736"/>
              <a:gd name="T3" fmla="*/ 3227388 h 2404"/>
              <a:gd name="T4" fmla="*/ 1936750 w 2736"/>
              <a:gd name="T5" fmla="*/ 2374900 h 2404"/>
              <a:gd name="T6" fmla="*/ 2473325 w 2736"/>
              <a:gd name="T7" fmla="*/ 1381125 h 2404"/>
              <a:gd name="T8" fmla="*/ 2851150 w 2736"/>
              <a:gd name="T9" fmla="*/ 466725 h 2404"/>
              <a:gd name="T10" fmla="*/ 3200400 w 2736"/>
              <a:gd name="T11" fmla="*/ 82550 h 2404"/>
              <a:gd name="T12" fmla="*/ 4343400 w 2736"/>
              <a:gd name="T13" fmla="*/ 6350 h 24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36" h="2404">
                <a:moveTo>
                  <a:pt x="0" y="2404"/>
                </a:moveTo>
                <a:cubicBezTo>
                  <a:pt x="140" y="2342"/>
                  <a:pt x="635" y="2184"/>
                  <a:pt x="838" y="2033"/>
                </a:cubicBezTo>
                <a:cubicBezTo>
                  <a:pt x="1041" y="1882"/>
                  <a:pt x="1100" y="1690"/>
                  <a:pt x="1220" y="1496"/>
                </a:cubicBezTo>
                <a:cubicBezTo>
                  <a:pt x="1340" y="1302"/>
                  <a:pt x="1462" y="1070"/>
                  <a:pt x="1558" y="870"/>
                </a:cubicBezTo>
                <a:cubicBezTo>
                  <a:pt x="1654" y="670"/>
                  <a:pt x="1720" y="430"/>
                  <a:pt x="1796" y="294"/>
                </a:cubicBezTo>
                <a:cubicBezTo>
                  <a:pt x="1872" y="158"/>
                  <a:pt x="1859" y="100"/>
                  <a:pt x="2016" y="52"/>
                </a:cubicBezTo>
                <a:cubicBezTo>
                  <a:pt x="2173" y="4"/>
                  <a:pt x="2456" y="0"/>
                  <a:pt x="2736" y="4"/>
                </a:cubicBezTo>
              </a:path>
            </a:pathLst>
          </a:custGeom>
          <a:noFill/>
          <a:ln w="127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Transistor Equations</a:t>
            </a:r>
          </a:p>
        </p:txBody>
      </p:sp>
      <p:sp>
        <p:nvSpPr>
          <p:cNvPr id="100355" name="Text Box 1027"/>
          <p:cNvSpPr txBox="1">
            <a:spLocks noChangeArrowheads="1"/>
          </p:cNvSpPr>
          <p:nvPr/>
        </p:nvSpPr>
        <p:spPr bwMode="auto">
          <a:xfrm>
            <a:off x="990600" y="1676400"/>
            <a:ext cx="433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u="sng"/>
              <a:t>Subthreshold nFET Equation</a:t>
            </a:r>
          </a:p>
        </p:txBody>
      </p:sp>
      <p:graphicFrame>
        <p:nvGraphicFramePr>
          <p:cNvPr id="100356" name="Object 1055"/>
          <p:cNvGraphicFramePr>
            <a:graphicFrameLocks noChangeAspect="1"/>
          </p:cNvGraphicFramePr>
          <p:nvPr/>
        </p:nvGraphicFramePr>
        <p:xfrm>
          <a:off x="1143000" y="2362200"/>
          <a:ext cx="53482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Equation" r:id="rId4" imgW="2070100" imgH="266700" progId="Equation.DSMT4">
                  <p:embed/>
                </p:oleObj>
              </mc:Choice>
              <mc:Fallback>
                <p:oleObj name="Equation" r:id="rId4" imgW="2070100" imgH="266700" progId="Equation.DSMT4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5348288" cy="688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1057"/>
          <p:cNvSpPr txBox="1">
            <a:spLocks noChangeArrowheads="1"/>
          </p:cNvSpPr>
          <p:nvPr/>
        </p:nvSpPr>
        <p:spPr bwMode="auto">
          <a:xfrm>
            <a:off x="1143000" y="3124200"/>
            <a:ext cx="493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u="sng"/>
              <a:t>Above Threshold nFET Equation</a:t>
            </a:r>
          </a:p>
        </p:txBody>
      </p:sp>
      <p:graphicFrame>
        <p:nvGraphicFramePr>
          <p:cNvPr id="100358" name="Object 1058"/>
          <p:cNvGraphicFramePr>
            <a:graphicFrameLocks noChangeAspect="1"/>
          </p:cNvGraphicFramePr>
          <p:nvPr/>
        </p:nvGraphicFramePr>
        <p:xfrm>
          <a:off x="1304925" y="4030663"/>
          <a:ext cx="55419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Equation" r:id="rId6" imgW="3022600" imgH="393700" progId="Equation.DSMT4">
                  <p:embed/>
                </p:oleObj>
              </mc:Choice>
              <mc:Fallback>
                <p:oleObj name="Equation" r:id="rId6" imgW="3022600" imgH="393700" progId="Equation.DSMT4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4030663"/>
                        <a:ext cx="5541963" cy="719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Linear Resistor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85800" y="33782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u="sng"/>
              <a:t>Above Threshold nFET Equation</a:t>
            </a:r>
          </a:p>
        </p:txBody>
      </p:sp>
      <p:graphicFrame>
        <p:nvGraphicFramePr>
          <p:cNvPr id="102404" name="Object 33"/>
          <p:cNvGraphicFramePr>
            <a:graphicFrameLocks noChangeAspect="1"/>
          </p:cNvGraphicFramePr>
          <p:nvPr/>
        </p:nvGraphicFramePr>
        <p:xfrm>
          <a:off x="762000" y="3911600"/>
          <a:ext cx="7634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0" name="Equation" r:id="rId4" imgW="3619500" imgH="241300" progId="Equation.DSMT4">
                  <p:embed/>
                </p:oleObj>
              </mc:Choice>
              <mc:Fallback>
                <p:oleObj name="Equation" r:id="rId4" imgW="3619500" imgH="2413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11600"/>
                        <a:ext cx="7634288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5" name="Group 4"/>
          <p:cNvGrpSpPr>
            <a:grpSpLocks noChangeAspect="1"/>
          </p:cNvGrpSpPr>
          <p:nvPr/>
        </p:nvGrpSpPr>
        <p:grpSpPr bwMode="auto">
          <a:xfrm flipH="1">
            <a:off x="1828800" y="4773613"/>
            <a:ext cx="768350" cy="1536700"/>
            <a:chOff x="1248" y="2208"/>
            <a:chExt cx="240" cy="480"/>
          </a:xfrm>
        </p:grpSpPr>
        <p:sp>
          <p:nvSpPr>
            <p:cNvPr id="102439" name="Line 5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Line 6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1" name="Line 7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Line 8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3" name="Line 9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Line 10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Line 11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06" name="Line 12"/>
          <p:cNvSpPr>
            <a:spLocks noChangeShapeType="1"/>
          </p:cNvSpPr>
          <p:nvPr/>
        </p:nvSpPr>
        <p:spPr bwMode="auto">
          <a:xfrm>
            <a:off x="2819400" y="5334000"/>
            <a:ext cx="0" cy="658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Text Box 13"/>
          <p:cNvSpPr txBox="1">
            <a:spLocks noChangeArrowheads="1"/>
          </p:cNvSpPr>
          <p:nvPr/>
        </p:nvSpPr>
        <p:spPr bwMode="auto">
          <a:xfrm>
            <a:off x="1109663" y="5272088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102408" name="Text Box 14"/>
          <p:cNvSpPr txBox="1">
            <a:spLocks noChangeArrowheads="1"/>
          </p:cNvSpPr>
          <p:nvPr/>
        </p:nvSpPr>
        <p:spPr bwMode="auto">
          <a:xfrm>
            <a:off x="3030538" y="52562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sp>
        <p:nvSpPr>
          <p:cNvPr id="102409" name="Text Box 15"/>
          <p:cNvSpPr txBox="1">
            <a:spLocks noChangeArrowheads="1"/>
          </p:cNvSpPr>
          <p:nvPr/>
        </p:nvSpPr>
        <p:spPr bwMode="auto">
          <a:xfrm>
            <a:off x="2347913" y="4510088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d</a:t>
            </a:r>
            <a:endParaRPr lang="en-US" altLang="en-US" sz="2800"/>
          </a:p>
        </p:txBody>
      </p:sp>
      <p:sp>
        <p:nvSpPr>
          <p:cNvPr id="102410" name="Text Box 16"/>
          <p:cNvSpPr txBox="1">
            <a:spLocks noChangeArrowheads="1"/>
          </p:cNvSpPr>
          <p:nvPr/>
        </p:nvSpPr>
        <p:spPr bwMode="auto">
          <a:xfrm>
            <a:off x="2114550" y="62626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s</a:t>
            </a:r>
            <a:endParaRPr lang="en-US" altLang="en-US" sz="2800"/>
          </a:p>
        </p:txBody>
      </p:sp>
      <p:grpSp>
        <p:nvGrpSpPr>
          <p:cNvPr id="102411" name="Group 17"/>
          <p:cNvGrpSpPr>
            <a:grpSpLocks/>
          </p:cNvGrpSpPr>
          <p:nvPr/>
        </p:nvGrpSpPr>
        <p:grpSpPr bwMode="auto">
          <a:xfrm flipH="1">
            <a:off x="5943600" y="4697413"/>
            <a:ext cx="768350" cy="1536700"/>
            <a:chOff x="2256" y="1536"/>
            <a:chExt cx="484" cy="968"/>
          </a:xfrm>
        </p:grpSpPr>
        <p:sp>
          <p:nvSpPr>
            <p:cNvPr id="102431" name="Line 18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2" name="Line 19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3" name="Line 20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4" name="Line 21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5" name="Line 22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6" name="Line 23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7" name="Line 24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8" name="Oval 25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12" name="Line 26"/>
          <p:cNvSpPr>
            <a:spLocks noChangeShapeType="1"/>
          </p:cNvSpPr>
          <p:nvPr/>
        </p:nvSpPr>
        <p:spPr bwMode="auto">
          <a:xfrm flipH="1">
            <a:off x="69342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Text Box 27"/>
          <p:cNvSpPr txBox="1">
            <a:spLocks noChangeArrowheads="1"/>
          </p:cNvSpPr>
          <p:nvPr/>
        </p:nvSpPr>
        <p:spPr bwMode="auto">
          <a:xfrm>
            <a:off x="5167313" y="5195888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102414" name="Text Box 28"/>
          <p:cNvSpPr txBox="1">
            <a:spLocks noChangeArrowheads="1"/>
          </p:cNvSpPr>
          <p:nvPr/>
        </p:nvSpPr>
        <p:spPr bwMode="auto">
          <a:xfrm>
            <a:off x="7088188" y="51800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sp>
        <p:nvSpPr>
          <p:cNvPr id="102415" name="Text Box 29"/>
          <p:cNvSpPr txBox="1">
            <a:spLocks noChangeArrowheads="1"/>
          </p:cNvSpPr>
          <p:nvPr/>
        </p:nvSpPr>
        <p:spPr bwMode="auto">
          <a:xfrm>
            <a:off x="6248400" y="6145213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d</a:t>
            </a:r>
            <a:endParaRPr lang="en-US" altLang="en-US" sz="2800"/>
          </a:p>
        </p:txBody>
      </p:sp>
      <p:sp>
        <p:nvSpPr>
          <p:cNvPr id="102416" name="Text Box 30"/>
          <p:cNvSpPr txBox="1">
            <a:spLocks noChangeArrowheads="1"/>
          </p:cNvSpPr>
          <p:nvPr/>
        </p:nvSpPr>
        <p:spPr bwMode="auto">
          <a:xfrm>
            <a:off x="6462713" y="4510088"/>
            <a:ext cx="77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s</a:t>
            </a:r>
            <a:endParaRPr lang="en-US" altLang="en-US" sz="2800"/>
          </a:p>
        </p:txBody>
      </p:sp>
      <p:grpSp>
        <p:nvGrpSpPr>
          <p:cNvPr id="102417" name="Group 35"/>
          <p:cNvGrpSpPr>
            <a:grpSpLocks/>
          </p:cNvGrpSpPr>
          <p:nvPr/>
        </p:nvGrpSpPr>
        <p:grpSpPr bwMode="auto">
          <a:xfrm>
            <a:off x="4084638" y="5122863"/>
            <a:ext cx="228600" cy="838200"/>
            <a:chOff x="1152" y="2640"/>
            <a:chExt cx="144" cy="528"/>
          </a:xfrm>
        </p:grpSpPr>
        <p:sp>
          <p:nvSpPr>
            <p:cNvPr id="102422" name="Line 36"/>
            <p:cNvSpPr>
              <a:spLocks noChangeShapeType="1"/>
            </p:cNvSpPr>
            <p:nvPr/>
          </p:nvSpPr>
          <p:spPr bwMode="auto">
            <a:xfrm>
              <a:off x="1200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Line 37"/>
            <p:cNvSpPr>
              <a:spLocks noChangeShapeType="1"/>
            </p:cNvSpPr>
            <p:nvPr/>
          </p:nvSpPr>
          <p:spPr bwMode="auto">
            <a:xfrm>
              <a:off x="1200" y="2736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Line 38"/>
            <p:cNvSpPr>
              <a:spLocks noChangeShapeType="1"/>
            </p:cNvSpPr>
            <p:nvPr/>
          </p:nvSpPr>
          <p:spPr bwMode="auto">
            <a:xfrm flipH="1">
              <a:off x="1152" y="2784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Line 39"/>
            <p:cNvSpPr>
              <a:spLocks noChangeShapeType="1"/>
            </p:cNvSpPr>
            <p:nvPr/>
          </p:nvSpPr>
          <p:spPr bwMode="auto">
            <a:xfrm>
              <a:off x="1152" y="2832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Line 40"/>
            <p:cNvSpPr>
              <a:spLocks noChangeShapeType="1"/>
            </p:cNvSpPr>
            <p:nvPr/>
          </p:nvSpPr>
          <p:spPr bwMode="auto">
            <a:xfrm flipH="1">
              <a:off x="1152" y="2880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Line 41"/>
            <p:cNvSpPr>
              <a:spLocks noChangeShapeType="1"/>
            </p:cNvSpPr>
            <p:nvPr/>
          </p:nvSpPr>
          <p:spPr bwMode="auto">
            <a:xfrm>
              <a:off x="1152" y="292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8" name="Line 42"/>
            <p:cNvSpPr>
              <a:spLocks noChangeShapeType="1"/>
            </p:cNvSpPr>
            <p:nvPr/>
          </p:nvSpPr>
          <p:spPr bwMode="auto">
            <a:xfrm flipH="1">
              <a:off x="1152" y="2976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9" name="Line 43"/>
            <p:cNvSpPr>
              <a:spLocks noChangeShapeType="1"/>
            </p:cNvSpPr>
            <p:nvPr/>
          </p:nvSpPr>
          <p:spPr bwMode="auto">
            <a:xfrm>
              <a:off x="1152" y="3024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0" name="Line 44"/>
            <p:cNvSpPr>
              <a:spLocks noChangeShapeType="1"/>
            </p:cNvSpPr>
            <p:nvPr/>
          </p:nvSpPr>
          <p:spPr bwMode="auto">
            <a:xfrm>
              <a:off x="1248" y="30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18" name="Text Box 45"/>
          <p:cNvSpPr txBox="1">
            <a:spLocks noChangeArrowheads="1"/>
          </p:cNvSpPr>
          <p:nvPr/>
        </p:nvSpPr>
        <p:spPr bwMode="auto">
          <a:xfrm>
            <a:off x="4343400" y="53340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2419" name="Text Box 47"/>
          <p:cNvSpPr txBox="1">
            <a:spLocks noChangeArrowheads="1"/>
          </p:cNvSpPr>
          <p:nvPr/>
        </p:nvSpPr>
        <p:spPr bwMode="auto">
          <a:xfrm>
            <a:off x="762000" y="914400"/>
            <a:ext cx="433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u="sng"/>
              <a:t>Subthreshold nFET Equation</a:t>
            </a:r>
          </a:p>
        </p:txBody>
      </p:sp>
      <p:graphicFrame>
        <p:nvGraphicFramePr>
          <p:cNvPr id="102420" name="Object 48"/>
          <p:cNvGraphicFramePr>
            <a:graphicFrameLocks noChangeAspect="1"/>
          </p:cNvGraphicFramePr>
          <p:nvPr/>
        </p:nvGraphicFramePr>
        <p:xfrm>
          <a:off x="838200" y="1436688"/>
          <a:ext cx="5183188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1" name="Equation" r:id="rId6" imgW="2006600" imgH="736600" progId="Equation.DSMT4">
                  <p:embed/>
                </p:oleObj>
              </mc:Choice>
              <mc:Fallback>
                <p:oleObj name="Equation" r:id="rId6" imgW="2006600" imgH="736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36688"/>
                        <a:ext cx="5183188" cy="1900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1" name="Text Box 49"/>
          <p:cNvSpPr txBox="1">
            <a:spLocks noChangeArrowheads="1"/>
          </p:cNvSpPr>
          <p:nvPr/>
        </p:nvSpPr>
        <p:spPr bwMode="auto">
          <a:xfrm>
            <a:off x="6248400" y="18288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Ohmic region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52"/>
          <p:cNvGrpSpPr>
            <a:grpSpLocks/>
          </p:cNvGrpSpPr>
          <p:nvPr/>
        </p:nvGrpSpPr>
        <p:grpSpPr bwMode="auto">
          <a:xfrm>
            <a:off x="304800" y="2316163"/>
            <a:ext cx="6027738" cy="4541837"/>
            <a:chOff x="192" y="1459"/>
            <a:chExt cx="3797" cy="2861"/>
          </a:xfrm>
        </p:grpSpPr>
        <p:pic>
          <p:nvPicPr>
            <p:cNvPr id="1231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73"/>
              <a:ext cx="3797" cy="2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17" name="Text Box 51"/>
            <p:cNvSpPr txBox="1">
              <a:spLocks noChangeArrowheads="1"/>
            </p:cNvSpPr>
            <p:nvPr/>
          </p:nvSpPr>
          <p:spPr bwMode="auto">
            <a:xfrm>
              <a:off x="3238" y="1459"/>
              <a:ext cx="5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 Light" pitchFamily="34" charset="0"/>
                </a:rPr>
                <a:t>V</a:t>
              </a:r>
              <a:r>
                <a:rPr lang="en-US" altLang="en-US" sz="1200" baseline="-25000">
                  <a:latin typeface="Helvetica Light" pitchFamily="34" charset="0"/>
                </a:rPr>
                <a:t>ds</a:t>
              </a:r>
              <a:r>
                <a:rPr lang="en-US" altLang="en-US" sz="1200">
                  <a:latin typeface="Helvetica Light" pitchFamily="34" charset="0"/>
                </a:rPr>
                <a:t>=50mV</a:t>
              </a:r>
            </a:p>
          </p:txBody>
        </p:sp>
      </p:grp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does </a:t>
            </a:r>
            <a:r>
              <a:rPr lang="en-US" altLang="en-US" i="1"/>
              <a:t>I</a:t>
            </a:r>
            <a:r>
              <a:rPr lang="en-US" altLang="en-US" baseline="-25000"/>
              <a:t>dlin</a:t>
            </a:r>
            <a:r>
              <a:rPr lang="en-US" altLang="en-US"/>
              <a:t> scale with </a:t>
            </a:r>
            <a:r>
              <a:rPr lang="en-US" altLang="en-US" i="1"/>
              <a:t>V</a:t>
            </a:r>
            <a:r>
              <a:rPr lang="en-US" altLang="en-US" baseline="-25000"/>
              <a:t>g</a:t>
            </a:r>
            <a:r>
              <a:rPr lang="en-US" altLang="en-US"/>
              <a:t>-V</a:t>
            </a:r>
            <a:r>
              <a:rPr lang="en-US" altLang="en-US" baseline="-25000"/>
              <a:t>T</a:t>
            </a:r>
            <a:r>
              <a:rPr lang="en-US" altLang="en-US"/>
              <a:t>?</a:t>
            </a:r>
          </a:p>
        </p:txBody>
      </p:sp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2819400" y="1295400"/>
          <a:ext cx="37163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5" imgW="1612900" imgH="393700" progId="Equation.DSMT4">
                  <p:embed/>
                </p:oleObj>
              </mc:Choice>
              <mc:Fallback>
                <p:oleObj name="Equation" r:id="rId5" imgW="16129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716338" cy="906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Line 4"/>
          <p:cNvSpPr>
            <a:spLocks noChangeShapeType="1"/>
          </p:cNvSpPr>
          <p:nvPr/>
        </p:nvSpPr>
        <p:spPr bwMode="auto">
          <a:xfrm flipH="1">
            <a:off x="4665663" y="3581400"/>
            <a:ext cx="135413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H="1">
            <a:off x="5091113" y="3657600"/>
            <a:ext cx="928687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19800" y="3017838"/>
            <a:ext cx="1619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Mobility</a:t>
            </a:r>
          </a:p>
          <a:p>
            <a:pPr eaLnBrk="1" hangingPunct="1"/>
            <a:r>
              <a:rPr lang="en-US" altLang="en-US"/>
              <a:t>degradation</a:t>
            </a:r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 rot="-2434647">
            <a:off x="1905000" y="4724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nFET</a:t>
            </a:r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 rot="-773329">
            <a:off x="2590800" y="5715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pFET</a:t>
            </a:r>
          </a:p>
        </p:txBody>
      </p:sp>
      <p:graphicFrame>
        <p:nvGraphicFramePr>
          <p:cNvPr id="99377" name="Group 49"/>
          <p:cNvGraphicFramePr>
            <a:graphicFrameLocks noGrp="1"/>
          </p:cNvGraphicFramePr>
          <p:nvPr/>
        </p:nvGraphicFramePr>
        <p:xfrm>
          <a:off x="5867400" y="4114800"/>
          <a:ext cx="3124200" cy="13906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2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cm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/V/s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Meas</a:t>
                      </a:r>
                    </a:p>
                  </a:txBody>
                  <a:tcPr marT="45745" marB="4574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Bulk</a:t>
                      </a:r>
                    </a:p>
                  </a:txBody>
                  <a:tcPr marT="45745" marB="4574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N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335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1450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P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113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ptima LT Std Medium" panose="020B06020505080203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 LT Std Medium" panose="020B0602050508020304" pitchFamily="34" charset="0"/>
                        </a:rPr>
                        <a:t>500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Diode-connected transistor</a:t>
            </a:r>
          </a:p>
        </p:txBody>
      </p:sp>
      <p:sp>
        <p:nvSpPr>
          <p:cNvPr id="104451" name="Line 5"/>
          <p:cNvSpPr>
            <a:spLocks noChangeAspect="1" noChangeShapeType="1"/>
          </p:cNvSpPr>
          <p:nvPr/>
        </p:nvSpPr>
        <p:spPr bwMode="auto">
          <a:xfrm flipH="1">
            <a:off x="1052513" y="45720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2" name="Line 6"/>
          <p:cNvSpPr>
            <a:spLocks noChangeAspect="1" noChangeShapeType="1"/>
          </p:cNvSpPr>
          <p:nvPr/>
        </p:nvSpPr>
        <p:spPr bwMode="auto">
          <a:xfrm flipH="1">
            <a:off x="744538" y="50323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3" name="Line 7"/>
          <p:cNvSpPr>
            <a:spLocks noChangeAspect="1" noChangeShapeType="1"/>
          </p:cNvSpPr>
          <p:nvPr/>
        </p:nvSpPr>
        <p:spPr bwMode="auto">
          <a:xfrm flipH="1">
            <a:off x="747713" y="4879975"/>
            <a:ext cx="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4" name="Line 8"/>
          <p:cNvSpPr>
            <a:spLocks noChangeAspect="1" noChangeShapeType="1"/>
          </p:cNvSpPr>
          <p:nvPr/>
        </p:nvSpPr>
        <p:spPr bwMode="auto">
          <a:xfrm>
            <a:off x="744538" y="564832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" name="Line 9"/>
          <p:cNvSpPr>
            <a:spLocks noChangeAspect="1" noChangeShapeType="1"/>
          </p:cNvSpPr>
          <p:nvPr/>
        </p:nvSpPr>
        <p:spPr bwMode="auto">
          <a:xfrm flipH="1">
            <a:off x="1052513" y="5648325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" name="Line 10"/>
          <p:cNvSpPr>
            <a:spLocks noChangeAspect="1" noChangeShapeType="1"/>
          </p:cNvSpPr>
          <p:nvPr/>
        </p:nvSpPr>
        <p:spPr bwMode="auto">
          <a:xfrm flipH="1">
            <a:off x="595313" y="5032375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" name="Line 11"/>
          <p:cNvSpPr>
            <a:spLocks noChangeAspect="1" noChangeShapeType="1"/>
          </p:cNvSpPr>
          <p:nvPr/>
        </p:nvSpPr>
        <p:spPr bwMode="auto">
          <a:xfrm flipH="1">
            <a:off x="287338" y="53403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" name="Text Box 13"/>
          <p:cNvSpPr txBox="1">
            <a:spLocks noChangeArrowheads="1"/>
          </p:cNvSpPr>
          <p:nvPr/>
        </p:nvSpPr>
        <p:spPr bwMode="auto">
          <a:xfrm>
            <a:off x="304800" y="34432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g</a:t>
            </a:r>
            <a:endParaRPr lang="en-US" altLang="en-US" sz="2800"/>
          </a:p>
        </p:txBody>
      </p:sp>
      <p:sp>
        <p:nvSpPr>
          <p:cNvPr id="104459" name="Text Box 14"/>
          <p:cNvSpPr txBox="1">
            <a:spLocks noChangeArrowheads="1"/>
          </p:cNvSpPr>
          <p:nvPr/>
        </p:nvSpPr>
        <p:spPr bwMode="auto">
          <a:xfrm>
            <a:off x="611188" y="4052888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</a:p>
        </p:txBody>
      </p:sp>
      <p:sp>
        <p:nvSpPr>
          <p:cNvPr id="104460" name="Text Box 16"/>
          <p:cNvSpPr txBox="1">
            <a:spLocks noChangeArrowheads="1"/>
          </p:cNvSpPr>
          <p:nvPr/>
        </p:nvSpPr>
        <p:spPr bwMode="auto">
          <a:xfrm>
            <a:off x="533400" y="6061075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V</a:t>
            </a:r>
            <a:r>
              <a:rPr lang="en-US" altLang="en-US" sz="2800" baseline="-25000"/>
              <a:t>s</a:t>
            </a:r>
            <a:endParaRPr lang="en-US" altLang="en-US" sz="2800"/>
          </a:p>
        </p:txBody>
      </p:sp>
      <p:graphicFrame>
        <p:nvGraphicFramePr>
          <p:cNvPr id="104461" name="Object 31"/>
          <p:cNvGraphicFramePr>
            <a:graphicFrameLocks noChangeAspect="1"/>
          </p:cNvGraphicFramePr>
          <p:nvPr/>
        </p:nvGraphicFramePr>
        <p:xfrm>
          <a:off x="685800" y="1776413"/>
          <a:ext cx="6823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name="Equation" r:id="rId4" imgW="2641600" imgH="203200" progId="Equation.DSMT4">
                  <p:embed/>
                </p:oleObj>
              </mc:Choice>
              <mc:Fallback>
                <p:oleObj name="Equation" r:id="rId4" imgW="2641600" imgH="203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76413"/>
                        <a:ext cx="68230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32"/>
          <p:cNvGraphicFramePr>
            <a:graphicFrameLocks noChangeAspect="1"/>
          </p:cNvGraphicFramePr>
          <p:nvPr/>
        </p:nvGraphicFramePr>
        <p:xfrm>
          <a:off x="2487613" y="5105400"/>
          <a:ext cx="52292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Equation" r:id="rId6" imgW="2159000" imgH="508000" progId="Equation.DSMT4">
                  <p:embed/>
                </p:oleObj>
              </mc:Choice>
              <mc:Fallback>
                <p:oleObj name="Equation" r:id="rId6" imgW="2159000" imgH="508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105400"/>
                        <a:ext cx="5229225" cy="1230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33"/>
          <p:cNvGraphicFramePr>
            <a:graphicFrameLocks noChangeAspect="1"/>
          </p:cNvGraphicFramePr>
          <p:nvPr/>
        </p:nvGraphicFramePr>
        <p:xfrm>
          <a:off x="766763" y="1371600"/>
          <a:ext cx="54451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Equation" r:id="rId8" imgW="2108200" imgH="241300" progId="Equation.DSMT4">
                  <p:embed/>
                </p:oleObj>
              </mc:Choice>
              <mc:Fallback>
                <p:oleObj name="Equation" r:id="rId8" imgW="2108200" imgH="2413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371600"/>
                        <a:ext cx="54451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Line 34"/>
          <p:cNvSpPr>
            <a:spLocks noChangeShapeType="1"/>
          </p:cNvSpPr>
          <p:nvPr/>
        </p:nvSpPr>
        <p:spPr bwMode="auto">
          <a:xfrm flipV="1">
            <a:off x="290513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5" name="Line 35"/>
          <p:cNvSpPr>
            <a:spLocks noChangeShapeType="1"/>
          </p:cNvSpPr>
          <p:nvPr/>
        </p:nvSpPr>
        <p:spPr bwMode="auto">
          <a:xfrm>
            <a:off x="290513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6" name="Text Box 36"/>
          <p:cNvSpPr txBox="1">
            <a:spLocks noChangeArrowheads="1"/>
          </p:cNvSpPr>
          <p:nvPr/>
        </p:nvSpPr>
        <p:spPr bwMode="auto">
          <a:xfrm>
            <a:off x="609600" y="914400"/>
            <a:ext cx="795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u="sng"/>
              <a:t>Nonlinear Voltage-Current/Current-Voltage Converter</a:t>
            </a:r>
          </a:p>
        </p:txBody>
      </p:sp>
      <p:sp>
        <p:nvSpPr>
          <p:cNvPr id="104467" name="Line 38"/>
          <p:cNvSpPr>
            <a:spLocks noChangeShapeType="1"/>
          </p:cNvSpPr>
          <p:nvPr/>
        </p:nvSpPr>
        <p:spPr bwMode="auto">
          <a:xfrm>
            <a:off x="10525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8" name="Line 39"/>
          <p:cNvSpPr>
            <a:spLocks noChangeShapeType="1"/>
          </p:cNvSpPr>
          <p:nvPr/>
        </p:nvSpPr>
        <p:spPr bwMode="auto">
          <a:xfrm>
            <a:off x="1052513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9" name="Text Box 40"/>
          <p:cNvSpPr txBox="1">
            <a:spLocks noChangeArrowheads="1"/>
          </p:cNvSpPr>
          <p:nvPr/>
        </p:nvSpPr>
        <p:spPr bwMode="auto">
          <a:xfrm>
            <a:off x="1524000" y="2819400"/>
            <a:ext cx="6096000" cy="8318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Subthreshold: Logarithmic I-V Converter</a:t>
            </a:r>
          </a:p>
          <a:p>
            <a:pPr eaLnBrk="1" hangingPunct="1"/>
            <a:r>
              <a:rPr lang="en-US" altLang="en-US"/>
              <a:t>Above Threshold: Square root I-V Converter</a:t>
            </a:r>
          </a:p>
        </p:txBody>
      </p:sp>
      <p:graphicFrame>
        <p:nvGraphicFramePr>
          <p:cNvPr id="104470" name="Object 41"/>
          <p:cNvGraphicFramePr>
            <a:graphicFrameLocks noChangeAspect="1"/>
          </p:cNvGraphicFramePr>
          <p:nvPr/>
        </p:nvGraphicFramePr>
        <p:xfrm>
          <a:off x="2501900" y="3886200"/>
          <a:ext cx="45545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10" imgW="1879600" imgH="482600" progId="Equation.DSMT4">
                  <p:embed/>
                </p:oleObj>
              </mc:Choice>
              <mc:Fallback>
                <p:oleObj name="Equation" r:id="rId10" imgW="1879600" imgH="482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886200"/>
                        <a:ext cx="4554538" cy="116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1" name="Text Box 43"/>
          <p:cNvSpPr txBox="1">
            <a:spLocks noChangeArrowheads="1"/>
          </p:cNvSpPr>
          <p:nvPr/>
        </p:nvSpPr>
        <p:spPr bwMode="auto">
          <a:xfrm>
            <a:off x="685800" y="220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Transistor operates in saturation and uses negative feedback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Current Mirror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371600" y="21478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g</a:t>
            </a:r>
            <a:endParaRPr lang="en-US" altLang="en-US" sz="2800" i="1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200400" y="2590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</a:t>
            </a:r>
            <a:r>
              <a:rPr lang="en-US" altLang="en-US" sz="2800" baseline="-25000"/>
              <a:t>out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1752600" y="4267200"/>
            <a:ext cx="547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s</a:t>
            </a:r>
            <a:endParaRPr lang="en-US" altLang="en-US" sz="2800" i="1"/>
          </a:p>
        </p:txBody>
      </p:sp>
      <p:grpSp>
        <p:nvGrpSpPr>
          <p:cNvPr id="106502" name="Group 6"/>
          <p:cNvGrpSpPr>
            <a:grpSpLocks/>
          </p:cNvGrpSpPr>
          <p:nvPr/>
        </p:nvGrpSpPr>
        <p:grpSpPr bwMode="auto">
          <a:xfrm flipH="1">
            <a:off x="1066800" y="2743200"/>
            <a:ext cx="762000" cy="762000"/>
            <a:chOff x="1152" y="2688"/>
            <a:chExt cx="480" cy="480"/>
          </a:xfrm>
        </p:grpSpPr>
        <p:sp>
          <p:nvSpPr>
            <p:cNvPr id="106554" name="Line 7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5" name="Line 8"/>
            <p:cNvSpPr>
              <a:spLocks noChangeShapeType="1"/>
            </p:cNvSpPr>
            <p:nvPr/>
          </p:nvSpPr>
          <p:spPr bwMode="auto">
            <a:xfrm flipH="1">
              <a:off x="1152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3" name="Text Box 9"/>
          <p:cNvSpPr txBox="1">
            <a:spLocks noChangeArrowheads="1"/>
          </p:cNvSpPr>
          <p:nvPr/>
        </p:nvSpPr>
        <p:spPr bwMode="auto">
          <a:xfrm>
            <a:off x="304800" y="990600"/>
            <a:ext cx="883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i="1"/>
              <a:t>The output current is a copy of the input current. </a:t>
            </a:r>
            <a:endParaRPr lang="en-US" altLang="en-US" sz="4000" i="1"/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5791200" y="4129088"/>
            <a:ext cx="623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g</a:t>
            </a:r>
            <a:endParaRPr lang="en-US" altLang="en-US" sz="2800" i="1"/>
          </a:p>
        </p:txBody>
      </p:sp>
      <p:sp>
        <p:nvSpPr>
          <p:cNvPr id="106505" name="Text Box 11"/>
          <p:cNvSpPr txBox="1">
            <a:spLocks noChangeArrowheads="1"/>
          </p:cNvSpPr>
          <p:nvPr/>
        </p:nvSpPr>
        <p:spPr bwMode="auto">
          <a:xfrm>
            <a:off x="5548313" y="2133600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s</a:t>
            </a:r>
            <a:endParaRPr lang="en-US" altLang="en-US" sz="2800" i="1"/>
          </a:p>
        </p:txBody>
      </p:sp>
      <p:grpSp>
        <p:nvGrpSpPr>
          <p:cNvPr id="106506" name="Group 12"/>
          <p:cNvGrpSpPr>
            <a:grpSpLocks/>
          </p:cNvGrpSpPr>
          <p:nvPr/>
        </p:nvGrpSpPr>
        <p:grpSpPr bwMode="auto">
          <a:xfrm>
            <a:off x="6400800" y="2667000"/>
            <a:ext cx="768350" cy="1536700"/>
            <a:chOff x="4032" y="2640"/>
            <a:chExt cx="484" cy="968"/>
          </a:xfrm>
        </p:grpSpPr>
        <p:sp>
          <p:nvSpPr>
            <p:cNvPr id="106546" name="Line 13"/>
            <p:cNvSpPr>
              <a:spLocks noChangeAspect="1" noChangeShapeType="1"/>
            </p:cNvSpPr>
            <p:nvPr/>
          </p:nvSpPr>
          <p:spPr bwMode="auto">
            <a:xfrm flipH="1" flipV="1">
              <a:off x="4516" y="264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7" name="Line 14"/>
            <p:cNvSpPr>
              <a:spLocks noChangeAspect="1" noChangeShapeType="1"/>
            </p:cNvSpPr>
            <p:nvPr/>
          </p:nvSpPr>
          <p:spPr bwMode="auto">
            <a:xfrm flipH="1" flipV="1">
              <a:off x="4322" y="293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8" name="Line 15"/>
            <p:cNvSpPr>
              <a:spLocks noChangeAspect="1" noChangeShapeType="1"/>
            </p:cNvSpPr>
            <p:nvPr/>
          </p:nvSpPr>
          <p:spPr bwMode="auto">
            <a:xfrm flipH="1" flipV="1">
              <a:off x="4322" y="2834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9" name="Line 16"/>
            <p:cNvSpPr>
              <a:spLocks noChangeAspect="1" noChangeShapeType="1"/>
            </p:cNvSpPr>
            <p:nvPr/>
          </p:nvSpPr>
          <p:spPr bwMode="auto">
            <a:xfrm flipV="1">
              <a:off x="4322" y="331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0" name="Line 17"/>
            <p:cNvSpPr>
              <a:spLocks noChangeAspect="1" noChangeShapeType="1"/>
            </p:cNvSpPr>
            <p:nvPr/>
          </p:nvSpPr>
          <p:spPr bwMode="auto">
            <a:xfrm flipH="1" flipV="1">
              <a:off x="4516" y="3318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1" name="Line 18"/>
            <p:cNvSpPr>
              <a:spLocks noChangeAspect="1" noChangeShapeType="1"/>
            </p:cNvSpPr>
            <p:nvPr/>
          </p:nvSpPr>
          <p:spPr bwMode="auto">
            <a:xfrm flipH="1" flipV="1">
              <a:off x="4226" y="2930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2" name="Line 19"/>
            <p:cNvSpPr>
              <a:spLocks noChangeAspect="1" noChangeShapeType="1"/>
            </p:cNvSpPr>
            <p:nvPr/>
          </p:nvSpPr>
          <p:spPr bwMode="auto">
            <a:xfrm flipH="1" flipV="1">
              <a:off x="4032" y="31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3" name="Oval 20"/>
            <p:cNvSpPr>
              <a:spLocks noChangeArrowheads="1"/>
            </p:cNvSpPr>
            <p:nvPr/>
          </p:nvSpPr>
          <p:spPr bwMode="auto">
            <a:xfrm flipH="1" flipV="1">
              <a:off x="4132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6507" name="Line 21"/>
          <p:cNvSpPr>
            <a:spLocks noChangeShapeType="1"/>
          </p:cNvSpPr>
          <p:nvPr/>
        </p:nvSpPr>
        <p:spPr bwMode="auto">
          <a:xfrm>
            <a:off x="3200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08" name="Group 22"/>
          <p:cNvGrpSpPr>
            <a:grpSpLocks/>
          </p:cNvGrpSpPr>
          <p:nvPr/>
        </p:nvGrpSpPr>
        <p:grpSpPr bwMode="auto">
          <a:xfrm>
            <a:off x="2286000" y="2740025"/>
            <a:ext cx="768350" cy="1530350"/>
            <a:chOff x="1536" y="2686"/>
            <a:chExt cx="484" cy="964"/>
          </a:xfrm>
        </p:grpSpPr>
        <p:sp>
          <p:nvSpPr>
            <p:cNvPr id="106539" name="Line 23"/>
            <p:cNvSpPr>
              <a:spLocks noChangeAspect="1" noChangeShapeType="1"/>
            </p:cNvSpPr>
            <p:nvPr/>
          </p:nvSpPr>
          <p:spPr bwMode="auto">
            <a:xfrm flipH="1">
              <a:off x="2020" y="268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0" name="Line 24"/>
            <p:cNvSpPr>
              <a:spLocks noChangeAspect="1" noChangeShapeType="1"/>
            </p:cNvSpPr>
            <p:nvPr/>
          </p:nvSpPr>
          <p:spPr bwMode="auto">
            <a:xfrm flipH="1">
              <a:off x="1826" y="297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1" name="Line 25"/>
            <p:cNvSpPr>
              <a:spLocks noChangeAspect="1" noChangeShapeType="1"/>
            </p:cNvSpPr>
            <p:nvPr/>
          </p:nvSpPr>
          <p:spPr bwMode="auto">
            <a:xfrm flipH="1">
              <a:off x="1826" y="2876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2" name="Line 26"/>
            <p:cNvSpPr>
              <a:spLocks noChangeAspect="1" noChangeShapeType="1"/>
            </p:cNvSpPr>
            <p:nvPr/>
          </p:nvSpPr>
          <p:spPr bwMode="auto">
            <a:xfrm>
              <a:off x="1826" y="336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3" name="Line 27"/>
            <p:cNvSpPr>
              <a:spLocks noChangeAspect="1" noChangeShapeType="1"/>
            </p:cNvSpPr>
            <p:nvPr/>
          </p:nvSpPr>
          <p:spPr bwMode="auto">
            <a:xfrm flipH="1">
              <a:off x="2020" y="336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4" name="Line 28"/>
            <p:cNvSpPr>
              <a:spLocks noChangeAspect="1" noChangeShapeType="1"/>
            </p:cNvSpPr>
            <p:nvPr/>
          </p:nvSpPr>
          <p:spPr bwMode="auto">
            <a:xfrm flipH="1">
              <a:off x="1730" y="2972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5" name="Line 29"/>
            <p:cNvSpPr>
              <a:spLocks noChangeAspect="1" noChangeShapeType="1"/>
            </p:cNvSpPr>
            <p:nvPr/>
          </p:nvSpPr>
          <p:spPr bwMode="auto">
            <a:xfrm flipH="1">
              <a:off x="1536" y="316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9" name="Line 30"/>
          <p:cNvSpPr>
            <a:spLocks noChangeShapeType="1"/>
          </p:cNvSpPr>
          <p:nvPr/>
        </p:nvSpPr>
        <p:spPr bwMode="auto">
          <a:xfrm>
            <a:off x="1828800" y="3505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0" name="Line 31"/>
          <p:cNvSpPr>
            <a:spLocks noChangeAspect="1" noChangeShapeType="1"/>
          </p:cNvSpPr>
          <p:nvPr/>
        </p:nvSpPr>
        <p:spPr bwMode="auto">
          <a:xfrm>
            <a:off x="1066800" y="2743200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11" name="Group 32"/>
          <p:cNvGrpSpPr>
            <a:grpSpLocks/>
          </p:cNvGrpSpPr>
          <p:nvPr/>
        </p:nvGrpSpPr>
        <p:grpSpPr bwMode="auto">
          <a:xfrm>
            <a:off x="1066800" y="3044825"/>
            <a:ext cx="768350" cy="1228725"/>
            <a:chOff x="672" y="2158"/>
            <a:chExt cx="484" cy="774"/>
          </a:xfrm>
        </p:grpSpPr>
        <p:sp>
          <p:nvSpPr>
            <p:cNvPr id="106533" name="Line 33"/>
            <p:cNvSpPr>
              <a:spLocks noChangeAspect="1" noChangeShapeType="1"/>
            </p:cNvSpPr>
            <p:nvPr/>
          </p:nvSpPr>
          <p:spPr bwMode="auto">
            <a:xfrm>
              <a:off x="672" y="225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4" name="Line 34"/>
            <p:cNvSpPr>
              <a:spLocks noChangeAspect="1" noChangeShapeType="1"/>
            </p:cNvSpPr>
            <p:nvPr/>
          </p:nvSpPr>
          <p:spPr bwMode="auto">
            <a:xfrm>
              <a:off x="866" y="2158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5" name="Line 35"/>
            <p:cNvSpPr>
              <a:spLocks noChangeAspect="1" noChangeShapeType="1"/>
            </p:cNvSpPr>
            <p:nvPr/>
          </p:nvSpPr>
          <p:spPr bwMode="auto">
            <a:xfrm flipH="1">
              <a:off x="672" y="2642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6" name="Line 36"/>
            <p:cNvSpPr>
              <a:spLocks noChangeAspect="1" noChangeShapeType="1"/>
            </p:cNvSpPr>
            <p:nvPr/>
          </p:nvSpPr>
          <p:spPr bwMode="auto">
            <a:xfrm>
              <a:off x="672" y="2642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7" name="Line 37"/>
            <p:cNvSpPr>
              <a:spLocks noChangeAspect="1" noChangeShapeType="1"/>
            </p:cNvSpPr>
            <p:nvPr/>
          </p:nvSpPr>
          <p:spPr bwMode="auto">
            <a:xfrm>
              <a:off x="962" y="2254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8" name="Line 38"/>
            <p:cNvSpPr>
              <a:spLocks noChangeAspect="1" noChangeShapeType="1"/>
            </p:cNvSpPr>
            <p:nvPr/>
          </p:nvSpPr>
          <p:spPr bwMode="auto">
            <a:xfrm>
              <a:off x="962" y="244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12" name="Line 39"/>
          <p:cNvSpPr>
            <a:spLocks noChangeShapeType="1"/>
          </p:cNvSpPr>
          <p:nvPr/>
        </p:nvSpPr>
        <p:spPr bwMode="auto">
          <a:xfrm>
            <a:off x="1066800" y="4267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3" name="Text Box 40"/>
          <p:cNvSpPr txBox="1">
            <a:spLocks noChangeArrowheads="1"/>
          </p:cNvSpPr>
          <p:nvPr/>
        </p:nvSpPr>
        <p:spPr bwMode="auto">
          <a:xfrm>
            <a:off x="381000" y="2667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in</a:t>
            </a:r>
          </a:p>
        </p:txBody>
      </p:sp>
      <p:sp>
        <p:nvSpPr>
          <p:cNvPr id="106514" name="Line 41"/>
          <p:cNvSpPr>
            <a:spLocks noChangeShapeType="1"/>
          </p:cNvSpPr>
          <p:nvPr/>
        </p:nvSpPr>
        <p:spPr bwMode="auto">
          <a:xfrm>
            <a:off x="914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15" name="Group 42"/>
          <p:cNvGrpSpPr>
            <a:grpSpLocks/>
          </p:cNvGrpSpPr>
          <p:nvPr/>
        </p:nvGrpSpPr>
        <p:grpSpPr bwMode="auto">
          <a:xfrm>
            <a:off x="5257800" y="2667000"/>
            <a:ext cx="1143000" cy="1527175"/>
            <a:chOff x="3312" y="2640"/>
            <a:chExt cx="720" cy="962"/>
          </a:xfrm>
        </p:grpSpPr>
        <p:sp>
          <p:nvSpPr>
            <p:cNvPr id="106522" name="Line 43"/>
            <p:cNvSpPr>
              <a:spLocks noChangeShapeType="1"/>
            </p:cNvSpPr>
            <p:nvPr/>
          </p:nvSpPr>
          <p:spPr bwMode="auto">
            <a:xfrm flipV="1">
              <a:off x="3792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3" name="Line 44"/>
            <p:cNvSpPr>
              <a:spLocks noChangeAspect="1" noChangeShapeType="1"/>
            </p:cNvSpPr>
            <p:nvPr/>
          </p:nvSpPr>
          <p:spPr bwMode="auto">
            <a:xfrm flipV="1">
              <a:off x="3312" y="264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4" name="Line 45"/>
            <p:cNvSpPr>
              <a:spLocks noChangeAspect="1" noChangeShapeType="1"/>
            </p:cNvSpPr>
            <p:nvPr/>
          </p:nvSpPr>
          <p:spPr bwMode="auto">
            <a:xfrm flipV="1">
              <a:off x="3312" y="2930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5" name="Line 46"/>
            <p:cNvSpPr>
              <a:spLocks noChangeAspect="1" noChangeShapeType="1"/>
            </p:cNvSpPr>
            <p:nvPr/>
          </p:nvSpPr>
          <p:spPr bwMode="auto">
            <a:xfrm flipV="1">
              <a:off x="3506" y="2834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6" name="Line 47"/>
            <p:cNvSpPr>
              <a:spLocks noChangeAspect="1" noChangeShapeType="1"/>
            </p:cNvSpPr>
            <p:nvPr/>
          </p:nvSpPr>
          <p:spPr bwMode="auto">
            <a:xfrm flipH="1" flipV="1">
              <a:off x="3312" y="3312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7" name="Line 48"/>
            <p:cNvSpPr>
              <a:spLocks noChangeAspect="1" noChangeShapeType="1"/>
            </p:cNvSpPr>
            <p:nvPr/>
          </p:nvSpPr>
          <p:spPr bwMode="auto">
            <a:xfrm flipV="1">
              <a:off x="3312" y="3312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8" name="Line 49"/>
            <p:cNvSpPr>
              <a:spLocks noChangeAspect="1" noChangeShapeType="1"/>
            </p:cNvSpPr>
            <p:nvPr/>
          </p:nvSpPr>
          <p:spPr bwMode="auto">
            <a:xfrm flipV="1">
              <a:off x="3602" y="2930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9" name="Line 50"/>
            <p:cNvSpPr>
              <a:spLocks noChangeAspect="1" noChangeShapeType="1"/>
            </p:cNvSpPr>
            <p:nvPr/>
          </p:nvSpPr>
          <p:spPr bwMode="auto">
            <a:xfrm flipV="1">
              <a:off x="3696" y="31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0" name="Oval 51"/>
            <p:cNvSpPr>
              <a:spLocks noChangeArrowheads="1"/>
            </p:cNvSpPr>
            <p:nvPr/>
          </p:nvSpPr>
          <p:spPr bwMode="auto">
            <a:xfrm flipV="1">
              <a:off x="3600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31" name="Line 52"/>
            <p:cNvSpPr>
              <a:spLocks noChangeShapeType="1"/>
            </p:cNvSpPr>
            <p:nvPr/>
          </p:nvSpPr>
          <p:spPr bwMode="auto">
            <a:xfrm flipH="1" flipV="1">
              <a:off x="3796" y="31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2" name="Line 53"/>
            <p:cNvSpPr>
              <a:spLocks noChangeShapeType="1"/>
            </p:cNvSpPr>
            <p:nvPr/>
          </p:nvSpPr>
          <p:spPr bwMode="auto">
            <a:xfrm flipH="1">
              <a:off x="3316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16" name="Line 54"/>
          <p:cNvSpPr>
            <a:spLocks noChangeShapeType="1"/>
          </p:cNvSpPr>
          <p:nvPr/>
        </p:nvSpPr>
        <p:spPr bwMode="auto">
          <a:xfrm>
            <a:off x="7329488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Line 55"/>
          <p:cNvSpPr>
            <a:spLocks noChangeShapeType="1"/>
          </p:cNvSpPr>
          <p:nvPr/>
        </p:nvSpPr>
        <p:spPr bwMode="auto">
          <a:xfrm>
            <a:off x="5091113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Line 56"/>
          <p:cNvSpPr>
            <a:spLocks noChangeShapeType="1"/>
          </p:cNvSpPr>
          <p:nvPr/>
        </p:nvSpPr>
        <p:spPr bwMode="auto">
          <a:xfrm flipH="1">
            <a:off x="5257800" y="2667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6519" name="Object 57"/>
          <p:cNvGraphicFramePr>
            <a:graphicFrameLocks noChangeAspect="1"/>
          </p:cNvGraphicFramePr>
          <p:nvPr/>
        </p:nvGraphicFramePr>
        <p:xfrm>
          <a:off x="1152525" y="5105400"/>
          <a:ext cx="64627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8" name="Equation" r:id="rId4" imgW="2501900" imgH="482600" progId="Equation.DSMT4">
                  <p:embed/>
                </p:oleObj>
              </mc:Choice>
              <mc:Fallback>
                <p:oleObj name="Equation" r:id="rId4" imgW="2501900" imgH="482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105400"/>
                        <a:ext cx="6462713" cy="1247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0" name="Text Box 58"/>
          <p:cNvSpPr txBox="1">
            <a:spLocks noChangeArrowheads="1"/>
          </p:cNvSpPr>
          <p:nvPr/>
        </p:nvSpPr>
        <p:spPr bwMode="auto">
          <a:xfrm>
            <a:off x="7391400" y="3657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</a:t>
            </a:r>
            <a:r>
              <a:rPr lang="en-US" altLang="en-US" sz="2800" baseline="-25000"/>
              <a:t>out</a:t>
            </a:r>
          </a:p>
        </p:txBody>
      </p:sp>
      <p:sp>
        <p:nvSpPr>
          <p:cNvPr id="106521" name="Text Box 59"/>
          <p:cNvSpPr txBox="1">
            <a:spLocks noChangeArrowheads="1"/>
          </p:cNvSpPr>
          <p:nvPr/>
        </p:nvSpPr>
        <p:spPr bwMode="auto">
          <a:xfrm>
            <a:off x="4572000" y="3581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</a:t>
            </a:r>
            <a:r>
              <a:rPr lang="en-US" altLang="en-US" sz="2800" baseline="-25000"/>
              <a:t>in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Source Follower</a:t>
            </a:r>
          </a:p>
        </p:txBody>
      </p:sp>
      <p:grpSp>
        <p:nvGrpSpPr>
          <p:cNvPr id="108547" name="Group 3"/>
          <p:cNvGrpSpPr>
            <a:grpSpLocks noChangeAspect="1"/>
          </p:cNvGrpSpPr>
          <p:nvPr/>
        </p:nvGrpSpPr>
        <p:grpSpPr bwMode="auto">
          <a:xfrm flipH="1">
            <a:off x="1060450" y="2819400"/>
            <a:ext cx="768350" cy="1536700"/>
            <a:chOff x="1248" y="2208"/>
            <a:chExt cx="240" cy="480"/>
          </a:xfrm>
        </p:grpSpPr>
        <p:sp>
          <p:nvSpPr>
            <p:cNvPr id="108586" name="Line 4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Line 5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8" name="Line 6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9" name="Line 7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0" name="Line 8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1" name="Line 9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2" name="Line 10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48" name="Group 11"/>
          <p:cNvGrpSpPr>
            <a:grpSpLocks/>
          </p:cNvGrpSpPr>
          <p:nvPr/>
        </p:nvGrpSpPr>
        <p:grpSpPr bwMode="auto">
          <a:xfrm>
            <a:off x="1600200" y="4343400"/>
            <a:ext cx="457200" cy="304800"/>
            <a:chOff x="768" y="3168"/>
            <a:chExt cx="288" cy="192"/>
          </a:xfrm>
        </p:grpSpPr>
        <p:sp>
          <p:nvSpPr>
            <p:cNvPr id="108582" name="Line 12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3" name="Line 13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4" name="Line 14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5" name="Line 15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49" name="Line 16"/>
          <p:cNvSpPr>
            <a:spLocks noChangeShapeType="1"/>
          </p:cNvSpPr>
          <p:nvPr/>
        </p:nvSpPr>
        <p:spPr bwMode="auto">
          <a:xfrm flipV="1">
            <a:off x="1593850" y="9144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0" name="Line 17"/>
          <p:cNvSpPr>
            <a:spLocks noChangeShapeType="1"/>
          </p:cNvSpPr>
          <p:nvPr/>
        </p:nvSpPr>
        <p:spPr bwMode="auto">
          <a:xfrm flipV="1">
            <a:off x="1828800" y="25050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Text Box 18"/>
          <p:cNvSpPr txBox="1">
            <a:spLocks noChangeArrowheads="1"/>
          </p:cNvSpPr>
          <p:nvPr/>
        </p:nvSpPr>
        <p:spPr bwMode="auto">
          <a:xfrm>
            <a:off x="152400" y="1524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in</a:t>
            </a:r>
          </a:p>
        </p:txBody>
      </p:sp>
      <p:grpSp>
        <p:nvGrpSpPr>
          <p:cNvPr id="108552" name="Group 19"/>
          <p:cNvGrpSpPr>
            <a:grpSpLocks noChangeAspect="1"/>
          </p:cNvGrpSpPr>
          <p:nvPr/>
        </p:nvGrpSpPr>
        <p:grpSpPr bwMode="auto">
          <a:xfrm flipH="1">
            <a:off x="1060450" y="1054100"/>
            <a:ext cx="768350" cy="1536700"/>
            <a:chOff x="1248" y="2208"/>
            <a:chExt cx="240" cy="480"/>
          </a:xfrm>
        </p:grpSpPr>
        <p:sp>
          <p:nvSpPr>
            <p:cNvPr id="108575" name="Line 20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6" name="Line 21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7" name="Line 22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8" name="Line 23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9" name="Line 24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0" name="Line 25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1" name="Line 26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3" name="Text Box 27"/>
          <p:cNvSpPr txBox="1">
            <a:spLocks noChangeArrowheads="1"/>
          </p:cNvSpPr>
          <p:nvPr/>
        </p:nvSpPr>
        <p:spPr bwMode="auto">
          <a:xfrm>
            <a:off x="2209800" y="2438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out</a:t>
            </a:r>
          </a:p>
        </p:txBody>
      </p:sp>
      <p:sp>
        <p:nvSpPr>
          <p:cNvPr id="108554" name="Text Box 28"/>
          <p:cNvSpPr txBox="1">
            <a:spLocks noChangeArrowheads="1"/>
          </p:cNvSpPr>
          <p:nvPr/>
        </p:nvSpPr>
        <p:spPr bwMode="auto">
          <a:xfrm>
            <a:off x="152400" y="3276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</a:p>
        </p:txBody>
      </p:sp>
      <p:grpSp>
        <p:nvGrpSpPr>
          <p:cNvPr id="108555" name="Group 29"/>
          <p:cNvGrpSpPr>
            <a:grpSpLocks/>
          </p:cNvGrpSpPr>
          <p:nvPr/>
        </p:nvGrpSpPr>
        <p:grpSpPr bwMode="auto">
          <a:xfrm>
            <a:off x="2209800" y="3200400"/>
            <a:ext cx="609600" cy="457200"/>
            <a:chOff x="2160" y="3408"/>
            <a:chExt cx="384" cy="288"/>
          </a:xfrm>
        </p:grpSpPr>
        <p:sp>
          <p:nvSpPr>
            <p:cNvPr id="108571" name="Line 30"/>
            <p:cNvSpPr>
              <a:spLocks noChangeShapeType="1"/>
            </p:cNvSpPr>
            <p:nvPr/>
          </p:nvSpPr>
          <p:spPr bwMode="auto">
            <a:xfrm>
              <a:off x="2160" y="3504"/>
              <a:ext cx="3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2" name="Line 31"/>
            <p:cNvSpPr>
              <a:spLocks noChangeShapeType="1"/>
            </p:cNvSpPr>
            <p:nvPr/>
          </p:nvSpPr>
          <p:spPr bwMode="auto">
            <a:xfrm>
              <a:off x="2160" y="3600"/>
              <a:ext cx="3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3" name="Line 32"/>
            <p:cNvSpPr>
              <a:spLocks noChangeShapeType="1"/>
            </p:cNvSpPr>
            <p:nvPr/>
          </p:nvSpPr>
          <p:spPr bwMode="auto">
            <a:xfrm>
              <a:off x="2352" y="3600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4" name="Line 33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56" name="Group 34"/>
          <p:cNvGrpSpPr>
            <a:grpSpLocks/>
          </p:cNvGrpSpPr>
          <p:nvPr/>
        </p:nvGrpSpPr>
        <p:grpSpPr bwMode="auto">
          <a:xfrm>
            <a:off x="2286000" y="3657600"/>
            <a:ext cx="457200" cy="304800"/>
            <a:chOff x="768" y="3168"/>
            <a:chExt cx="288" cy="192"/>
          </a:xfrm>
        </p:grpSpPr>
        <p:sp>
          <p:nvSpPr>
            <p:cNvPr id="108567" name="Line 35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8" name="Line 36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9" name="Line 37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0" name="Line 38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7" name="Line 39"/>
          <p:cNvSpPr>
            <a:spLocks noChangeShapeType="1"/>
          </p:cNvSpPr>
          <p:nvPr/>
        </p:nvSpPr>
        <p:spPr bwMode="auto">
          <a:xfrm flipV="1">
            <a:off x="25146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8" name="Line 40"/>
          <p:cNvSpPr>
            <a:spLocks noChangeShapeType="1"/>
          </p:cNvSpPr>
          <p:nvPr/>
        </p:nvSpPr>
        <p:spPr bwMode="auto">
          <a:xfrm>
            <a:off x="1828800" y="2895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8559" name="Object 41"/>
          <p:cNvGraphicFramePr>
            <a:graphicFrameLocks noChangeAspect="1"/>
          </p:cNvGraphicFramePr>
          <p:nvPr/>
        </p:nvGraphicFramePr>
        <p:xfrm>
          <a:off x="3429000" y="3124200"/>
          <a:ext cx="53340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7" name="Equation" r:id="rId4" imgW="1651000" imgH="584200" progId="Equation.DSMT4">
                  <p:embed/>
                </p:oleObj>
              </mc:Choice>
              <mc:Fallback>
                <p:oleObj name="Equation" r:id="rId4" imgW="1651000" imgH="584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5334000" cy="1887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0" name="Text Box 42"/>
          <p:cNvSpPr txBox="1">
            <a:spLocks noChangeArrowheads="1"/>
          </p:cNvSpPr>
          <p:nvPr/>
        </p:nvSpPr>
        <p:spPr bwMode="auto">
          <a:xfrm>
            <a:off x="3352800" y="13716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u="sng"/>
              <a:t>Subthreshold nFET Equation</a:t>
            </a:r>
          </a:p>
        </p:txBody>
      </p:sp>
      <p:sp>
        <p:nvSpPr>
          <p:cNvPr id="108561" name="Line 43"/>
          <p:cNvSpPr>
            <a:spLocks noChangeShapeType="1"/>
          </p:cNvSpPr>
          <p:nvPr/>
        </p:nvSpPr>
        <p:spPr bwMode="auto">
          <a:xfrm>
            <a:off x="1828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2" name="Text Box 44"/>
          <p:cNvSpPr txBox="1">
            <a:spLocks noChangeArrowheads="1"/>
          </p:cNvSpPr>
          <p:nvPr/>
        </p:nvSpPr>
        <p:spPr bwMode="auto">
          <a:xfrm>
            <a:off x="1828800" y="29718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108563" name="Line 45"/>
          <p:cNvSpPr>
            <a:spLocks noChangeShapeType="1"/>
          </p:cNvSpPr>
          <p:nvPr/>
        </p:nvSpPr>
        <p:spPr bwMode="auto">
          <a:xfrm>
            <a:off x="18288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Text Box 47"/>
          <p:cNvSpPr txBox="1">
            <a:spLocks noChangeArrowheads="1"/>
          </p:cNvSpPr>
          <p:nvPr/>
        </p:nvSpPr>
        <p:spPr bwMode="auto">
          <a:xfrm>
            <a:off x="1371600" y="1524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M</a:t>
            </a:r>
            <a:r>
              <a:rPr lang="en-US" altLang="en-US" sz="2800" baseline="-25000"/>
              <a:t>1</a:t>
            </a:r>
          </a:p>
        </p:txBody>
      </p:sp>
      <p:sp>
        <p:nvSpPr>
          <p:cNvPr id="108565" name="Text Box 48"/>
          <p:cNvSpPr txBox="1">
            <a:spLocks noChangeArrowheads="1"/>
          </p:cNvSpPr>
          <p:nvPr/>
        </p:nvSpPr>
        <p:spPr bwMode="auto">
          <a:xfrm>
            <a:off x="1295400" y="22860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graphicFrame>
        <p:nvGraphicFramePr>
          <p:cNvPr id="108566" name="Object 49"/>
          <p:cNvGraphicFramePr>
            <a:graphicFrameLocks noChangeAspect="1"/>
          </p:cNvGraphicFramePr>
          <p:nvPr/>
        </p:nvGraphicFramePr>
        <p:xfrm>
          <a:off x="3429000" y="2133600"/>
          <a:ext cx="5257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8" name="Equation" r:id="rId6" imgW="1574800" imgH="254000" progId="Equation.DSMT4">
                  <p:embed/>
                </p:oleObj>
              </mc:Choice>
              <mc:Fallback>
                <p:oleObj name="Equation" r:id="rId6" imgW="1574800" imgH="254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5257800" cy="849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Source Follower</a:t>
            </a:r>
          </a:p>
        </p:txBody>
      </p:sp>
      <p:grpSp>
        <p:nvGrpSpPr>
          <p:cNvPr id="110595" name="Group 11"/>
          <p:cNvGrpSpPr>
            <a:grpSpLocks/>
          </p:cNvGrpSpPr>
          <p:nvPr/>
        </p:nvGrpSpPr>
        <p:grpSpPr bwMode="auto">
          <a:xfrm>
            <a:off x="1371600" y="4343400"/>
            <a:ext cx="457200" cy="304800"/>
            <a:chOff x="768" y="3168"/>
            <a:chExt cx="288" cy="192"/>
          </a:xfrm>
        </p:grpSpPr>
        <p:sp>
          <p:nvSpPr>
            <p:cNvPr id="110641" name="Line 12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2" name="Line 13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3" name="Line 14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4" name="Line 15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6" name="Line 16"/>
          <p:cNvSpPr>
            <a:spLocks noChangeShapeType="1"/>
          </p:cNvSpPr>
          <p:nvPr/>
        </p:nvSpPr>
        <p:spPr bwMode="auto">
          <a:xfrm flipV="1">
            <a:off x="1365250" y="9144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7" name="Line 17"/>
          <p:cNvSpPr>
            <a:spLocks noChangeShapeType="1"/>
          </p:cNvSpPr>
          <p:nvPr/>
        </p:nvSpPr>
        <p:spPr bwMode="auto">
          <a:xfrm flipV="1">
            <a:off x="1600200" y="25050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8" name="Text Box 18"/>
          <p:cNvSpPr txBox="1">
            <a:spLocks noChangeArrowheads="1"/>
          </p:cNvSpPr>
          <p:nvPr/>
        </p:nvSpPr>
        <p:spPr bwMode="auto">
          <a:xfrm>
            <a:off x="76200" y="3429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in</a:t>
            </a:r>
          </a:p>
        </p:txBody>
      </p:sp>
      <p:sp>
        <p:nvSpPr>
          <p:cNvPr id="110599" name="Text Box 27"/>
          <p:cNvSpPr txBox="1">
            <a:spLocks noChangeArrowheads="1"/>
          </p:cNvSpPr>
          <p:nvPr/>
        </p:nvSpPr>
        <p:spPr bwMode="auto">
          <a:xfrm>
            <a:off x="1905000" y="236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out</a:t>
            </a:r>
          </a:p>
        </p:txBody>
      </p:sp>
      <p:sp>
        <p:nvSpPr>
          <p:cNvPr id="110600" name="Text Box 28"/>
          <p:cNvSpPr txBox="1">
            <a:spLocks noChangeArrowheads="1"/>
          </p:cNvSpPr>
          <p:nvPr/>
        </p:nvSpPr>
        <p:spPr bwMode="auto">
          <a:xfrm>
            <a:off x="76200" y="1600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</a:p>
        </p:txBody>
      </p:sp>
      <p:grpSp>
        <p:nvGrpSpPr>
          <p:cNvPr id="110601" name="Group 29"/>
          <p:cNvGrpSpPr>
            <a:grpSpLocks/>
          </p:cNvGrpSpPr>
          <p:nvPr/>
        </p:nvGrpSpPr>
        <p:grpSpPr bwMode="auto">
          <a:xfrm>
            <a:off x="2286000" y="3200400"/>
            <a:ext cx="609600" cy="457200"/>
            <a:chOff x="2160" y="3408"/>
            <a:chExt cx="384" cy="288"/>
          </a:xfrm>
        </p:grpSpPr>
        <p:sp>
          <p:nvSpPr>
            <p:cNvPr id="110637" name="Line 30"/>
            <p:cNvSpPr>
              <a:spLocks noChangeShapeType="1"/>
            </p:cNvSpPr>
            <p:nvPr/>
          </p:nvSpPr>
          <p:spPr bwMode="auto">
            <a:xfrm>
              <a:off x="2160" y="3504"/>
              <a:ext cx="3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8" name="Line 31"/>
            <p:cNvSpPr>
              <a:spLocks noChangeShapeType="1"/>
            </p:cNvSpPr>
            <p:nvPr/>
          </p:nvSpPr>
          <p:spPr bwMode="auto">
            <a:xfrm>
              <a:off x="2160" y="3600"/>
              <a:ext cx="3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9" name="Line 32"/>
            <p:cNvSpPr>
              <a:spLocks noChangeShapeType="1"/>
            </p:cNvSpPr>
            <p:nvPr/>
          </p:nvSpPr>
          <p:spPr bwMode="auto">
            <a:xfrm>
              <a:off x="2352" y="3600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0" name="Line 33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02" name="Group 34"/>
          <p:cNvGrpSpPr>
            <a:grpSpLocks/>
          </p:cNvGrpSpPr>
          <p:nvPr/>
        </p:nvGrpSpPr>
        <p:grpSpPr bwMode="auto">
          <a:xfrm>
            <a:off x="2362200" y="3657600"/>
            <a:ext cx="457200" cy="304800"/>
            <a:chOff x="768" y="3168"/>
            <a:chExt cx="288" cy="192"/>
          </a:xfrm>
        </p:grpSpPr>
        <p:sp>
          <p:nvSpPr>
            <p:cNvPr id="110633" name="Line 35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4" name="Line 36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5" name="Line 37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6" name="Line 38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3" name="Line 39"/>
          <p:cNvSpPr>
            <a:spLocks noChangeShapeType="1"/>
          </p:cNvSpPr>
          <p:nvPr/>
        </p:nvSpPr>
        <p:spPr bwMode="auto">
          <a:xfrm flipV="1">
            <a:off x="25908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Line 40"/>
          <p:cNvSpPr>
            <a:spLocks noChangeShapeType="1"/>
          </p:cNvSpPr>
          <p:nvPr/>
        </p:nvSpPr>
        <p:spPr bwMode="auto">
          <a:xfrm>
            <a:off x="1600200" y="2895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0605" name="Object 41"/>
          <p:cNvGraphicFramePr>
            <a:graphicFrameLocks noChangeAspect="1"/>
          </p:cNvGraphicFramePr>
          <p:nvPr/>
        </p:nvGraphicFramePr>
        <p:xfrm>
          <a:off x="609600" y="4800600"/>
          <a:ext cx="8247063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9" name="Equation" r:id="rId4" imgW="2552700" imgH="482600" progId="Equation.DSMT4">
                  <p:embed/>
                </p:oleObj>
              </mc:Choice>
              <mc:Fallback>
                <p:oleObj name="Equation" r:id="rId4" imgW="2552700" imgH="482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8247063" cy="1558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42"/>
          <p:cNvSpPr txBox="1">
            <a:spLocks noChangeArrowheads="1"/>
          </p:cNvSpPr>
          <p:nvPr/>
        </p:nvSpPr>
        <p:spPr bwMode="auto">
          <a:xfrm>
            <a:off x="3429000" y="10668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u="sng"/>
              <a:t>Subthreshold pFET Equation</a:t>
            </a:r>
          </a:p>
        </p:txBody>
      </p:sp>
      <p:sp>
        <p:nvSpPr>
          <p:cNvPr id="110607" name="Line 43"/>
          <p:cNvSpPr>
            <a:spLocks noChangeShapeType="1"/>
          </p:cNvSpPr>
          <p:nvPr/>
        </p:nvSpPr>
        <p:spPr bwMode="auto">
          <a:xfrm>
            <a:off x="1600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Text Box 44"/>
          <p:cNvSpPr txBox="1">
            <a:spLocks noChangeArrowheads="1"/>
          </p:cNvSpPr>
          <p:nvPr/>
        </p:nvSpPr>
        <p:spPr bwMode="auto">
          <a:xfrm>
            <a:off x="1143000" y="22860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110609" name="Line 45"/>
          <p:cNvSpPr>
            <a:spLocks noChangeShapeType="1"/>
          </p:cNvSpPr>
          <p:nvPr/>
        </p:nvSpPr>
        <p:spPr bwMode="auto">
          <a:xfrm>
            <a:off x="16002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0" name="Text Box 46"/>
          <p:cNvSpPr txBox="1">
            <a:spLocks noChangeArrowheads="1"/>
          </p:cNvSpPr>
          <p:nvPr/>
        </p:nvSpPr>
        <p:spPr bwMode="auto">
          <a:xfrm>
            <a:off x="1371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M</a:t>
            </a:r>
            <a:r>
              <a:rPr lang="en-US" altLang="en-US" sz="2800" baseline="-25000"/>
              <a:t>1</a:t>
            </a:r>
          </a:p>
        </p:txBody>
      </p:sp>
      <p:sp>
        <p:nvSpPr>
          <p:cNvPr id="110611" name="Text Box 47"/>
          <p:cNvSpPr txBox="1">
            <a:spLocks noChangeArrowheads="1"/>
          </p:cNvSpPr>
          <p:nvPr/>
        </p:nvSpPr>
        <p:spPr bwMode="auto">
          <a:xfrm>
            <a:off x="1600200" y="28194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graphicFrame>
        <p:nvGraphicFramePr>
          <p:cNvPr id="110612" name="Object 48"/>
          <p:cNvGraphicFramePr>
            <a:graphicFrameLocks noChangeAspect="1"/>
          </p:cNvGraphicFramePr>
          <p:nvPr/>
        </p:nvGraphicFramePr>
        <p:xfrm>
          <a:off x="3048000" y="1752600"/>
          <a:ext cx="5795963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0" name="Equation" r:id="rId6" imgW="1803400" imgH="457200" progId="Equation.DSMT4">
                  <p:embed/>
                </p:oleObj>
              </mc:Choice>
              <mc:Fallback>
                <p:oleObj name="Equation" r:id="rId6" imgW="1803400" imgH="4572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2600"/>
                        <a:ext cx="5795963" cy="1471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13" name="Group 49"/>
          <p:cNvGrpSpPr>
            <a:grpSpLocks/>
          </p:cNvGrpSpPr>
          <p:nvPr/>
        </p:nvGrpSpPr>
        <p:grpSpPr bwMode="auto">
          <a:xfrm flipH="1">
            <a:off x="831850" y="2895600"/>
            <a:ext cx="768350" cy="1536700"/>
            <a:chOff x="2256" y="1536"/>
            <a:chExt cx="484" cy="968"/>
          </a:xfrm>
        </p:grpSpPr>
        <p:sp>
          <p:nvSpPr>
            <p:cNvPr id="110625" name="Line 50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6" name="Line 51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7" name="Line 52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8" name="Line 53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54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0" name="Line 55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1" name="Line 56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2" name="Oval 57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0614" name="Group 58"/>
          <p:cNvGrpSpPr>
            <a:grpSpLocks/>
          </p:cNvGrpSpPr>
          <p:nvPr/>
        </p:nvGrpSpPr>
        <p:grpSpPr bwMode="auto">
          <a:xfrm flipH="1">
            <a:off x="831850" y="1066800"/>
            <a:ext cx="768350" cy="1536700"/>
            <a:chOff x="2256" y="1536"/>
            <a:chExt cx="484" cy="968"/>
          </a:xfrm>
        </p:grpSpPr>
        <p:sp>
          <p:nvSpPr>
            <p:cNvPr id="110617" name="Line 59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8" name="Line 60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9" name="Line 61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0" name="Line 62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1" name="Line 63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2" name="Line 64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3" name="Line 65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4" name="Oval 66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0615" name="Line 67"/>
          <p:cNvSpPr>
            <a:spLocks noChangeShapeType="1"/>
          </p:cNvSpPr>
          <p:nvPr/>
        </p:nvSpPr>
        <p:spPr bwMode="auto">
          <a:xfrm>
            <a:off x="12954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Text Box 69"/>
          <p:cNvSpPr txBox="1">
            <a:spLocks noChangeArrowheads="1"/>
          </p:cNvSpPr>
          <p:nvPr/>
        </p:nvSpPr>
        <p:spPr bwMode="auto">
          <a:xfrm>
            <a:off x="1447800" y="3200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w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Source Follower</a:t>
            </a: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371600" y="4343400"/>
            <a:ext cx="457200" cy="304800"/>
            <a:chOff x="768" y="3168"/>
            <a:chExt cx="288" cy="192"/>
          </a:xfrm>
        </p:grpSpPr>
        <p:sp>
          <p:nvSpPr>
            <p:cNvPr id="112689" name="Line 4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0" name="Line 5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1" name="Line 6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2" name="Line 7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4" name="Line 8"/>
          <p:cNvSpPr>
            <a:spLocks noChangeShapeType="1"/>
          </p:cNvSpPr>
          <p:nvPr/>
        </p:nvSpPr>
        <p:spPr bwMode="auto">
          <a:xfrm flipV="1">
            <a:off x="1365250" y="9144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Line 9"/>
          <p:cNvSpPr>
            <a:spLocks noChangeShapeType="1"/>
          </p:cNvSpPr>
          <p:nvPr/>
        </p:nvSpPr>
        <p:spPr bwMode="auto">
          <a:xfrm flipV="1">
            <a:off x="1600200" y="25050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6" name="Text Box 10"/>
          <p:cNvSpPr txBox="1">
            <a:spLocks noChangeArrowheads="1"/>
          </p:cNvSpPr>
          <p:nvPr/>
        </p:nvSpPr>
        <p:spPr bwMode="auto">
          <a:xfrm>
            <a:off x="76200" y="3429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in</a:t>
            </a:r>
          </a:p>
        </p:txBody>
      </p:sp>
      <p:sp>
        <p:nvSpPr>
          <p:cNvPr id="112647" name="Text Box 11"/>
          <p:cNvSpPr txBox="1">
            <a:spLocks noChangeArrowheads="1"/>
          </p:cNvSpPr>
          <p:nvPr/>
        </p:nvSpPr>
        <p:spPr bwMode="auto">
          <a:xfrm>
            <a:off x="1905000" y="236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out</a:t>
            </a:r>
          </a:p>
        </p:txBody>
      </p:sp>
      <p:sp>
        <p:nvSpPr>
          <p:cNvPr id="112648" name="Text Box 12"/>
          <p:cNvSpPr txBox="1">
            <a:spLocks noChangeArrowheads="1"/>
          </p:cNvSpPr>
          <p:nvPr/>
        </p:nvSpPr>
        <p:spPr bwMode="auto">
          <a:xfrm>
            <a:off x="76200" y="1600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</a:p>
        </p:txBody>
      </p:sp>
      <p:grpSp>
        <p:nvGrpSpPr>
          <p:cNvPr id="112649" name="Group 13"/>
          <p:cNvGrpSpPr>
            <a:grpSpLocks/>
          </p:cNvGrpSpPr>
          <p:nvPr/>
        </p:nvGrpSpPr>
        <p:grpSpPr bwMode="auto">
          <a:xfrm>
            <a:off x="2286000" y="3200400"/>
            <a:ext cx="609600" cy="457200"/>
            <a:chOff x="2160" y="3408"/>
            <a:chExt cx="384" cy="288"/>
          </a:xfrm>
        </p:grpSpPr>
        <p:sp>
          <p:nvSpPr>
            <p:cNvPr id="112685" name="Line 14"/>
            <p:cNvSpPr>
              <a:spLocks noChangeShapeType="1"/>
            </p:cNvSpPr>
            <p:nvPr/>
          </p:nvSpPr>
          <p:spPr bwMode="auto">
            <a:xfrm>
              <a:off x="2160" y="3504"/>
              <a:ext cx="3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6" name="Line 15"/>
            <p:cNvSpPr>
              <a:spLocks noChangeShapeType="1"/>
            </p:cNvSpPr>
            <p:nvPr/>
          </p:nvSpPr>
          <p:spPr bwMode="auto">
            <a:xfrm>
              <a:off x="2160" y="3600"/>
              <a:ext cx="3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7" name="Line 16"/>
            <p:cNvSpPr>
              <a:spLocks noChangeShapeType="1"/>
            </p:cNvSpPr>
            <p:nvPr/>
          </p:nvSpPr>
          <p:spPr bwMode="auto">
            <a:xfrm>
              <a:off x="2352" y="3600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8" name="Line 17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9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50" name="Group 18"/>
          <p:cNvGrpSpPr>
            <a:grpSpLocks/>
          </p:cNvGrpSpPr>
          <p:nvPr/>
        </p:nvGrpSpPr>
        <p:grpSpPr bwMode="auto">
          <a:xfrm>
            <a:off x="2362200" y="3657600"/>
            <a:ext cx="457200" cy="304800"/>
            <a:chOff x="768" y="3168"/>
            <a:chExt cx="288" cy="192"/>
          </a:xfrm>
        </p:grpSpPr>
        <p:sp>
          <p:nvSpPr>
            <p:cNvPr id="112681" name="Line 19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2" name="Line 20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3" name="Line 21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4" name="Line 22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1" name="Line 23"/>
          <p:cNvSpPr>
            <a:spLocks noChangeShapeType="1"/>
          </p:cNvSpPr>
          <p:nvPr/>
        </p:nvSpPr>
        <p:spPr bwMode="auto">
          <a:xfrm flipV="1">
            <a:off x="25908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2" name="Line 24"/>
          <p:cNvSpPr>
            <a:spLocks noChangeShapeType="1"/>
          </p:cNvSpPr>
          <p:nvPr/>
        </p:nvSpPr>
        <p:spPr bwMode="auto">
          <a:xfrm>
            <a:off x="1600200" y="2895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653" name="Object 25"/>
          <p:cNvGraphicFramePr>
            <a:graphicFrameLocks noChangeAspect="1"/>
          </p:cNvGraphicFramePr>
          <p:nvPr/>
        </p:nvGraphicFramePr>
        <p:xfrm>
          <a:off x="304800" y="4876800"/>
          <a:ext cx="84804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4" imgW="2755900" imgH="482600" progId="Equation.DSMT4">
                  <p:embed/>
                </p:oleObj>
              </mc:Choice>
              <mc:Fallback>
                <p:oleObj name="Equation" r:id="rId4" imgW="2755900" imgH="482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8480425" cy="1484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4" name="Text Box 26"/>
          <p:cNvSpPr txBox="1">
            <a:spLocks noChangeArrowheads="1"/>
          </p:cNvSpPr>
          <p:nvPr/>
        </p:nvSpPr>
        <p:spPr bwMode="auto">
          <a:xfrm>
            <a:off x="3429000" y="10668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u="sng"/>
              <a:t>Subthreshold pFET Equation</a:t>
            </a:r>
          </a:p>
        </p:txBody>
      </p:sp>
      <p:sp>
        <p:nvSpPr>
          <p:cNvPr id="112655" name="Line 27"/>
          <p:cNvSpPr>
            <a:spLocks noChangeShapeType="1"/>
          </p:cNvSpPr>
          <p:nvPr/>
        </p:nvSpPr>
        <p:spPr bwMode="auto">
          <a:xfrm>
            <a:off x="1600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6" name="Text Box 28"/>
          <p:cNvSpPr txBox="1">
            <a:spLocks noChangeArrowheads="1"/>
          </p:cNvSpPr>
          <p:nvPr/>
        </p:nvSpPr>
        <p:spPr bwMode="auto">
          <a:xfrm>
            <a:off x="1143000" y="22860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112657" name="Line 29"/>
          <p:cNvSpPr>
            <a:spLocks noChangeShapeType="1"/>
          </p:cNvSpPr>
          <p:nvPr/>
        </p:nvSpPr>
        <p:spPr bwMode="auto">
          <a:xfrm>
            <a:off x="16002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8" name="Text Box 30"/>
          <p:cNvSpPr txBox="1">
            <a:spLocks noChangeArrowheads="1"/>
          </p:cNvSpPr>
          <p:nvPr/>
        </p:nvSpPr>
        <p:spPr bwMode="auto">
          <a:xfrm>
            <a:off x="1371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M</a:t>
            </a:r>
            <a:r>
              <a:rPr lang="en-US" altLang="en-US" sz="2800" baseline="-25000"/>
              <a:t>1</a:t>
            </a:r>
          </a:p>
        </p:txBody>
      </p:sp>
      <p:sp>
        <p:nvSpPr>
          <p:cNvPr id="112659" name="Text Box 31"/>
          <p:cNvSpPr txBox="1">
            <a:spLocks noChangeArrowheads="1"/>
          </p:cNvSpPr>
          <p:nvPr/>
        </p:nvSpPr>
        <p:spPr bwMode="auto">
          <a:xfrm>
            <a:off x="1600200" y="28194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graphicFrame>
        <p:nvGraphicFramePr>
          <p:cNvPr id="112660" name="Object 32"/>
          <p:cNvGraphicFramePr>
            <a:graphicFrameLocks noChangeAspect="1"/>
          </p:cNvGraphicFramePr>
          <p:nvPr/>
        </p:nvGraphicFramePr>
        <p:xfrm>
          <a:off x="2865438" y="2058988"/>
          <a:ext cx="61626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8" name="Equation" r:id="rId6" imgW="1916868" imgH="266584" progId="Equation.DSMT4">
                  <p:embed/>
                </p:oleObj>
              </mc:Choice>
              <mc:Fallback>
                <p:oleObj name="Equation" r:id="rId6" imgW="1916868" imgH="266584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058988"/>
                        <a:ext cx="6162675" cy="858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61" name="Group 33"/>
          <p:cNvGrpSpPr>
            <a:grpSpLocks/>
          </p:cNvGrpSpPr>
          <p:nvPr/>
        </p:nvGrpSpPr>
        <p:grpSpPr bwMode="auto">
          <a:xfrm flipH="1">
            <a:off x="831850" y="2895600"/>
            <a:ext cx="768350" cy="1536700"/>
            <a:chOff x="2256" y="1536"/>
            <a:chExt cx="484" cy="968"/>
          </a:xfrm>
        </p:grpSpPr>
        <p:sp>
          <p:nvSpPr>
            <p:cNvPr id="112673" name="Line 34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4" name="Line 35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5" name="Line 36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6" name="Line 37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7" name="Line 38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8" name="Line 39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9" name="Line 40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0" name="Oval 41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662" name="Group 42"/>
          <p:cNvGrpSpPr>
            <a:grpSpLocks/>
          </p:cNvGrpSpPr>
          <p:nvPr/>
        </p:nvGrpSpPr>
        <p:grpSpPr bwMode="auto">
          <a:xfrm flipH="1">
            <a:off x="831850" y="1066800"/>
            <a:ext cx="768350" cy="1536700"/>
            <a:chOff x="2256" y="1536"/>
            <a:chExt cx="484" cy="968"/>
          </a:xfrm>
        </p:grpSpPr>
        <p:sp>
          <p:nvSpPr>
            <p:cNvPr id="112665" name="Line 43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6" name="Line 44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7" name="Line 45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Line 46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9" name="Line 47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Line 48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1" name="Line 49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2" name="Oval 50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2663" name="Line 51"/>
          <p:cNvSpPr>
            <a:spLocks noChangeShapeType="1"/>
          </p:cNvSpPr>
          <p:nvPr/>
        </p:nvSpPr>
        <p:spPr bwMode="auto">
          <a:xfrm>
            <a:off x="12954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Line 53"/>
          <p:cNvSpPr>
            <a:spLocks noChangeShapeType="1"/>
          </p:cNvSpPr>
          <p:nvPr/>
        </p:nvSpPr>
        <p:spPr bwMode="auto">
          <a:xfrm flipV="1">
            <a:off x="20574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Inverting Amplifier</a:t>
            </a:r>
          </a:p>
        </p:txBody>
      </p:sp>
      <p:grpSp>
        <p:nvGrpSpPr>
          <p:cNvPr id="114691" name="Group 3"/>
          <p:cNvGrpSpPr>
            <a:grpSpLocks/>
          </p:cNvGrpSpPr>
          <p:nvPr/>
        </p:nvGrpSpPr>
        <p:grpSpPr bwMode="auto">
          <a:xfrm>
            <a:off x="1371600" y="4648200"/>
            <a:ext cx="457200" cy="304800"/>
            <a:chOff x="768" y="3168"/>
            <a:chExt cx="288" cy="192"/>
          </a:xfrm>
        </p:grpSpPr>
        <p:sp>
          <p:nvSpPr>
            <p:cNvPr id="114723" name="Line 4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4" name="Line 5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5" name="Line 6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6" name="Line 7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692" name="Line 8"/>
          <p:cNvSpPr>
            <a:spLocks noChangeShapeType="1"/>
          </p:cNvSpPr>
          <p:nvPr/>
        </p:nvSpPr>
        <p:spPr bwMode="auto">
          <a:xfrm flipV="1">
            <a:off x="1365250" y="1219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3" name="Line 9"/>
          <p:cNvSpPr>
            <a:spLocks noChangeShapeType="1"/>
          </p:cNvSpPr>
          <p:nvPr/>
        </p:nvSpPr>
        <p:spPr bwMode="auto">
          <a:xfrm flipV="1">
            <a:off x="1600200" y="28098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4" name="Text Box 10"/>
          <p:cNvSpPr txBox="1">
            <a:spLocks noChangeArrowheads="1"/>
          </p:cNvSpPr>
          <p:nvPr/>
        </p:nvSpPr>
        <p:spPr bwMode="auto">
          <a:xfrm>
            <a:off x="152400" y="3657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gn</a:t>
            </a:r>
          </a:p>
        </p:txBody>
      </p:sp>
      <p:sp>
        <p:nvSpPr>
          <p:cNvPr id="114695" name="Text Box 11"/>
          <p:cNvSpPr txBox="1">
            <a:spLocks noChangeArrowheads="1"/>
          </p:cNvSpPr>
          <p:nvPr/>
        </p:nvSpPr>
        <p:spPr bwMode="auto">
          <a:xfrm>
            <a:off x="1676400" y="2667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out</a:t>
            </a:r>
          </a:p>
        </p:txBody>
      </p:sp>
      <p:sp>
        <p:nvSpPr>
          <p:cNvPr id="114696" name="Line 24"/>
          <p:cNvSpPr>
            <a:spLocks noChangeShapeType="1"/>
          </p:cNvSpPr>
          <p:nvPr/>
        </p:nvSpPr>
        <p:spPr bwMode="auto">
          <a:xfrm>
            <a:off x="1600200" y="3200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7" name="Line 27"/>
          <p:cNvSpPr>
            <a:spLocks noChangeShapeType="1"/>
          </p:cNvSpPr>
          <p:nvPr/>
        </p:nvSpPr>
        <p:spPr bwMode="auto">
          <a:xfrm>
            <a:off x="16002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Text Box 28"/>
          <p:cNvSpPr txBox="1">
            <a:spLocks noChangeArrowheads="1"/>
          </p:cNvSpPr>
          <p:nvPr/>
        </p:nvSpPr>
        <p:spPr bwMode="auto">
          <a:xfrm>
            <a:off x="1143000" y="2590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p</a:t>
            </a:r>
          </a:p>
        </p:txBody>
      </p:sp>
      <p:sp>
        <p:nvSpPr>
          <p:cNvPr id="114699" name="Line 29"/>
          <p:cNvSpPr>
            <a:spLocks noChangeShapeType="1"/>
          </p:cNvSpPr>
          <p:nvPr/>
        </p:nvSpPr>
        <p:spPr bwMode="auto">
          <a:xfrm>
            <a:off x="16002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" name="Text Box 30"/>
          <p:cNvSpPr txBox="1">
            <a:spLocks noChangeArrowheads="1"/>
          </p:cNvSpPr>
          <p:nvPr/>
        </p:nvSpPr>
        <p:spPr bwMode="auto">
          <a:xfrm>
            <a:off x="1143000" y="3657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M</a:t>
            </a:r>
            <a:r>
              <a:rPr lang="en-US" altLang="en-US" sz="2800" baseline="-25000"/>
              <a:t>n</a:t>
            </a:r>
          </a:p>
        </p:txBody>
      </p:sp>
      <p:sp>
        <p:nvSpPr>
          <p:cNvPr id="114701" name="Text Box 31"/>
          <p:cNvSpPr txBox="1">
            <a:spLocks noChangeArrowheads="1"/>
          </p:cNvSpPr>
          <p:nvPr/>
        </p:nvSpPr>
        <p:spPr bwMode="auto">
          <a:xfrm>
            <a:off x="1600200" y="31242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n</a:t>
            </a:r>
          </a:p>
        </p:txBody>
      </p:sp>
      <p:graphicFrame>
        <p:nvGraphicFramePr>
          <p:cNvPr id="114702" name="Object 32"/>
          <p:cNvGraphicFramePr>
            <a:graphicFrameLocks noChangeAspect="1"/>
          </p:cNvGraphicFramePr>
          <p:nvPr/>
        </p:nvGraphicFramePr>
        <p:xfrm>
          <a:off x="2979738" y="3200400"/>
          <a:ext cx="54006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1" name="Equation" r:id="rId4" imgW="1930400" imgH="469900" progId="Equation.DSMT4">
                  <p:embed/>
                </p:oleObj>
              </mc:Choice>
              <mc:Fallback>
                <p:oleObj name="Equation" r:id="rId4" imgW="1930400" imgH="4699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200400"/>
                        <a:ext cx="5400675" cy="1317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03" name="Group 42"/>
          <p:cNvGrpSpPr>
            <a:grpSpLocks/>
          </p:cNvGrpSpPr>
          <p:nvPr/>
        </p:nvGrpSpPr>
        <p:grpSpPr bwMode="auto">
          <a:xfrm flipH="1">
            <a:off x="831850" y="1371600"/>
            <a:ext cx="768350" cy="1536700"/>
            <a:chOff x="2256" y="1536"/>
            <a:chExt cx="484" cy="968"/>
          </a:xfrm>
        </p:grpSpPr>
        <p:sp>
          <p:nvSpPr>
            <p:cNvPr id="114715" name="Line 43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6" name="Line 44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Line 45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Line 46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9" name="Line 47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0" name="Line 48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1" name="Line 49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2" name="Oval 50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4704" name="Group 53"/>
          <p:cNvGrpSpPr>
            <a:grpSpLocks noChangeAspect="1"/>
          </p:cNvGrpSpPr>
          <p:nvPr/>
        </p:nvGrpSpPr>
        <p:grpSpPr bwMode="auto">
          <a:xfrm flipH="1">
            <a:off x="831850" y="3187700"/>
            <a:ext cx="768350" cy="1536700"/>
            <a:chOff x="1248" y="2208"/>
            <a:chExt cx="240" cy="480"/>
          </a:xfrm>
        </p:grpSpPr>
        <p:sp>
          <p:nvSpPr>
            <p:cNvPr id="114708" name="Line 54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9" name="Line 55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0" name="Line 56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1" name="Line 57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2" name="Line 58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3" name="Line 59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60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05" name="Text Box 61"/>
          <p:cNvSpPr txBox="1">
            <a:spLocks noChangeArrowheads="1"/>
          </p:cNvSpPr>
          <p:nvPr/>
        </p:nvSpPr>
        <p:spPr bwMode="auto">
          <a:xfrm>
            <a:off x="1371600" y="1905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M</a:t>
            </a:r>
            <a:r>
              <a:rPr lang="en-US" altLang="en-US" sz="2800" baseline="-25000"/>
              <a:t>p</a:t>
            </a:r>
          </a:p>
        </p:txBody>
      </p:sp>
      <p:sp>
        <p:nvSpPr>
          <p:cNvPr id="114706" name="Text Box 62"/>
          <p:cNvSpPr txBox="1">
            <a:spLocks noChangeArrowheads="1"/>
          </p:cNvSpPr>
          <p:nvPr/>
        </p:nvSpPr>
        <p:spPr bwMode="auto">
          <a:xfrm>
            <a:off x="152400" y="190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gp</a:t>
            </a:r>
          </a:p>
        </p:txBody>
      </p:sp>
      <p:graphicFrame>
        <p:nvGraphicFramePr>
          <p:cNvPr id="114707" name="Object 63"/>
          <p:cNvGraphicFramePr>
            <a:graphicFrameLocks noChangeAspect="1"/>
          </p:cNvGraphicFramePr>
          <p:nvPr/>
        </p:nvGraphicFramePr>
        <p:xfrm>
          <a:off x="2960688" y="1600200"/>
          <a:ext cx="5437187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2" name="Equation" r:id="rId6" imgW="1943100" imgH="469900" progId="Equation.DSMT4">
                  <p:embed/>
                </p:oleObj>
              </mc:Choice>
              <mc:Fallback>
                <p:oleObj name="Equation" r:id="rId6" imgW="1943100" imgH="4699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600200"/>
                        <a:ext cx="5437187" cy="1317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Inverter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1371600" y="4648200"/>
            <a:ext cx="457200" cy="304800"/>
            <a:chOff x="768" y="3168"/>
            <a:chExt cx="288" cy="192"/>
          </a:xfrm>
        </p:grpSpPr>
        <p:sp>
          <p:nvSpPr>
            <p:cNvPr id="116774" name="Line 4"/>
            <p:cNvSpPr>
              <a:spLocks noChangeShapeType="1"/>
            </p:cNvSpPr>
            <p:nvPr/>
          </p:nvSpPr>
          <p:spPr bwMode="auto">
            <a:xfrm>
              <a:off x="91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5" name="Line 5"/>
            <p:cNvSpPr>
              <a:spLocks noChangeShapeType="1"/>
            </p:cNvSpPr>
            <p:nvPr/>
          </p:nvSpPr>
          <p:spPr bwMode="auto">
            <a:xfrm>
              <a:off x="76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6" name="Line 6"/>
            <p:cNvSpPr>
              <a:spLocks noChangeShapeType="1"/>
            </p:cNvSpPr>
            <p:nvPr/>
          </p:nvSpPr>
          <p:spPr bwMode="auto">
            <a:xfrm>
              <a:off x="81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7" name="Line 7"/>
            <p:cNvSpPr>
              <a:spLocks noChangeShapeType="1"/>
            </p:cNvSpPr>
            <p:nvPr/>
          </p:nvSpPr>
          <p:spPr bwMode="auto">
            <a:xfrm>
              <a:off x="864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740" name="Line 8"/>
          <p:cNvSpPr>
            <a:spLocks noChangeShapeType="1"/>
          </p:cNvSpPr>
          <p:nvPr/>
        </p:nvSpPr>
        <p:spPr bwMode="auto">
          <a:xfrm flipV="1">
            <a:off x="1365250" y="1219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1" name="Line 9"/>
          <p:cNvSpPr>
            <a:spLocks noChangeShapeType="1"/>
          </p:cNvSpPr>
          <p:nvPr/>
        </p:nvSpPr>
        <p:spPr bwMode="auto">
          <a:xfrm flipV="1">
            <a:off x="1600200" y="28098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2" name="Text Box 11"/>
          <p:cNvSpPr txBox="1">
            <a:spLocks noChangeArrowheads="1"/>
          </p:cNvSpPr>
          <p:nvPr/>
        </p:nvSpPr>
        <p:spPr bwMode="auto">
          <a:xfrm>
            <a:off x="1676400" y="2667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out</a:t>
            </a:r>
          </a:p>
        </p:txBody>
      </p:sp>
      <p:sp>
        <p:nvSpPr>
          <p:cNvPr id="116743" name="Line 12"/>
          <p:cNvSpPr>
            <a:spLocks noChangeShapeType="1"/>
          </p:cNvSpPr>
          <p:nvPr/>
        </p:nvSpPr>
        <p:spPr bwMode="auto">
          <a:xfrm>
            <a:off x="1600200" y="3200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4" name="Line 13"/>
          <p:cNvSpPr>
            <a:spLocks noChangeShapeType="1"/>
          </p:cNvSpPr>
          <p:nvPr/>
        </p:nvSpPr>
        <p:spPr bwMode="auto">
          <a:xfrm>
            <a:off x="16002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Text Box 14"/>
          <p:cNvSpPr txBox="1">
            <a:spLocks noChangeArrowheads="1"/>
          </p:cNvSpPr>
          <p:nvPr/>
        </p:nvSpPr>
        <p:spPr bwMode="auto">
          <a:xfrm>
            <a:off x="1143000" y="2590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p</a:t>
            </a:r>
          </a:p>
        </p:txBody>
      </p:sp>
      <p:sp>
        <p:nvSpPr>
          <p:cNvPr id="116746" name="Line 15"/>
          <p:cNvSpPr>
            <a:spLocks noChangeShapeType="1"/>
          </p:cNvSpPr>
          <p:nvPr/>
        </p:nvSpPr>
        <p:spPr bwMode="auto">
          <a:xfrm>
            <a:off x="16002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Text Box 16"/>
          <p:cNvSpPr txBox="1">
            <a:spLocks noChangeArrowheads="1"/>
          </p:cNvSpPr>
          <p:nvPr/>
        </p:nvSpPr>
        <p:spPr bwMode="auto">
          <a:xfrm>
            <a:off x="1143000" y="3657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M</a:t>
            </a:r>
            <a:r>
              <a:rPr lang="en-US" altLang="en-US" sz="2800" baseline="-25000"/>
              <a:t>n</a:t>
            </a:r>
          </a:p>
        </p:txBody>
      </p:sp>
      <p:sp>
        <p:nvSpPr>
          <p:cNvPr id="116748" name="Text Box 17"/>
          <p:cNvSpPr txBox="1">
            <a:spLocks noChangeArrowheads="1"/>
          </p:cNvSpPr>
          <p:nvPr/>
        </p:nvSpPr>
        <p:spPr bwMode="auto">
          <a:xfrm>
            <a:off x="1600200" y="3124200"/>
            <a:ext cx="42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n</a:t>
            </a:r>
          </a:p>
        </p:txBody>
      </p:sp>
      <p:graphicFrame>
        <p:nvGraphicFramePr>
          <p:cNvPr id="116749" name="Object 18"/>
          <p:cNvGraphicFramePr>
            <a:graphicFrameLocks noChangeAspect="1"/>
          </p:cNvGraphicFramePr>
          <p:nvPr/>
        </p:nvGraphicFramePr>
        <p:xfrm>
          <a:off x="2979738" y="3787775"/>
          <a:ext cx="54006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4" name="Equation" r:id="rId4" imgW="1930400" imgH="469900" progId="Equation.DSMT4">
                  <p:embed/>
                </p:oleObj>
              </mc:Choice>
              <mc:Fallback>
                <p:oleObj name="Equation" r:id="rId4" imgW="1930400" imgH="469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787775"/>
                        <a:ext cx="5400675" cy="1317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0" name="Group 19"/>
          <p:cNvGrpSpPr>
            <a:grpSpLocks/>
          </p:cNvGrpSpPr>
          <p:nvPr/>
        </p:nvGrpSpPr>
        <p:grpSpPr bwMode="auto">
          <a:xfrm flipH="1">
            <a:off x="831850" y="1371600"/>
            <a:ext cx="768350" cy="1536700"/>
            <a:chOff x="2256" y="1536"/>
            <a:chExt cx="484" cy="968"/>
          </a:xfrm>
        </p:grpSpPr>
        <p:sp>
          <p:nvSpPr>
            <p:cNvPr id="116766" name="Line 20"/>
            <p:cNvSpPr>
              <a:spLocks noChangeAspect="1" noChangeShapeType="1"/>
            </p:cNvSpPr>
            <p:nvPr/>
          </p:nvSpPr>
          <p:spPr bwMode="auto">
            <a:xfrm>
              <a:off x="2256" y="1536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7" name="Line 21"/>
            <p:cNvSpPr>
              <a:spLocks noChangeAspect="1" noChangeShapeType="1"/>
            </p:cNvSpPr>
            <p:nvPr/>
          </p:nvSpPr>
          <p:spPr bwMode="auto">
            <a:xfrm>
              <a:off x="2256" y="1826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8" name="Line 22"/>
            <p:cNvSpPr>
              <a:spLocks noChangeAspect="1" noChangeShapeType="1"/>
            </p:cNvSpPr>
            <p:nvPr/>
          </p:nvSpPr>
          <p:spPr bwMode="auto">
            <a:xfrm>
              <a:off x="2450" y="1730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9" name="Line 23"/>
            <p:cNvSpPr>
              <a:spLocks noChangeAspect="1" noChangeShapeType="1"/>
            </p:cNvSpPr>
            <p:nvPr/>
          </p:nvSpPr>
          <p:spPr bwMode="auto">
            <a:xfrm flipH="1">
              <a:off x="2256" y="221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0" name="Line 24"/>
            <p:cNvSpPr>
              <a:spLocks noChangeAspect="1" noChangeShapeType="1"/>
            </p:cNvSpPr>
            <p:nvPr/>
          </p:nvSpPr>
          <p:spPr bwMode="auto">
            <a:xfrm>
              <a:off x="2256" y="2214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1" name="Line 25"/>
            <p:cNvSpPr>
              <a:spLocks noChangeAspect="1" noChangeShapeType="1"/>
            </p:cNvSpPr>
            <p:nvPr/>
          </p:nvSpPr>
          <p:spPr bwMode="auto">
            <a:xfrm>
              <a:off x="2546" y="1826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2" name="Line 26"/>
            <p:cNvSpPr>
              <a:spLocks noChangeAspect="1" noChangeShapeType="1"/>
            </p:cNvSpPr>
            <p:nvPr/>
          </p:nvSpPr>
          <p:spPr bwMode="auto">
            <a:xfrm>
              <a:off x="2640" y="2020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3" name="Oval 27"/>
            <p:cNvSpPr>
              <a:spLocks noChangeArrowheads="1"/>
            </p:cNvSpPr>
            <p:nvPr/>
          </p:nvSpPr>
          <p:spPr bwMode="auto">
            <a:xfrm>
              <a:off x="25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6751" name="Group 28"/>
          <p:cNvGrpSpPr>
            <a:grpSpLocks noChangeAspect="1"/>
          </p:cNvGrpSpPr>
          <p:nvPr/>
        </p:nvGrpSpPr>
        <p:grpSpPr bwMode="auto">
          <a:xfrm flipH="1">
            <a:off x="831850" y="3187700"/>
            <a:ext cx="768350" cy="1536700"/>
            <a:chOff x="1248" y="2208"/>
            <a:chExt cx="240" cy="480"/>
          </a:xfrm>
        </p:grpSpPr>
        <p:sp>
          <p:nvSpPr>
            <p:cNvPr id="116759" name="Line 29"/>
            <p:cNvSpPr>
              <a:spLocks noChangeAspect="1" noChangeShapeType="1"/>
            </p:cNvSpPr>
            <p:nvPr/>
          </p:nvSpPr>
          <p:spPr bwMode="auto">
            <a:xfrm>
              <a:off x="1248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0" name="Line 30"/>
            <p:cNvSpPr>
              <a:spLocks noChangeAspect="1" noChangeShapeType="1"/>
            </p:cNvSpPr>
            <p:nvPr/>
          </p:nvSpPr>
          <p:spPr bwMode="auto">
            <a:xfrm>
              <a:off x="1248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1" name="Line 31"/>
            <p:cNvSpPr>
              <a:spLocks noChangeAspect="1" noChangeShapeType="1"/>
            </p:cNvSpPr>
            <p:nvPr/>
          </p:nvSpPr>
          <p:spPr bwMode="auto">
            <a:xfrm>
              <a:off x="1344" y="23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2" name="Line 32"/>
            <p:cNvSpPr>
              <a:spLocks noChangeAspect="1" noChangeShapeType="1"/>
            </p:cNvSpPr>
            <p:nvPr/>
          </p:nvSpPr>
          <p:spPr bwMode="auto">
            <a:xfrm flipH="1">
              <a:off x="124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3" name="Line 33"/>
            <p:cNvSpPr>
              <a:spLocks noChangeAspect="1" noChangeShapeType="1"/>
            </p:cNvSpPr>
            <p:nvPr/>
          </p:nvSpPr>
          <p:spPr bwMode="auto">
            <a:xfrm>
              <a:off x="124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4" name="Line 34"/>
            <p:cNvSpPr>
              <a:spLocks noChangeAspect="1" noChangeShapeType="1"/>
            </p:cNvSpPr>
            <p:nvPr/>
          </p:nvSpPr>
          <p:spPr bwMode="auto">
            <a:xfrm>
              <a:off x="1392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5" name="Line 35"/>
            <p:cNvSpPr>
              <a:spLocks noChangeAspect="1" noChangeShapeType="1"/>
            </p:cNvSpPr>
            <p:nvPr/>
          </p:nvSpPr>
          <p:spPr bwMode="auto">
            <a:xfrm>
              <a:off x="1392" y="244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752" name="Text Box 36"/>
          <p:cNvSpPr txBox="1">
            <a:spLocks noChangeArrowheads="1"/>
          </p:cNvSpPr>
          <p:nvPr/>
        </p:nvSpPr>
        <p:spPr bwMode="auto">
          <a:xfrm>
            <a:off x="1371600" y="1905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M</a:t>
            </a:r>
            <a:r>
              <a:rPr lang="en-US" altLang="en-US" sz="2800" baseline="-25000"/>
              <a:t>p</a:t>
            </a:r>
          </a:p>
        </p:txBody>
      </p:sp>
      <p:sp>
        <p:nvSpPr>
          <p:cNvPr id="116753" name="Text Box 37"/>
          <p:cNvSpPr txBox="1">
            <a:spLocks noChangeArrowheads="1"/>
          </p:cNvSpPr>
          <p:nvPr/>
        </p:nvSpPr>
        <p:spPr bwMode="auto">
          <a:xfrm>
            <a:off x="1524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en-US" baseline="-25000">
                <a:solidFill>
                  <a:schemeClr val="accent2"/>
                </a:solidFill>
                <a:latin typeface="Verdana" panose="020B0604030504040204" pitchFamily="34" charset="0"/>
              </a:rPr>
              <a:t>in</a:t>
            </a:r>
          </a:p>
        </p:txBody>
      </p:sp>
      <p:graphicFrame>
        <p:nvGraphicFramePr>
          <p:cNvPr id="116754" name="Object 38"/>
          <p:cNvGraphicFramePr>
            <a:graphicFrameLocks noChangeAspect="1"/>
          </p:cNvGraphicFramePr>
          <p:nvPr/>
        </p:nvGraphicFramePr>
        <p:xfrm>
          <a:off x="4419600" y="5562600"/>
          <a:ext cx="2381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5" name="Equation" r:id="rId6" imgW="850531" imgH="241195" progId="Equation.DSMT4">
                  <p:embed/>
                </p:oleObj>
              </mc:Choice>
              <mc:Fallback>
                <p:oleObj name="Equation" r:id="rId6" imgW="850531" imgH="24119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62600"/>
                        <a:ext cx="2381250" cy="676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5" name="Line 39"/>
          <p:cNvSpPr>
            <a:spLocks noChangeShapeType="1"/>
          </p:cNvSpPr>
          <p:nvPr/>
        </p:nvSpPr>
        <p:spPr bwMode="auto">
          <a:xfrm>
            <a:off x="838200" y="2133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6" name="Line 40"/>
          <p:cNvSpPr>
            <a:spLocks noChangeShapeType="1"/>
          </p:cNvSpPr>
          <p:nvPr/>
        </p:nvSpPr>
        <p:spPr bwMode="auto">
          <a:xfrm flipH="1">
            <a:off x="304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7" name="Text Box 41"/>
          <p:cNvSpPr txBox="1">
            <a:spLocks noChangeArrowheads="1"/>
          </p:cNvSpPr>
          <p:nvPr/>
        </p:nvSpPr>
        <p:spPr bwMode="auto">
          <a:xfrm>
            <a:off x="2438400" y="15240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Basic building block of CMOS Logic</a:t>
            </a:r>
          </a:p>
        </p:txBody>
      </p:sp>
      <p:graphicFrame>
        <p:nvGraphicFramePr>
          <p:cNvPr id="116758" name="Object 42"/>
          <p:cNvGraphicFramePr>
            <a:graphicFrameLocks noChangeAspect="1"/>
          </p:cNvGraphicFramePr>
          <p:nvPr/>
        </p:nvGraphicFramePr>
        <p:xfrm>
          <a:off x="2960688" y="2286000"/>
          <a:ext cx="5437187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6" name="Equation" r:id="rId8" imgW="1943100" imgH="469900" progId="Equation.DSMT4">
                  <p:embed/>
                </p:oleObj>
              </mc:Choice>
              <mc:Fallback>
                <p:oleObj name="Equation" r:id="rId8" imgW="1943100" imgH="4699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286000"/>
                        <a:ext cx="5437187" cy="1317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Differential Pair (III)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0" y="1752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1</a:t>
            </a:r>
            <a:endParaRPr lang="en-US" altLang="en-US" sz="2800" i="1"/>
          </a:p>
        </p:txBody>
      </p:sp>
      <p:sp>
        <p:nvSpPr>
          <p:cNvPr id="118788" name="Text Box 5"/>
          <p:cNvSpPr txBox="1">
            <a:spLocks noChangeArrowheads="1"/>
          </p:cNvSpPr>
          <p:nvPr/>
        </p:nvSpPr>
        <p:spPr bwMode="auto">
          <a:xfrm>
            <a:off x="2209800" y="264001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b</a:t>
            </a:r>
          </a:p>
        </p:txBody>
      </p:sp>
      <p:sp>
        <p:nvSpPr>
          <p:cNvPr id="118789" name="Text Box 6"/>
          <p:cNvSpPr txBox="1">
            <a:spLocks noChangeArrowheads="1"/>
          </p:cNvSpPr>
          <p:nvPr/>
        </p:nvSpPr>
        <p:spPr bwMode="auto">
          <a:xfrm>
            <a:off x="1766888" y="2209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</a:p>
        </p:txBody>
      </p:sp>
      <p:sp>
        <p:nvSpPr>
          <p:cNvPr id="118790" name="Text Box 7"/>
          <p:cNvSpPr txBox="1">
            <a:spLocks noChangeArrowheads="1"/>
          </p:cNvSpPr>
          <p:nvPr/>
        </p:nvSpPr>
        <p:spPr bwMode="auto">
          <a:xfrm>
            <a:off x="3748088" y="1887538"/>
            <a:ext cx="623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2</a:t>
            </a:r>
            <a:endParaRPr lang="en-US" altLang="en-US" sz="2800" i="1"/>
          </a:p>
        </p:txBody>
      </p:sp>
      <p:sp>
        <p:nvSpPr>
          <p:cNvPr id="118791" name="Text Box 8"/>
          <p:cNvSpPr txBox="1">
            <a:spLocks noChangeArrowheads="1"/>
          </p:cNvSpPr>
          <p:nvPr/>
        </p:nvSpPr>
        <p:spPr bwMode="auto">
          <a:xfrm>
            <a:off x="685800" y="2971800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 i="1"/>
              <a:t>V</a:t>
            </a:r>
            <a:r>
              <a:rPr lang="en-US" altLang="en-US" sz="2800" i="1" baseline="-25000"/>
              <a:t>b</a:t>
            </a:r>
            <a:endParaRPr lang="en-US" altLang="en-US" sz="2800" i="1"/>
          </a:p>
        </p:txBody>
      </p:sp>
      <p:sp>
        <p:nvSpPr>
          <p:cNvPr id="118792" name="Line 9"/>
          <p:cNvSpPr>
            <a:spLocks noChangeShapeType="1"/>
          </p:cNvSpPr>
          <p:nvPr/>
        </p:nvSpPr>
        <p:spPr bwMode="auto">
          <a:xfrm>
            <a:off x="2224088" y="2692400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Line 10"/>
          <p:cNvSpPr>
            <a:spLocks noChangeAspect="1" noChangeShapeType="1"/>
          </p:cNvSpPr>
          <p:nvPr/>
        </p:nvSpPr>
        <p:spPr bwMode="auto">
          <a:xfrm flipH="1">
            <a:off x="2224088" y="2743200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Line 11"/>
          <p:cNvSpPr>
            <a:spLocks noChangeAspect="1" noChangeShapeType="1"/>
          </p:cNvSpPr>
          <p:nvPr/>
        </p:nvSpPr>
        <p:spPr bwMode="auto">
          <a:xfrm flipH="1">
            <a:off x="1908175" y="3068638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Line 12"/>
          <p:cNvSpPr>
            <a:spLocks noChangeAspect="1" noChangeShapeType="1"/>
          </p:cNvSpPr>
          <p:nvPr/>
        </p:nvSpPr>
        <p:spPr bwMode="auto">
          <a:xfrm flipH="1">
            <a:off x="1908175" y="295592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6" name="Line 13"/>
          <p:cNvSpPr>
            <a:spLocks noChangeAspect="1" noChangeShapeType="1"/>
          </p:cNvSpPr>
          <p:nvPr/>
        </p:nvSpPr>
        <p:spPr bwMode="auto">
          <a:xfrm>
            <a:off x="1908175" y="34988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7" name="Line 14"/>
          <p:cNvSpPr>
            <a:spLocks noChangeAspect="1" noChangeShapeType="1"/>
          </p:cNvSpPr>
          <p:nvPr/>
        </p:nvSpPr>
        <p:spPr bwMode="auto">
          <a:xfrm flipH="1">
            <a:off x="2224088" y="34988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8" name="Line 15"/>
          <p:cNvSpPr>
            <a:spLocks noChangeAspect="1" noChangeShapeType="1"/>
          </p:cNvSpPr>
          <p:nvPr/>
        </p:nvSpPr>
        <p:spPr bwMode="auto">
          <a:xfrm flipH="1">
            <a:off x="1755775" y="306387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9" name="Line 16"/>
          <p:cNvSpPr>
            <a:spLocks noChangeAspect="1" noChangeShapeType="1"/>
          </p:cNvSpPr>
          <p:nvPr/>
        </p:nvSpPr>
        <p:spPr bwMode="auto">
          <a:xfrm flipH="1">
            <a:off x="1447800" y="32829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0" name="Line 17"/>
          <p:cNvSpPr>
            <a:spLocks noChangeAspect="1" noChangeShapeType="1"/>
          </p:cNvSpPr>
          <p:nvPr/>
        </p:nvSpPr>
        <p:spPr bwMode="auto">
          <a:xfrm>
            <a:off x="3062288" y="1562100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1" name="Line 18"/>
          <p:cNvSpPr>
            <a:spLocks noChangeAspect="1" noChangeShapeType="1"/>
          </p:cNvSpPr>
          <p:nvPr/>
        </p:nvSpPr>
        <p:spPr bwMode="auto">
          <a:xfrm>
            <a:off x="3059113" y="1884363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2" name="Line 19"/>
          <p:cNvSpPr>
            <a:spLocks noChangeAspect="1" noChangeShapeType="1"/>
          </p:cNvSpPr>
          <p:nvPr/>
        </p:nvSpPr>
        <p:spPr bwMode="auto">
          <a:xfrm>
            <a:off x="3349625" y="1773238"/>
            <a:ext cx="0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3" name="Line 20"/>
          <p:cNvSpPr>
            <a:spLocks noChangeAspect="1" noChangeShapeType="1"/>
          </p:cNvSpPr>
          <p:nvPr/>
        </p:nvSpPr>
        <p:spPr bwMode="auto">
          <a:xfrm flipH="1">
            <a:off x="3059113" y="23145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4" name="Line 21"/>
          <p:cNvSpPr>
            <a:spLocks noChangeAspect="1" noChangeShapeType="1"/>
          </p:cNvSpPr>
          <p:nvPr/>
        </p:nvSpPr>
        <p:spPr bwMode="auto">
          <a:xfrm>
            <a:off x="3062288" y="2314575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5" name="Line 22"/>
          <p:cNvSpPr>
            <a:spLocks noChangeAspect="1" noChangeShapeType="1"/>
          </p:cNvSpPr>
          <p:nvPr/>
        </p:nvSpPr>
        <p:spPr bwMode="auto">
          <a:xfrm>
            <a:off x="3502025" y="1879600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6" name="Line 23"/>
          <p:cNvSpPr>
            <a:spLocks noChangeAspect="1" noChangeShapeType="1"/>
          </p:cNvSpPr>
          <p:nvPr/>
        </p:nvSpPr>
        <p:spPr bwMode="auto">
          <a:xfrm>
            <a:off x="3502025" y="2097088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7" name="Text Box 24"/>
          <p:cNvSpPr txBox="1">
            <a:spLocks noChangeArrowheads="1"/>
          </p:cNvSpPr>
          <p:nvPr/>
        </p:nvSpPr>
        <p:spPr bwMode="auto">
          <a:xfrm>
            <a:off x="2667000" y="1905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/>
              <a:t>M</a:t>
            </a:r>
            <a:r>
              <a:rPr lang="en-US" altLang="en-US" sz="2000" baseline="-25000"/>
              <a:t>2</a:t>
            </a:r>
          </a:p>
        </p:txBody>
      </p:sp>
      <p:sp>
        <p:nvSpPr>
          <p:cNvPr id="118808" name="Text Box 25"/>
          <p:cNvSpPr txBox="1">
            <a:spLocks noChangeArrowheads="1"/>
          </p:cNvSpPr>
          <p:nvPr/>
        </p:nvSpPr>
        <p:spPr bwMode="auto">
          <a:xfrm>
            <a:off x="1066800" y="1905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000"/>
              <a:t>M</a:t>
            </a:r>
            <a:r>
              <a:rPr lang="en-US" altLang="en-US" sz="2000" baseline="-25000"/>
              <a:t>1</a:t>
            </a:r>
          </a:p>
        </p:txBody>
      </p:sp>
      <p:sp>
        <p:nvSpPr>
          <p:cNvPr id="118809" name="Text Box 26"/>
          <p:cNvSpPr txBox="1">
            <a:spLocks noChangeArrowheads="1"/>
          </p:cNvSpPr>
          <p:nvPr/>
        </p:nvSpPr>
        <p:spPr bwMode="auto">
          <a:xfrm>
            <a:off x="928688" y="1219200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1</a:t>
            </a:r>
          </a:p>
        </p:txBody>
      </p:sp>
      <p:sp>
        <p:nvSpPr>
          <p:cNvPr id="118810" name="Line 27"/>
          <p:cNvSpPr>
            <a:spLocks noChangeShapeType="1"/>
          </p:cNvSpPr>
          <p:nvPr/>
        </p:nvSpPr>
        <p:spPr bwMode="auto">
          <a:xfrm>
            <a:off x="1371600" y="1349375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1" name="Text Box 28"/>
          <p:cNvSpPr txBox="1">
            <a:spLocks noChangeArrowheads="1"/>
          </p:cNvSpPr>
          <p:nvPr/>
        </p:nvSpPr>
        <p:spPr bwMode="auto">
          <a:xfrm>
            <a:off x="3062288" y="1219200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800"/>
              <a:t>I</a:t>
            </a:r>
            <a:r>
              <a:rPr lang="en-US" altLang="en-US" sz="2800" baseline="-25000"/>
              <a:t>2</a:t>
            </a:r>
          </a:p>
        </p:txBody>
      </p:sp>
      <p:sp>
        <p:nvSpPr>
          <p:cNvPr id="118812" name="Line 29"/>
          <p:cNvSpPr>
            <a:spLocks noChangeShapeType="1"/>
          </p:cNvSpPr>
          <p:nvPr/>
        </p:nvSpPr>
        <p:spPr bwMode="auto">
          <a:xfrm>
            <a:off x="3062288" y="1349375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3" name="Line 30"/>
          <p:cNvSpPr>
            <a:spLocks noChangeAspect="1" noChangeShapeType="1"/>
          </p:cNvSpPr>
          <p:nvPr/>
        </p:nvSpPr>
        <p:spPr bwMode="auto">
          <a:xfrm flipH="1">
            <a:off x="1377950" y="1562100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1"/>
          <p:cNvSpPr>
            <a:spLocks noChangeAspect="1" noChangeShapeType="1"/>
          </p:cNvSpPr>
          <p:nvPr/>
        </p:nvSpPr>
        <p:spPr bwMode="auto">
          <a:xfrm flipH="1">
            <a:off x="1069975" y="1887538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2"/>
          <p:cNvSpPr>
            <a:spLocks noChangeAspect="1" noChangeShapeType="1"/>
          </p:cNvSpPr>
          <p:nvPr/>
        </p:nvSpPr>
        <p:spPr bwMode="auto">
          <a:xfrm flipH="1">
            <a:off x="1069975" y="177482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3"/>
          <p:cNvSpPr>
            <a:spLocks noChangeAspect="1" noChangeShapeType="1"/>
          </p:cNvSpPr>
          <p:nvPr/>
        </p:nvSpPr>
        <p:spPr bwMode="auto">
          <a:xfrm>
            <a:off x="1069975" y="23177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4"/>
          <p:cNvSpPr>
            <a:spLocks noChangeAspect="1" noChangeShapeType="1"/>
          </p:cNvSpPr>
          <p:nvPr/>
        </p:nvSpPr>
        <p:spPr bwMode="auto">
          <a:xfrm flipH="1">
            <a:off x="1377950" y="23177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5"/>
          <p:cNvSpPr>
            <a:spLocks noChangeAspect="1" noChangeShapeType="1"/>
          </p:cNvSpPr>
          <p:nvPr/>
        </p:nvSpPr>
        <p:spPr bwMode="auto">
          <a:xfrm flipH="1">
            <a:off x="917575" y="188277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6"/>
          <p:cNvSpPr>
            <a:spLocks noChangeAspect="1" noChangeShapeType="1"/>
          </p:cNvSpPr>
          <p:nvPr/>
        </p:nvSpPr>
        <p:spPr bwMode="auto">
          <a:xfrm flipH="1">
            <a:off x="609600" y="2101850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7"/>
          <p:cNvSpPr>
            <a:spLocks noChangeShapeType="1"/>
          </p:cNvSpPr>
          <p:nvPr/>
        </p:nvSpPr>
        <p:spPr bwMode="auto">
          <a:xfrm>
            <a:off x="1385888" y="26384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8"/>
          <p:cNvSpPr>
            <a:spLocks noChangeShapeType="1"/>
          </p:cNvSpPr>
          <p:nvPr/>
        </p:nvSpPr>
        <p:spPr bwMode="auto">
          <a:xfrm flipV="1">
            <a:off x="2224088" y="2638425"/>
            <a:ext cx="0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Line 39"/>
          <p:cNvSpPr>
            <a:spLocks noChangeShapeType="1"/>
          </p:cNvSpPr>
          <p:nvPr/>
        </p:nvSpPr>
        <p:spPr bwMode="auto">
          <a:xfrm>
            <a:off x="1371600" y="129540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3" name="Line 40"/>
          <p:cNvSpPr>
            <a:spLocks noChangeShapeType="1"/>
          </p:cNvSpPr>
          <p:nvPr/>
        </p:nvSpPr>
        <p:spPr bwMode="auto">
          <a:xfrm>
            <a:off x="3062288" y="129540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4" name="Line 41"/>
          <p:cNvSpPr>
            <a:spLocks noChangeShapeType="1"/>
          </p:cNvSpPr>
          <p:nvPr/>
        </p:nvSpPr>
        <p:spPr bwMode="auto">
          <a:xfrm>
            <a:off x="2224088" y="3822700"/>
            <a:ext cx="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5" name="Line 42"/>
          <p:cNvSpPr>
            <a:spLocks noChangeShapeType="1"/>
          </p:cNvSpPr>
          <p:nvPr/>
        </p:nvSpPr>
        <p:spPr bwMode="auto">
          <a:xfrm>
            <a:off x="1995488" y="39306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6" name="Line 43"/>
          <p:cNvSpPr>
            <a:spLocks noChangeShapeType="1"/>
          </p:cNvSpPr>
          <p:nvPr/>
        </p:nvSpPr>
        <p:spPr bwMode="auto">
          <a:xfrm>
            <a:off x="2071688" y="39846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7" name="Line 44"/>
          <p:cNvSpPr>
            <a:spLocks noChangeShapeType="1"/>
          </p:cNvSpPr>
          <p:nvPr/>
        </p:nvSpPr>
        <p:spPr bwMode="auto">
          <a:xfrm>
            <a:off x="2147888" y="4038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8828" name="Object 45"/>
          <p:cNvGraphicFramePr>
            <a:graphicFrameLocks noChangeAspect="1"/>
          </p:cNvGraphicFramePr>
          <p:nvPr/>
        </p:nvGraphicFramePr>
        <p:xfrm>
          <a:off x="4876800" y="1676400"/>
          <a:ext cx="32162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7" name="Equation" r:id="rId4" imgW="1117600" imgH="457200" progId="Equation.DSMT4">
                  <p:embed/>
                </p:oleObj>
              </mc:Choice>
              <mc:Fallback>
                <p:oleObj name="Equation" r:id="rId4" imgW="1117600" imgH="4572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3216275" cy="1317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9" name="Object 46"/>
          <p:cNvGraphicFramePr>
            <a:graphicFrameLocks noChangeAspect="1"/>
          </p:cNvGraphicFramePr>
          <p:nvPr/>
        </p:nvGraphicFramePr>
        <p:xfrm>
          <a:off x="381000" y="4343400"/>
          <a:ext cx="8305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8" name="Equation" r:id="rId6" imgW="2641600" imgH="254000" progId="Equation.DSMT4">
                  <p:embed/>
                </p:oleObj>
              </mc:Choice>
              <mc:Fallback>
                <p:oleObj name="Equation" r:id="rId6" imgW="2641600" imgH="254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8305800" cy="831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30" name="Object 47"/>
          <p:cNvGraphicFramePr>
            <a:graphicFrameLocks noChangeAspect="1"/>
          </p:cNvGraphicFramePr>
          <p:nvPr/>
        </p:nvGraphicFramePr>
        <p:xfrm>
          <a:off x="1524000" y="5334000"/>
          <a:ext cx="59086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9" name="Equation" r:id="rId8" imgW="2171700" imgH="444500" progId="Equation.DSMT4">
                  <p:embed/>
                </p:oleObj>
              </mc:Choice>
              <mc:Fallback>
                <p:oleObj name="Equation" r:id="rId8" imgW="2171700" imgH="4445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5908675" cy="1211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762000" y="914400"/>
          <a:ext cx="7162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Image" r:id="rId4" imgW="6989058" imgH="4701730" progId="Photoshop.Image.5">
                  <p:embed/>
                </p:oleObj>
              </mc:Choice>
              <mc:Fallback>
                <p:oleObj name="Image" r:id="rId4" imgW="6989058" imgH="4701730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71628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nFet curve: I </a:t>
            </a:r>
            <a:r>
              <a:rPr lang="en-US" altLang="en-US" sz="2800"/>
              <a:t>vs</a:t>
            </a:r>
            <a:r>
              <a:rPr lang="en-US" altLang="en-US"/>
              <a:t> V</a:t>
            </a:r>
            <a:r>
              <a:rPr lang="en-US" altLang="en-US" baseline="-25000"/>
              <a:t>gs</a:t>
            </a: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2819400" y="1600200"/>
            <a:ext cx="0" cy="411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971800" y="4267200"/>
            <a:ext cx="298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V</a:t>
            </a:r>
            <a:r>
              <a:rPr lang="en-US" altLang="en-US" baseline="-25000"/>
              <a:t>T </a:t>
            </a:r>
            <a:r>
              <a:rPr lang="en-US" altLang="en-US"/>
              <a:t>(Threshold voltage)</a:t>
            </a: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 flipH="1">
            <a:off x="2819400" y="4800600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457200" y="5791200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Threshold voltage</a:t>
            </a:r>
            <a:r>
              <a:rPr lang="en-US" altLang="en-US"/>
              <a:t> is the voltage where the measured I is half of the I computed from the exponential equation.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nFET curve: I </a:t>
            </a:r>
            <a:r>
              <a:rPr lang="en-US" altLang="en-US" sz="2800"/>
              <a:t>vs</a:t>
            </a:r>
            <a:r>
              <a:rPr lang="en-US" altLang="en-US"/>
              <a:t> V</a:t>
            </a:r>
            <a:r>
              <a:rPr lang="en-US" altLang="en-US" baseline="-25000"/>
              <a:t>ds</a:t>
            </a:r>
            <a:endParaRPr lang="en-US" altLang="en-US"/>
          </a:p>
        </p:txBody>
      </p:sp>
      <p:pic>
        <p:nvPicPr>
          <p:cNvPr id="122883" name="Picture 3" descr="idvd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BF8"/>
              </a:clrFrom>
              <a:clrTo>
                <a:srgbClr val="F7FB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51816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3048000" y="22860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7239000" y="3575050"/>
            <a:ext cx="16446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sz="2800"/>
              <a:t>Saturation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sz="2800"/>
              <a:t>region</a:t>
            </a:r>
            <a:endParaRPr lang="en-US" alt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 flipH="1" flipV="1">
            <a:off x="6019800" y="2895600"/>
            <a:ext cx="15240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 flipV="1">
            <a:off x="6324600" y="3657600"/>
            <a:ext cx="990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6477000" y="3962400"/>
            <a:ext cx="1295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 flipH="1">
            <a:off x="6705600" y="4114800"/>
            <a:ext cx="1066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1255713" y="2508250"/>
            <a:ext cx="11509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sz="2800"/>
              <a:t>Ohmic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sz="2800"/>
              <a:t>region</a:t>
            </a:r>
            <a:endParaRPr lang="en-US" alt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286000" y="3276600"/>
            <a:ext cx="609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2514600" y="5715000"/>
          <a:ext cx="175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Equation" r:id="rId5" imgW="914400" imgH="419100" progId="Equation.DSMT4">
                  <p:embed/>
                </p:oleObj>
              </mc:Choice>
              <mc:Fallback>
                <p:oleObj name="Equation" r:id="rId5" imgW="9144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15000"/>
                        <a:ext cx="1752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952500"/>
            <a:ext cx="7875587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Freeform 3"/>
          <p:cNvSpPr>
            <a:spLocks/>
          </p:cNvSpPr>
          <p:nvPr/>
        </p:nvSpPr>
        <p:spPr bwMode="auto">
          <a:xfrm>
            <a:off x="2743200" y="4429125"/>
            <a:ext cx="4343400" cy="838200"/>
          </a:xfrm>
          <a:custGeom>
            <a:avLst/>
            <a:gdLst>
              <a:gd name="T0" fmla="*/ 4343400 w 2736"/>
              <a:gd name="T1" fmla="*/ 838200 h 528"/>
              <a:gd name="T2" fmla="*/ 1752600 w 2736"/>
              <a:gd name="T3" fmla="*/ 457200 h 528"/>
              <a:gd name="T4" fmla="*/ 0 w 2736"/>
              <a:gd name="T5" fmla="*/ 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528">
                <a:moveTo>
                  <a:pt x="2736" y="528"/>
                </a:moveTo>
                <a:cubicBezTo>
                  <a:pt x="2148" y="452"/>
                  <a:pt x="1560" y="376"/>
                  <a:pt x="1104" y="288"/>
                </a:cubicBezTo>
                <a:cubicBezTo>
                  <a:pt x="648" y="200"/>
                  <a:pt x="324" y="100"/>
                  <a:pt x="0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Freeform 4"/>
          <p:cNvSpPr>
            <a:spLocks/>
          </p:cNvSpPr>
          <p:nvPr/>
        </p:nvSpPr>
        <p:spPr bwMode="auto">
          <a:xfrm>
            <a:off x="2514600" y="1838325"/>
            <a:ext cx="4343400" cy="1981200"/>
          </a:xfrm>
          <a:custGeom>
            <a:avLst/>
            <a:gdLst>
              <a:gd name="T0" fmla="*/ 4343400 w 2736"/>
              <a:gd name="T1" fmla="*/ 1981200 h 1248"/>
              <a:gd name="T2" fmla="*/ 2590800 w 2736"/>
              <a:gd name="T3" fmla="*/ 1295400 h 1248"/>
              <a:gd name="T4" fmla="*/ 990600 w 2736"/>
              <a:gd name="T5" fmla="*/ 609600 h 1248"/>
              <a:gd name="T6" fmla="*/ 0 w 2736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36" h="1248">
                <a:moveTo>
                  <a:pt x="2736" y="1248"/>
                </a:moveTo>
                <a:cubicBezTo>
                  <a:pt x="2360" y="1104"/>
                  <a:pt x="1984" y="960"/>
                  <a:pt x="1632" y="816"/>
                </a:cubicBezTo>
                <a:cubicBezTo>
                  <a:pt x="1280" y="672"/>
                  <a:pt x="896" y="520"/>
                  <a:pt x="624" y="384"/>
                </a:cubicBezTo>
                <a:cubicBezTo>
                  <a:pt x="352" y="248"/>
                  <a:pt x="176" y="124"/>
                  <a:pt x="0" y="0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 as function of </a:t>
            </a:r>
            <a:r>
              <a:rPr lang="en-US" altLang="en-US" i="1"/>
              <a:t>V</a:t>
            </a:r>
            <a:r>
              <a:rPr lang="en-US" altLang="en-US" baseline="-25000"/>
              <a:t>g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n-US" sz="2800"/>
              <a:t>Above Threshold nFET curve: I </a:t>
            </a:r>
            <a:r>
              <a:rPr lang="en-US" altLang="en-US" sz="2000"/>
              <a:t>vs</a:t>
            </a:r>
            <a:r>
              <a:rPr lang="en-US" altLang="en-US" sz="2800"/>
              <a:t> V</a:t>
            </a:r>
            <a:r>
              <a:rPr lang="en-US" altLang="en-US" sz="2800" baseline="-25000"/>
              <a:t>ds</a:t>
            </a:r>
            <a:endParaRPr lang="en-US" altLang="en-US" sz="2800"/>
          </a:p>
        </p:txBody>
      </p:sp>
      <p:pic>
        <p:nvPicPr>
          <p:cNvPr id="124931" name="Picture 3" descr="atcu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92875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Body Effect</a:t>
            </a:r>
          </a:p>
        </p:txBody>
      </p:sp>
      <p:grpSp>
        <p:nvGrpSpPr>
          <p:cNvPr id="126979" name="Group 7"/>
          <p:cNvGrpSpPr>
            <a:grpSpLocks/>
          </p:cNvGrpSpPr>
          <p:nvPr/>
        </p:nvGrpSpPr>
        <p:grpSpPr bwMode="auto">
          <a:xfrm>
            <a:off x="6032500" y="990600"/>
            <a:ext cx="2806700" cy="1844675"/>
            <a:chOff x="1920" y="951"/>
            <a:chExt cx="1768" cy="1162"/>
          </a:xfrm>
        </p:grpSpPr>
        <p:sp>
          <p:nvSpPr>
            <p:cNvPr id="126982" name="Line 8"/>
            <p:cNvSpPr>
              <a:spLocks noChangeAspect="1" noChangeShapeType="1"/>
            </p:cNvSpPr>
            <p:nvPr/>
          </p:nvSpPr>
          <p:spPr bwMode="auto">
            <a:xfrm rot="-5400000">
              <a:off x="2448" y="149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3" name="Line 9"/>
            <p:cNvSpPr>
              <a:spLocks noChangeAspect="1" noChangeShapeType="1"/>
            </p:cNvSpPr>
            <p:nvPr/>
          </p:nvSpPr>
          <p:spPr bwMode="auto">
            <a:xfrm rot="-5400000">
              <a:off x="2496" y="153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4" name="Line 10"/>
            <p:cNvSpPr>
              <a:spLocks noChangeAspect="1" noChangeShapeType="1"/>
            </p:cNvSpPr>
            <p:nvPr/>
          </p:nvSpPr>
          <p:spPr bwMode="auto">
            <a:xfrm rot="-5400000">
              <a:off x="2787" y="1151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5" name="Line 11"/>
            <p:cNvSpPr>
              <a:spLocks noChangeAspect="1" noChangeShapeType="1"/>
            </p:cNvSpPr>
            <p:nvPr/>
          </p:nvSpPr>
          <p:spPr bwMode="auto">
            <a:xfrm rot="16200000" flipH="1">
              <a:off x="2884" y="153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6" name="Line 12"/>
            <p:cNvSpPr>
              <a:spLocks noChangeAspect="1" noChangeShapeType="1"/>
            </p:cNvSpPr>
            <p:nvPr/>
          </p:nvSpPr>
          <p:spPr bwMode="auto">
            <a:xfrm rot="-5400000">
              <a:off x="3126" y="1490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7" name="Line 13"/>
            <p:cNvSpPr>
              <a:spLocks noChangeAspect="1" noChangeShapeType="1"/>
            </p:cNvSpPr>
            <p:nvPr/>
          </p:nvSpPr>
          <p:spPr bwMode="auto">
            <a:xfrm rot="-5400000">
              <a:off x="2787" y="1151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8" name="Line 14"/>
            <p:cNvSpPr>
              <a:spLocks noChangeAspect="1" noChangeShapeType="1"/>
            </p:cNvSpPr>
            <p:nvPr/>
          </p:nvSpPr>
          <p:spPr bwMode="auto">
            <a:xfrm rot="-5400000">
              <a:off x="2690" y="124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6989" name="Object 15"/>
            <p:cNvGraphicFramePr>
              <a:graphicFrameLocks noChangeAspect="1"/>
            </p:cNvGraphicFramePr>
            <p:nvPr/>
          </p:nvGraphicFramePr>
          <p:xfrm>
            <a:off x="2987" y="1728"/>
            <a:ext cx="229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6" name="Equation" r:id="rId4" imgW="152268" imgH="215713" progId="Equation.DSMT4">
                    <p:embed/>
                  </p:oleObj>
                </mc:Choice>
                <mc:Fallback>
                  <p:oleObj name="Equation" r:id="rId4" imgW="152268" imgH="21571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1728"/>
                          <a:ext cx="229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0" name="Object 16"/>
            <p:cNvGraphicFramePr>
              <a:graphicFrameLocks noChangeAspect="1"/>
            </p:cNvGraphicFramePr>
            <p:nvPr/>
          </p:nvGraphicFramePr>
          <p:xfrm>
            <a:off x="1920" y="1355"/>
            <a:ext cx="30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7" name="Equation" r:id="rId6" imgW="165028" imgH="228501" progId="Equation.DSMT4">
                    <p:embed/>
                  </p:oleObj>
                </mc:Choice>
                <mc:Fallback>
                  <p:oleObj name="Equation" r:id="rId6" imgW="165028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55"/>
                          <a:ext cx="30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1" name="Object 17"/>
            <p:cNvGraphicFramePr>
              <a:graphicFrameLocks noChangeAspect="1"/>
            </p:cNvGraphicFramePr>
            <p:nvPr/>
          </p:nvGraphicFramePr>
          <p:xfrm>
            <a:off x="2821" y="951"/>
            <a:ext cx="327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8" name="Equation" r:id="rId8" imgW="177646" imgH="241091" progId="Equation.DSMT4">
                    <p:embed/>
                  </p:oleObj>
                </mc:Choice>
                <mc:Fallback>
                  <p:oleObj name="Equation" r:id="rId8" imgW="177646" imgH="24109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951"/>
                          <a:ext cx="327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2" name="Object 18"/>
            <p:cNvGraphicFramePr>
              <a:graphicFrameLocks noChangeAspect="1"/>
            </p:cNvGraphicFramePr>
            <p:nvPr/>
          </p:nvGraphicFramePr>
          <p:xfrm>
            <a:off x="3360" y="1403"/>
            <a:ext cx="32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9" name="Equation" r:id="rId10" imgW="177646" imgH="228402" progId="Equation.DSMT4">
                    <p:embed/>
                  </p:oleObj>
                </mc:Choice>
                <mc:Fallback>
                  <p:oleObj name="Equation" r:id="rId10" imgW="177646" imgH="22840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403"/>
                          <a:ext cx="32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3" name="Line 19"/>
            <p:cNvSpPr>
              <a:spLocks noChangeShapeType="1"/>
            </p:cNvSpPr>
            <p:nvPr/>
          </p:nvSpPr>
          <p:spPr bwMode="auto">
            <a:xfrm flipH="1">
              <a:off x="2352" y="172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4" name="Line 20"/>
            <p:cNvSpPr>
              <a:spLocks noChangeShapeType="1"/>
            </p:cNvSpPr>
            <p:nvPr/>
          </p:nvSpPr>
          <p:spPr bwMode="auto">
            <a:xfrm>
              <a:off x="2928" y="172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6995" name="Object 21"/>
            <p:cNvGraphicFramePr>
              <a:graphicFrameLocks noChangeAspect="1"/>
            </p:cNvGraphicFramePr>
            <p:nvPr/>
          </p:nvGraphicFramePr>
          <p:xfrm>
            <a:off x="2389" y="1728"/>
            <a:ext cx="25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0" name="Equation" r:id="rId12" imgW="177646" imgH="241091" progId="Equation.DSMT4">
                    <p:embed/>
                  </p:oleObj>
                </mc:Choice>
                <mc:Fallback>
                  <p:oleObj name="Equation" r:id="rId12" imgW="177646" imgH="24109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1728"/>
                          <a:ext cx="25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80" name="Text Box 23"/>
          <p:cNvSpPr txBox="1">
            <a:spLocks noChangeArrowheads="1"/>
          </p:cNvSpPr>
          <p:nvPr/>
        </p:nvSpPr>
        <p:spPr bwMode="auto">
          <a:xfrm>
            <a:off x="685800" y="1600200"/>
            <a:ext cx="449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i="1"/>
              <a:t>What is body effect?</a:t>
            </a:r>
          </a:p>
        </p:txBody>
      </p:sp>
      <p:sp>
        <p:nvSpPr>
          <p:cNvPr id="126981" name="Text Box 24"/>
          <p:cNvSpPr txBox="1">
            <a:spLocks noChangeArrowheads="1"/>
          </p:cNvSpPr>
          <p:nvPr/>
        </p:nvSpPr>
        <p:spPr bwMode="auto">
          <a:xfrm>
            <a:off x="609600" y="2667000"/>
            <a:ext cx="64008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In subthreshold, for a constant I, a </a:t>
            </a:r>
            <a:r>
              <a:rPr lang="en-US" altLang="en-US" sz="2800" b="1">
                <a:latin typeface="Symbol" panose="05050102010706020507" pitchFamily="18" charset="2"/>
              </a:rPr>
              <a:t>D</a:t>
            </a:r>
            <a:r>
              <a:rPr lang="en-US" altLang="en-US" sz="2800" b="1"/>
              <a:t>V</a:t>
            </a:r>
            <a:r>
              <a:rPr lang="en-US" altLang="en-US" sz="2800"/>
              <a:t> change in the source voltage means that the gate voltage has to increase by </a:t>
            </a:r>
            <a:r>
              <a:rPr lang="en-US" altLang="en-US" sz="2800" b="1">
                <a:latin typeface="Symbol" panose="05050102010706020507" pitchFamily="18" charset="2"/>
              </a:rPr>
              <a:t>k D</a:t>
            </a:r>
            <a:r>
              <a:rPr lang="en-US" altLang="en-US" sz="2800" b="1"/>
              <a:t>V</a:t>
            </a:r>
            <a:r>
              <a:rPr lang="en-US" altLang="en-US" sz="2800"/>
              <a:t> and not just 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/>
              <a:t>V.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In above threshold, this effect is often taken to mean that the threshold voltage of the transistor </a:t>
            </a:r>
            <a:r>
              <a:rPr lang="en-US" altLang="en-US" sz="2800" b="1"/>
              <a:t>increases</a:t>
            </a:r>
            <a:r>
              <a:rPr lang="en-US" altLang="en-US" sz="2800"/>
              <a:t> with the source voltage.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28850"/>
            <a:ext cx="61722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How does         scale with </a:t>
            </a:r>
            <a:r>
              <a:rPr lang="en-US" altLang="en-US" i="1" dirty="0"/>
              <a:t>V</a:t>
            </a:r>
            <a:r>
              <a:rPr lang="en-US" altLang="en-US" baseline="-25000" dirty="0"/>
              <a:t>g</a:t>
            </a:r>
            <a:r>
              <a:rPr lang="en-US" altLang="en-US" dirty="0"/>
              <a:t>-V</a:t>
            </a:r>
            <a:r>
              <a:rPr lang="en-US" altLang="en-US" baseline="-25000" dirty="0"/>
              <a:t>T</a:t>
            </a:r>
            <a:r>
              <a:rPr lang="en-US" altLang="en-US" dirty="0"/>
              <a:t>?</a:t>
            </a: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3124200" y="381000"/>
          <a:ext cx="11334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393359" imgH="266469" progId="Equation.DSMT4">
                  <p:embed/>
                </p:oleObj>
              </mc:Choice>
              <mc:Fallback>
                <p:oleObj name="Equation" r:id="rId5" imgW="393359" imgH="2664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"/>
                        <a:ext cx="11334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685800" y="1160463"/>
            <a:ext cx="6861175" cy="1023937"/>
            <a:chOff x="432" y="731"/>
            <a:chExt cx="4322" cy="645"/>
          </a:xfrm>
        </p:grpSpPr>
        <p:graphicFrame>
          <p:nvGraphicFramePr>
            <p:cNvPr id="16390" name="Object 8"/>
            <p:cNvGraphicFramePr>
              <a:graphicFrameLocks noChangeAspect="1"/>
            </p:cNvGraphicFramePr>
            <p:nvPr/>
          </p:nvGraphicFramePr>
          <p:xfrm>
            <a:off x="2117" y="731"/>
            <a:ext cx="2637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7" imgW="1815312" imgH="444307" progId="Equation.DSMT4">
                    <p:embed/>
                  </p:oleObj>
                </mc:Choice>
                <mc:Fallback>
                  <p:oleObj name="Equation" r:id="rId7" imgW="1815312" imgH="44430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731"/>
                          <a:ext cx="2637" cy="6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9"/>
            <p:cNvSpPr txBox="1">
              <a:spLocks noChangeArrowheads="1"/>
            </p:cNvSpPr>
            <p:nvPr/>
          </p:nvSpPr>
          <p:spPr bwMode="auto">
            <a:xfrm>
              <a:off x="432" y="890"/>
              <a:ext cx="14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Saturation current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198563"/>
            <a:ext cx="7389812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does </a:t>
            </a:r>
            <a:r>
              <a:rPr lang="en-US" altLang="en-US" i="1"/>
              <a:t>I</a:t>
            </a:r>
            <a:r>
              <a:rPr lang="en-US" altLang="en-US" baseline="-25000"/>
              <a:t>ds</a:t>
            </a:r>
            <a:r>
              <a:rPr lang="en-US" altLang="en-US"/>
              <a:t> scale with </a:t>
            </a:r>
            <a:r>
              <a:rPr lang="en-US" altLang="en-US" i="1"/>
              <a:t>L</a:t>
            </a:r>
            <a:r>
              <a:rPr lang="en-US" altLang="en-US"/>
              <a:t>?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960938" y="2403475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L=2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334000" y="4038600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L=4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334000" y="4572000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L=16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34000" y="4953000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/>
              <a:t>L=32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738188" y="1106488"/>
            <a:ext cx="7508875" cy="5630862"/>
            <a:chOff x="839" y="1067"/>
            <a:chExt cx="4082" cy="3061"/>
          </a:xfrm>
        </p:grpSpPr>
        <p:pic>
          <p:nvPicPr>
            <p:cNvPr id="204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067"/>
              <a:ext cx="4082" cy="3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5" name="Freeform 3"/>
            <p:cNvSpPr>
              <a:spLocks/>
            </p:cNvSpPr>
            <p:nvPr/>
          </p:nvSpPr>
          <p:spPr bwMode="auto">
            <a:xfrm>
              <a:off x="3147" y="2022"/>
              <a:ext cx="501" cy="432"/>
            </a:xfrm>
            <a:custGeom>
              <a:avLst/>
              <a:gdLst>
                <a:gd name="T0" fmla="*/ 0 w 501"/>
                <a:gd name="T1" fmla="*/ 418 h 432"/>
                <a:gd name="T2" fmla="*/ 501 w 501"/>
                <a:gd name="T3" fmla="*/ 432 h 432"/>
                <a:gd name="T4" fmla="*/ 501 w 501"/>
                <a:gd name="T5" fmla="*/ 0 h 432"/>
                <a:gd name="T6" fmla="*/ 0 w 501"/>
                <a:gd name="T7" fmla="*/ 418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1" h="432">
                  <a:moveTo>
                    <a:pt x="0" y="418"/>
                  </a:moveTo>
                  <a:lnTo>
                    <a:pt x="501" y="432"/>
                  </a:lnTo>
                  <a:lnTo>
                    <a:pt x="501" y="0"/>
                  </a:lnTo>
                  <a:lnTo>
                    <a:pt x="0" y="418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Text Box 4"/>
            <p:cNvSpPr txBox="1">
              <a:spLocks noChangeArrowheads="1"/>
            </p:cNvSpPr>
            <p:nvPr/>
          </p:nvSpPr>
          <p:spPr bwMode="auto">
            <a:xfrm>
              <a:off x="3686" y="2236"/>
              <a:ext cx="5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16V/</a:t>
              </a:r>
              <a:r>
                <a:rPr lang="en-US" altLang="en-US">
                  <a:latin typeface="Symbol" panose="05050102010706020507" pitchFamily="18" charset="2"/>
                </a:rPr>
                <a:t>m</a:t>
              </a:r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1440" y="317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1392" y="2886"/>
              <a:ext cx="47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0.73u</a:t>
              </a:r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 flipH="1">
              <a:off x="1440" y="2930"/>
              <a:ext cx="1070" cy="8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</a:t>
            </a:r>
            <a:r>
              <a:rPr lang="en-US" altLang="en-US" i="1"/>
              <a:t>V</a:t>
            </a:r>
            <a:r>
              <a:rPr lang="en-US" altLang="en-US" i="1" baseline="-25000"/>
              <a:t>E</a:t>
            </a:r>
            <a:r>
              <a:rPr lang="en-US" altLang="en-US"/>
              <a:t> change with </a:t>
            </a:r>
            <a:r>
              <a:rPr lang="en-US" altLang="en-US" i="1"/>
              <a:t>L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b-Semiconductor-Physics">
  <a:themeElements>
    <a:clrScheme name="01b-Semiconductor-Physic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b-Semiconductor-Physics">
      <a:majorFont>
        <a:latin typeface="Optima LT Std DemiBold"/>
        <a:ea typeface=""/>
        <a:cs typeface=""/>
      </a:majorFont>
      <a:minorFont>
        <a:latin typeface="Optima LT Std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1b-Semiconductor-Physic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b-Semiconductor-Physic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-Semiconductor-Physic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-Semiconductor-Physic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-Semiconductor-Physi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-Semiconductor-Physi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-Semiconductor-Physi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01b-Semiconductor-Physics</Template>
  <TotalTime>8369</TotalTime>
  <Words>2064</Words>
  <Application>Microsoft Office PowerPoint</Application>
  <PresentationFormat>On-screen Show (4:3)</PresentationFormat>
  <Paragraphs>603</Paragraphs>
  <Slides>61</Slides>
  <Notes>61</Notes>
  <HiddenSlides>24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Helvetica</vt:lpstr>
      <vt:lpstr>Helvetica Light</vt:lpstr>
      <vt:lpstr>Optima LT Std DemiBold</vt:lpstr>
      <vt:lpstr>Optima LT Std Medium</vt:lpstr>
      <vt:lpstr>Symbol</vt:lpstr>
      <vt:lpstr>Times New Roman</vt:lpstr>
      <vt:lpstr>Verdana</vt:lpstr>
      <vt:lpstr>01b-Semiconductor-Physics</vt:lpstr>
      <vt:lpstr>Equation</vt:lpstr>
      <vt:lpstr>Image</vt:lpstr>
      <vt:lpstr>Static Circuits</vt:lpstr>
      <vt:lpstr>Current mirror, diff-pair, current correlator, bump-antibump circuit</vt:lpstr>
      <vt:lpstr>Transconductance amplifier and wide range transconductance amplifier</vt:lpstr>
      <vt:lpstr>Results from lab 3 Above-threshold transistor characteristics</vt:lpstr>
      <vt:lpstr>How does Idlin scale with Vg-VT?</vt:lpstr>
      <vt:lpstr>What is m as function of Vg?</vt:lpstr>
      <vt:lpstr>How does         scale with Vg-VT?</vt:lpstr>
      <vt:lpstr>How does Ids scale with L?</vt:lpstr>
      <vt:lpstr>How does VE change with L?</vt:lpstr>
      <vt:lpstr>Is VE constant with Idsat?</vt:lpstr>
      <vt:lpstr>pFET VE vs. Idsat</vt:lpstr>
      <vt:lpstr>Solution: Intrinsic transistor voltage gain</vt:lpstr>
      <vt:lpstr>Intrinsic transistor voltage gain</vt:lpstr>
      <vt:lpstr>Intrinsic transistor voltage gain</vt:lpstr>
      <vt:lpstr>Current mirror, diff-pair, current correlator, bump-antibump circuit</vt:lpstr>
      <vt:lpstr>Current Mirror</vt:lpstr>
      <vt:lpstr>Diode-connected transistors</vt:lpstr>
      <vt:lpstr>pFET mirror</vt:lpstr>
      <vt:lpstr>How about these configurations?</vt:lpstr>
      <vt:lpstr>Current mirror with gain (tilted mirror) (I)</vt:lpstr>
      <vt:lpstr>Current mirror with gain (tilted mirror) (II)</vt:lpstr>
      <vt:lpstr>Differential Pair (I)</vt:lpstr>
      <vt:lpstr>Differential Pair (II)</vt:lpstr>
      <vt:lpstr>Differential Pair (III)</vt:lpstr>
      <vt:lpstr>Differential Pair (IV)</vt:lpstr>
      <vt:lpstr>Digression: Hyperbolic functions</vt:lpstr>
      <vt:lpstr>Differential pair in strong inversion (V)</vt:lpstr>
      <vt:lpstr>Differential pair in weak and strong inversion</vt:lpstr>
      <vt:lpstr>Differential pair transconductance (VII)</vt:lpstr>
      <vt:lpstr>Current Correlator</vt:lpstr>
      <vt:lpstr>Bump-Antibump circuit</vt:lpstr>
      <vt:lpstr>Bump Circuit</vt:lpstr>
      <vt:lpstr>Bump Circuit</vt:lpstr>
      <vt:lpstr>Anti-Bump Circuit</vt:lpstr>
      <vt:lpstr>Transconductance amplifier</vt:lpstr>
      <vt:lpstr>Wide-range transconductance amplifier</vt:lpstr>
      <vt:lpstr>nFET Conductances</vt:lpstr>
      <vt:lpstr>THE END</vt:lpstr>
      <vt:lpstr>pFET VE vs L</vt:lpstr>
      <vt:lpstr>pFET normalized Ids vs Vds</vt:lpstr>
      <vt:lpstr>pFET Ids vs Vds</vt:lpstr>
      <vt:lpstr>PowerPoint Presentation</vt:lpstr>
      <vt:lpstr>PowerPoint Presentation</vt:lpstr>
      <vt:lpstr>PowerPoint Presentation</vt:lpstr>
      <vt:lpstr>Current source</vt:lpstr>
      <vt:lpstr>pFET normalized Ids vs Vds</vt:lpstr>
      <vt:lpstr>pFET VE vs Idsat</vt:lpstr>
      <vt:lpstr>Transistor Equations</vt:lpstr>
      <vt:lpstr>Linear Resistor</vt:lpstr>
      <vt:lpstr>Diode-connected transistor</vt:lpstr>
      <vt:lpstr>Current Mirror</vt:lpstr>
      <vt:lpstr>Source Follower</vt:lpstr>
      <vt:lpstr>Source Follower</vt:lpstr>
      <vt:lpstr>Source Follower</vt:lpstr>
      <vt:lpstr>Inverting Amplifier</vt:lpstr>
      <vt:lpstr>Inverter</vt:lpstr>
      <vt:lpstr>Differential Pair (III)</vt:lpstr>
      <vt:lpstr>nFet curve: I vs Vgs</vt:lpstr>
      <vt:lpstr>nFET curve: I vs Vds</vt:lpstr>
      <vt:lpstr>Above Threshold nFET curve: I vs Vds</vt:lpstr>
      <vt:lpstr>Body Effect</vt:lpstr>
    </vt:vector>
  </TitlesOfParts>
  <Company>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Circuits</dc:title>
  <dc:creator>shih;tobi</dc:creator>
  <cp:lastModifiedBy>Tobi Delbruck</cp:lastModifiedBy>
  <cp:revision>1592</cp:revision>
  <cp:lastPrinted>2001-11-07T03:12:39Z</cp:lastPrinted>
  <dcterms:created xsi:type="dcterms:W3CDTF">2001-10-27T16:46:56Z</dcterms:created>
  <dcterms:modified xsi:type="dcterms:W3CDTF">2020-10-12T18:59:41Z</dcterms:modified>
</cp:coreProperties>
</file>