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57" r:id="rId9"/>
    <p:sldId id="358" r:id="rId10"/>
    <p:sldId id="355" r:id="rId11"/>
    <p:sldId id="300" r:id="rId12"/>
    <p:sldId id="307" r:id="rId13"/>
    <p:sldId id="304" r:id="rId14"/>
    <p:sldId id="305" r:id="rId15"/>
    <p:sldId id="306" r:id="rId16"/>
    <p:sldId id="308" r:id="rId17"/>
    <p:sldId id="279" r:id="rId18"/>
    <p:sldId id="310" r:id="rId19"/>
    <p:sldId id="311" r:id="rId20"/>
    <p:sldId id="278" r:id="rId21"/>
    <p:sldId id="269" r:id="rId22"/>
    <p:sldId id="352" r:id="rId23"/>
    <p:sldId id="359" r:id="rId24"/>
    <p:sldId id="312" r:id="rId25"/>
    <p:sldId id="349" r:id="rId26"/>
    <p:sldId id="350" r:id="rId27"/>
    <p:sldId id="314" r:id="rId28"/>
    <p:sldId id="315" r:id="rId29"/>
    <p:sldId id="280" r:id="rId30"/>
    <p:sldId id="319" r:id="rId31"/>
    <p:sldId id="320" r:id="rId32"/>
    <p:sldId id="321" r:id="rId33"/>
    <p:sldId id="322" r:id="rId34"/>
    <p:sldId id="324" r:id="rId35"/>
    <p:sldId id="335" r:id="rId36"/>
    <p:sldId id="323" r:id="rId37"/>
    <p:sldId id="333" r:id="rId38"/>
    <p:sldId id="360" r:id="rId39"/>
    <p:sldId id="331" r:id="rId40"/>
    <p:sldId id="332" r:id="rId41"/>
    <p:sldId id="334" r:id="rId42"/>
    <p:sldId id="337" r:id="rId43"/>
    <p:sldId id="339" r:id="rId44"/>
    <p:sldId id="264" r:id="rId45"/>
    <p:sldId id="338" r:id="rId46"/>
    <p:sldId id="297" r:id="rId47"/>
    <p:sldId id="290" r:id="rId48"/>
    <p:sldId id="291" r:id="rId49"/>
    <p:sldId id="299" r:id="rId50"/>
    <p:sldId id="258" r:id="rId51"/>
    <p:sldId id="342" r:id="rId52"/>
    <p:sldId id="343" r:id="rId53"/>
    <p:sldId id="344" r:id="rId54"/>
    <p:sldId id="340" r:id="rId55"/>
    <p:sldId id="347" r:id="rId56"/>
    <p:sldId id="346" r:id="rId57"/>
    <p:sldId id="348" r:id="rId58"/>
    <p:sldId id="326" r:id="rId59"/>
    <p:sldId id="327" r:id="rId60"/>
    <p:sldId id="328" r:id="rId61"/>
    <p:sldId id="329" r:id="rId62"/>
    <p:sldId id="353" r:id="rId63"/>
    <p:sldId id="330" r:id="rId64"/>
    <p:sldId id="289" r:id="rId65"/>
    <p:sldId id="341" r:id="rId66"/>
    <p:sldId id="351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00"/>
    <a:srgbClr val="009E47"/>
    <a:srgbClr val="000080"/>
    <a:srgbClr val="0000FF"/>
    <a:srgbClr val="007A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7" d="100"/>
          <a:sy n="97" d="100"/>
        </p:scale>
        <p:origin x="14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08.01.2016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08.01.2016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08.01.2016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08.01.2016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08.01.2016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08.01.2016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08.01.2016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08.01.2016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wiki/index.php?title=&#1050;&#1072;&#1082;_&#1080;&#1085;&#1089;&#1090;&#1072;&#1083;&#1083;&#1080;&#1088;&#1086;&#1074;&#1072;&#1090;&#1100;_PascalABC.NET_&#1087;&#1086;&#1076;_Linu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  <a:br>
              <a:rPr lang="ru-RU" dirty="0" smtClean="0"/>
            </a:br>
            <a:r>
              <a:rPr lang="ru-RU" dirty="0" smtClean="0"/>
              <a:t>(обновлено: декабрь 2015 г.)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PascalABC.NET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Интегрированная среда </a:t>
            </a:r>
            <a:r>
              <a:rPr lang="en-US" dirty="0" smtClean="0"/>
              <a:t>PascalABC.NET </a:t>
            </a:r>
            <a:r>
              <a:rPr lang="ru-RU" dirty="0" smtClean="0"/>
              <a:t>запускается только под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Linux </a:t>
            </a:r>
            <a:r>
              <a:rPr lang="ru-RU" dirty="0" smtClean="0"/>
              <a:t>можно использовать консольный компилятор </a:t>
            </a:r>
            <a:r>
              <a:rPr lang="en-US" dirty="0" smtClean="0"/>
              <a:t>PascalABC.NET</a:t>
            </a:r>
            <a:r>
              <a:rPr lang="ru-RU" dirty="0" smtClean="0"/>
              <a:t>, интегрировав его в редактор </a:t>
            </a:r>
            <a:r>
              <a:rPr lang="en-US" dirty="0" err="1" smtClean="0"/>
              <a:t>Geany</a:t>
            </a:r>
            <a:r>
              <a:rPr lang="ru-RU" dirty="0" smtClean="0"/>
              <a:t>. Должна быть установлена последняя версия </a:t>
            </a:r>
            <a:r>
              <a:rPr lang="en-US" dirty="0" smtClean="0"/>
              <a:t>Mono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Описание установки под </a:t>
            </a:r>
            <a:r>
              <a:rPr lang="en-US" dirty="0" smtClean="0"/>
              <a:t>Linux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http://pascalabc.net/wiki/index.php?title=</a:t>
            </a:r>
            <a:r>
              <a:rPr lang="ru-RU" dirty="0" smtClean="0">
                <a:hlinkClick r:id="rId2"/>
              </a:rPr>
              <a:t/>
            </a:r>
            <a:br>
              <a:rPr lang="ru-RU" dirty="0" smtClean="0">
                <a:hlinkClick r:id="rId2"/>
              </a:rPr>
            </a:br>
            <a:r>
              <a:rPr lang="ru-RU" dirty="0" err="1" smtClean="0">
                <a:hlinkClick r:id="rId2"/>
              </a:rPr>
              <a:t>Как_инсталлировать</a:t>
            </a:r>
            <a:r>
              <a:rPr lang="ru-RU" dirty="0" smtClean="0">
                <a:hlinkClick r:id="rId2"/>
              </a:rPr>
              <a:t>_</a:t>
            </a:r>
            <a:r>
              <a:rPr lang="en-US" dirty="0">
                <a:hlinkClick r:id="rId2"/>
              </a:rPr>
              <a:t>PascalABC.NET_</a:t>
            </a:r>
            <a:r>
              <a:rPr lang="ru-RU" dirty="0">
                <a:hlinkClick r:id="rId2"/>
              </a:rPr>
              <a:t>под_</a:t>
            </a:r>
            <a:r>
              <a:rPr lang="en-US" dirty="0" smtClean="0">
                <a:hlinkClick r:id="rId2"/>
              </a:rPr>
              <a:t>Linux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 smtClean="0"/>
              <a:t>Операторы += и *=</a:t>
            </a:r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 smtClean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типа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ru-RU" dirty="0" smtClean="0"/>
          </a:p>
          <a:p>
            <a:r>
              <a:rPr lang="ru-RU" dirty="0" smtClean="0"/>
              <a:t>Программировать </a:t>
            </a:r>
            <a:r>
              <a:rPr lang="ru-RU" dirty="0"/>
              <a:t>в стиле старого Паскаля можно, </a:t>
            </a:r>
            <a:br>
              <a:rPr lang="ru-RU" dirty="0"/>
            </a:br>
            <a:r>
              <a:rPr lang="ru-RU" dirty="0"/>
              <a:t>но </a:t>
            </a:r>
            <a:r>
              <a:rPr lang="ru-RU" dirty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идентификаторы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использовать русские идентификаторы</a:t>
            </a:r>
          </a:p>
          <a:p>
            <a:pPr marL="0" indent="0">
              <a:buNone/>
            </a:pPr>
            <a:r>
              <a:rPr lang="ru-RU" sz="2400" dirty="0" smtClean="0"/>
              <a:t>Вот как выглядит текст программы после небольших </a:t>
            </a:r>
            <a:r>
              <a:rPr lang="ru-RU" sz="2400" smtClean="0"/>
              <a:t>переопределений: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6504"/>
            <a:ext cx="5320829" cy="43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</a:t>
            </a:r>
            <a:r>
              <a:rPr lang="ru-RU" sz="2400" dirty="0" smtClean="0">
                <a:solidFill>
                  <a:schemeClr val="bg1"/>
                </a:solidFill>
              </a:rPr>
              <a:t>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PascalABC.NET </a:t>
            </a:r>
            <a:r>
              <a:rPr lang="ru-RU" sz="2400" dirty="0"/>
              <a:t>можно создавать записи «на лету» с помощью функции </a:t>
            </a:r>
            <a:r>
              <a:rPr lang="en-US" sz="2400" dirty="0"/>
              <a:t>Rec</a:t>
            </a:r>
            <a:r>
              <a:rPr lang="ru-RU" sz="2400" dirty="0"/>
              <a:t>. Поля записи, возвращаемой функцией </a:t>
            </a:r>
            <a:r>
              <a:rPr lang="en-US" sz="2400" dirty="0"/>
              <a:t>Rec</a:t>
            </a:r>
            <a:r>
              <a:rPr lang="ru-RU" sz="2400" dirty="0"/>
              <a:t>, именуются последовательно: </a:t>
            </a:r>
            <a:r>
              <a:rPr lang="en-US" sz="2400" dirty="0"/>
              <a:t>Item1, Item2 </a:t>
            </a:r>
            <a:r>
              <a:rPr lang="ru-RU" sz="2400" dirty="0"/>
              <a:t>и т.д.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(5,1);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эффективный алгоритм (быстрая сортировка).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Символы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Символы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хранятся в кодировке </a:t>
            </a:r>
            <a:r>
              <a:rPr lang="en-US" sz="2400" dirty="0" smtClean="0"/>
              <a:t>Unicode</a:t>
            </a:r>
            <a:endParaRPr lang="ru-RU" sz="2400" dirty="0"/>
          </a:p>
          <a:p>
            <a:r>
              <a:rPr lang="ru-RU" sz="2400" dirty="0" smtClean="0"/>
              <a:t>Преобразования символ </a:t>
            </a:r>
            <a:r>
              <a:rPr lang="en-US" sz="2400" dirty="0" smtClean="0"/>
              <a:t>&lt;-&gt; </a:t>
            </a:r>
            <a:r>
              <a:rPr lang="ru-RU" sz="2400" dirty="0" smtClean="0"/>
              <a:t>код: </a:t>
            </a:r>
            <a:r>
              <a:rPr lang="en-US" sz="2400" dirty="0" err="1" smtClean="0"/>
              <a:t>OrdUnicode</a:t>
            </a:r>
            <a:r>
              <a:rPr lang="en-US" sz="2400" dirty="0" smtClean="0"/>
              <a:t>(c), </a:t>
            </a:r>
            <a:r>
              <a:rPr lang="en-US" sz="2400" dirty="0" err="1" smtClean="0"/>
              <a:t>ChrUnicode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ru-RU" sz="2400" dirty="0" smtClean="0"/>
              <a:t>Для типа </a:t>
            </a:r>
            <a:r>
              <a:rPr lang="en-US" sz="2400" dirty="0" smtClean="0"/>
              <a:t>char </a:t>
            </a:r>
            <a:r>
              <a:rPr lang="ru-RU" sz="2400" dirty="0" smtClean="0"/>
              <a:t>доступен ряд </a:t>
            </a:r>
            <a:r>
              <a:rPr lang="ru-RU" sz="2400"/>
              <a:t>новых </a:t>
            </a:r>
            <a:r>
              <a:rPr lang="ru-RU" sz="2400" smtClean="0"/>
              <a:t>методов, </a:t>
            </a:r>
            <a:r>
              <a:rPr lang="ru-RU" sz="2400" dirty="0"/>
              <a:t>вызываемых по точке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примерный 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эквивалент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c: char;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in ['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A'..'Z','a'..'z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ToUpper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Pred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end;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 := '5';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 c in [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0'..'9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Ord(c)-Ord('0');  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(Ord('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а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));  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:=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c.IsLetter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c.Succ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c.ToUpper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c.Pred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 := '5';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c.IsDigit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c.ToDigit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а'.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(как в старом Паскале) отсутствует.</a:t>
            </a:r>
          </a:p>
          <a:p>
            <a:r>
              <a:rPr lang="ru-RU" sz="2400" dirty="0" smtClean="0"/>
              <a:t>Строка знает свою длину: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40542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Язык программирования </a:t>
            </a:r>
            <a:r>
              <a:rPr lang="en-US" dirty="0" smtClean="0"/>
              <a:t>Pascal</a:t>
            </a:r>
            <a:r>
              <a:rPr lang="ru-RU" dirty="0" smtClean="0"/>
              <a:t> нового поколения.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Словарь можно создать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24744"/>
            <a:ext cx="864562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</a:t>
            </a:r>
            <a:br>
              <a:rPr lang="ru-RU" sz="2400" dirty="0" smtClean="0"/>
            </a:br>
            <a:r>
              <a:rPr lang="ru-RU" sz="2400" dirty="0" smtClean="0"/>
              <a:t>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</a:t>
            </a:r>
            <a:r>
              <a:rPr lang="ru-RU" sz="2400" dirty="0"/>
              <a:t>– </a:t>
            </a:r>
            <a:r>
              <a:rPr lang="ru-RU" sz="2400" dirty="0" smtClean="0"/>
              <a:t>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, для вывода элементов последовательности – метод </a:t>
            </a:r>
            <a:r>
              <a:rPr lang="en-US" sz="2400" dirty="0" smtClean="0"/>
              <a:t>Print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1921"/>
            <a:ext cx="5703705" cy="423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</a:t>
            </a:r>
          </a:p>
          <a:p>
            <a:pPr marL="0" indent="0">
              <a:buNone/>
            </a:pPr>
            <a:r>
              <a:rPr lang="ru-RU" sz="2400" dirty="0" smtClean="0"/>
              <a:t>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</a:t>
            </a:r>
          </a:p>
          <a:p>
            <a:pPr marL="0" indent="0">
              <a:buNone/>
            </a:pPr>
            <a:r>
              <a:rPr lang="ru-RU" sz="2500" dirty="0" smtClean="0"/>
              <a:t>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10,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1,x-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x+2).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10,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1,x-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x*2).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10,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1,1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x+y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smtClean="0"/>
              <a:t>=1</a:t>
            </a:r>
            <a:r>
              <a:rPr lang="ru-RU" sz="180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в памяти, 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62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64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</a:t>
            </a:r>
            <a:r>
              <a:rPr lang="ru-RU" sz="2200" b="1" dirty="0" smtClean="0">
                <a:solidFill>
                  <a:srgbClr val="009600"/>
                </a:solidFill>
              </a:rPr>
              <a:t>Минимально рекомендуемый уровень программирования на </a:t>
            </a:r>
            <a:r>
              <a:rPr lang="en-US" sz="2200" b="1" dirty="0" smtClean="0">
                <a:solidFill>
                  <a:srgbClr val="009600"/>
                </a:solidFill>
              </a:rPr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</a:t>
            </a:r>
            <a:r>
              <a:rPr lang="en-US" dirty="0"/>
              <a:t>vs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 smtClean="0"/>
              <a:t>опережает </a:t>
            </a:r>
            <a:r>
              <a:rPr lang="en-US" sz="1800" dirty="0" smtClean="0"/>
              <a:t>Free Pascal </a:t>
            </a:r>
            <a:r>
              <a:rPr lang="ru-RU" sz="1800" dirty="0" smtClean="0"/>
              <a:t>по скорости </a:t>
            </a:r>
            <a:r>
              <a:rPr lang="ru-RU" sz="1800" dirty="0"/>
              <a:t>выполнения </a:t>
            </a:r>
            <a:r>
              <a:rPr lang="ru-RU" sz="1800" dirty="0" smtClean="0"/>
              <a:t>программ </a:t>
            </a:r>
            <a:br>
              <a:rPr lang="ru-RU" sz="1800" dirty="0" smtClean="0"/>
            </a:br>
            <a:r>
              <a:rPr lang="ru-RU" sz="1800" dirty="0" smtClean="0"/>
              <a:t>на большинстве тестов.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со всеми включенными оптимизациями.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uses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Windows;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{$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apptype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console}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Cardinal;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n,i,j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real;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10000;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0.0;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+ 1.0/(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GetTickCount-tt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Free Pascal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0.71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000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PascalABC.NET vs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/>
              <a:t>драматически опережает </a:t>
            </a:r>
            <a:r>
              <a:rPr lang="en-US" sz="1800" dirty="0"/>
              <a:t>Python </a:t>
            </a:r>
            <a:r>
              <a:rPr lang="ru-RU" sz="1800" dirty="0" smtClean="0"/>
              <a:t>по скорости </a:t>
            </a:r>
            <a:r>
              <a:rPr lang="ru-RU" sz="1800" dirty="0"/>
              <a:t>выполнения </a:t>
            </a:r>
            <a:r>
              <a:rPr lang="ru-RU" sz="1800" dirty="0" smtClean="0"/>
              <a:t>программ.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 предыдущего слайда.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time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t1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10000</a:t>
              </a: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0.0</a:t>
              </a:r>
            </a:p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s += 1.0/(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 t1)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Python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</a:t>
            </a:r>
            <a:r>
              <a:rPr lang="en-US" sz="1800" dirty="0" smtClean="0"/>
              <a:t>29.5</a:t>
            </a:r>
            <a:r>
              <a:rPr lang="ru-RU" sz="1800" dirty="0" smtClean="0"/>
              <a:t>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ru-RU" sz="1800" b="1" dirty="0" smtClean="0"/>
              <a:t>Это в 50 раз быстрее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08318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18245</TotalTime>
  <Words>6725</Words>
  <Application>Microsoft Office PowerPoint</Application>
  <PresentationFormat>Экран (4:3)</PresentationFormat>
  <Paragraphs>1507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1" baseType="lpstr">
      <vt:lpstr>Arial</vt:lpstr>
      <vt:lpstr>Calibri</vt:lpstr>
      <vt:lpstr>Courier New</vt:lpstr>
      <vt:lpstr>Wingdings</vt:lpstr>
      <vt:lpstr>Тема Office</vt:lpstr>
      <vt:lpstr>Язык программирования PascalABC.NET 3.0 2015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 vs Free Pascal</vt:lpstr>
      <vt:lpstr>PascalABC.NET vs Python</vt:lpstr>
      <vt:lpstr>PascalABC.NET и Linux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Русские идентификаторы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Символы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Станислав Михалкович</cp:lastModifiedBy>
  <cp:revision>614</cp:revision>
  <dcterms:created xsi:type="dcterms:W3CDTF">2015-03-22T18:07:30Z</dcterms:created>
  <dcterms:modified xsi:type="dcterms:W3CDTF">2016-01-08T14:45:58Z</dcterms:modified>
</cp:coreProperties>
</file>