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71" r:id="rId5"/>
    <p:sldId id="274" r:id="rId6"/>
    <p:sldId id="258" r:id="rId7"/>
    <p:sldId id="275" r:id="rId8"/>
    <p:sldId id="263" r:id="rId9"/>
    <p:sldId id="265" r:id="rId10"/>
    <p:sldId id="272" r:id="rId11"/>
    <p:sldId id="276" r:id="rId12"/>
    <p:sldId id="267" r:id="rId13"/>
    <p:sldId id="281" r:id="rId14"/>
    <p:sldId id="268" r:id="rId15"/>
    <p:sldId id="282" r:id="rId16"/>
    <p:sldId id="273" r:id="rId17"/>
    <p:sldId id="269" r:id="rId18"/>
    <p:sldId id="280" r:id="rId19"/>
    <p:sldId id="277" r:id="rId20"/>
    <p:sldId id="264" r:id="rId21"/>
    <p:sldId id="270" r:id="rId22"/>
    <p:sldId id="283" r:id="rId23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082356-373C-ECAB-E443-D98972B5F362}" name="Jule Greshake" initials="JG" userId="S::jule.greshake@uzh.ch::04fae2bb-5062-41ce-99f9-a3fd53163e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F"/>
    <a:srgbClr val="FFF8CC"/>
    <a:srgbClr val="637FD6"/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70C3D-34D6-4E41-8A9E-ED25E226E04E}" v="156" dt="2023-05-21T14:37:4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9D46F3A4-F478-9440-BC8E-B732027F4C8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26.05.23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Pascal Bärtschi, Laura Dikhoff, Jule Greshake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1C5791B1-6579-0B4D-B06F-613121D36ED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26.05.23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Pascal Bärtschi, Laura Dikhoff, Jule Greshake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1C5791B1-6579-0B4D-B06F-613121D36EDE}" type="slidenum">
              <a:rPr lang="de-CH"/>
              <a:pPr/>
              <a:t>‹#›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26.05.23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Pascal Bärtschi, Laura Dikhoff, Jule Greshake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5BB1AB0-9216-5944-841B-2A7418D2F24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26.05.23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Pascal Bärtschi, Laura Dikhoff, Jule Greshake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6DADB232-8830-5A47-BAA5-95C1DE269B8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26.05.23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Pascal Bärtschi, Laura Dikhoff, Jule Greshake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/>
              <a:t>Seite </a:t>
            </a:r>
            <a:fld id="{9D46F3A4-F478-9440-BC8E-B732027F4C86}" type="slidenum">
              <a:rPr lang="de-CH"/>
              <a:pPr/>
              <a:t>‹#›</a:t>
            </a:fld>
            <a:endParaRPr lang="de-CH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/>
              <a:t>BIO 369 Agent-</a:t>
            </a:r>
            <a:r>
              <a:rPr lang="de-CH" sz="1400" b="1" err="1"/>
              <a:t>based</a:t>
            </a:r>
            <a:r>
              <a:rPr lang="de-CH" sz="1400" b="1"/>
              <a:t> </a:t>
            </a:r>
            <a:r>
              <a:rPr lang="de-CH" sz="1400" b="1" err="1"/>
              <a:t>Modelling</a:t>
            </a:r>
            <a:r>
              <a:rPr lang="de-CH" sz="1400" b="1"/>
              <a:t> </a:t>
            </a:r>
            <a:r>
              <a:rPr lang="de-CH" sz="1400" b="1" err="1"/>
              <a:t>using</a:t>
            </a:r>
            <a:r>
              <a:rPr lang="de-CH" sz="1400" b="1"/>
              <a:t> 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calbartschi/ABM_classroom_infec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2044" y="2576704"/>
            <a:ext cx="10369550" cy="1295400"/>
          </a:xfrm>
        </p:spPr>
        <p:txBody>
          <a:bodyPr/>
          <a:lstStyle/>
          <a:p>
            <a:pPr algn="ctr"/>
            <a:r>
              <a:rPr lang="de-CH"/>
              <a:t>Irchel </a:t>
            </a:r>
            <a:r>
              <a:rPr lang="de-CH" err="1"/>
              <a:t>Pandemic</a:t>
            </a:r>
            <a:br>
              <a:rPr lang="de-CH" dirty="0"/>
            </a:br>
            <a:r>
              <a:rPr lang="de-CH" dirty="0"/>
              <a:t>Agent-</a:t>
            </a:r>
            <a:r>
              <a:rPr lang="de-CH" dirty="0" err="1"/>
              <a:t>based</a:t>
            </a:r>
            <a:r>
              <a:rPr lang="de-CH" dirty="0"/>
              <a:t> Modelling </a:t>
            </a:r>
            <a:r>
              <a:rPr lang="de-CH" dirty="0" err="1"/>
              <a:t>using</a:t>
            </a:r>
            <a:r>
              <a:rPr lang="de-CH" dirty="0"/>
              <a:t> R </a:t>
            </a:r>
            <a:br>
              <a:rPr lang="de-CH" dirty="0"/>
            </a:br>
            <a:r>
              <a:rPr lang="de-CH"/>
              <a:t> 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  <a:p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B42049-49F6-E540-A618-B44E590F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96F34-AA63-264F-916B-59AA209D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Model assumptions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B4679-0CCB-9C45-B39D-150D29C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DE83A-EB20-944E-86C1-2FD0A291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38" name="Fußzeilenplatzhalter 37">
            <a:extLst>
              <a:ext uri="{FF2B5EF4-FFF2-40B4-BE49-F238E27FC236}">
                <a16:creationId xmlns:a16="http://schemas.microsoft.com/office/drawing/2014/main" id="{046C0BCA-4F1B-5147-B484-1D84A05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2EA38D32-3C57-DD6B-0A8A-0C53F4014BF8}"/>
              </a:ext>
            </a:extLst>
          </p:cNvPr>
          <p:cNvSpPr/>
          <p:nvPr/>
        </p:nvSpPr>
        <p:spPr bwMode="auto">
          <a:xfrm>
            <a:off x="6965922" y="2238049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ECC5481-FCE0-32CA-101E-D2FDA3458242}"/>
              </a:ext>
            </a:extLst>
          </p:cNvPr>
          <p:cNvSpPr/>
          <p:nvPr/>
        </p:nvSpPr>
        <p:spPr bwMode="auto">
          <a:xfrm>
            <a:off x="5663625" y="2238049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1C913F8-4DF8-9B97-ACB7-9DC5F9D3B04B}"/>
              </a:ext>
            </a:extLst>
          </p:cNvPr>
          <p:cNvSpPr/>
          <p:nvPr/>
        </p:nvSpPr>
        <p:spPr bwMode="auto">
          <a:xfrm>
            <a:off x="4361328" y="2238049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D6BA26B-4F15-1C69-0D6C-87649485EA37}"/>
              </a:ext>
            </a:extLst>
          </p:cNvPr>
          <p:cNvSpPr/>
          <p:nvPr/>
        </p:nvSpPr>
        <p:spPr bwMode="auto">
          <a:xfrm>
            <a:off x="4361328" y="3443140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0AD666E-2C33-051A-766E-EF5678DD0007}"/>
              </a:ext>
            </a:extLst>
          </p:cNvPr>
          <p:cNvSpPr/>
          <p:nvPr/>
        </p:nvSpPr>
        <p:spPr bwMode="auto">
          <a:xfrm>
            <a:off x="5663625" y="3443140"/>
            <a:ext cx="864197" cy="889913"/>
          </a:xfrm>
          <a:prstGeom prst="flowChartConnector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96E3863A-2B8F-DB45-04E0-61D4C6510E1F}"/>
              </a:ext>
            </a:extLst>
          </p:cNvPr>
          <p:cNvSpPr/>
          <p:nvPr/>
        </p:nvSpPr>
        <p:spPr bwMode="auto">
          <a:xfrm>
            <a:off x="6965922" y="3443140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ED11E73B-D977-DD59-2203-BD51CC81ABE6}"/>
              </a:ext>
            </a:extLst>
          </p:cNvPr>
          <p:cNvSpPr/>
          <p:nvPr/>
        </p:nvSpPr>
        <p:spPr bwMode="auto">
          <a:xfrm>
            <a:off x="4361328" y="4685311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902F884-355E-C441-AA15-751CD2A3481E}"/>
              </a:ext>
            </a:extLst>
          </p:cNvPr>
          <p:cNvSpPr/>
          <p:nvPr/>
        </p:nvSpPr>
        <p:spPr bwMode="auto">
          <a:xfrm>
            <a:off x="5663625" y="4685311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A33CF2F-F437-1C86-F4DF-DB40E2D86F35}"/>
              </a:ext>
            </a:extLst>
          </p:cNvPr>
          <p:cNvSpPr/>
          <p:nvPr/>
        </p:nvSpPr>
        <p:spPr bwMode="auto">
          <a:xfrm>
            <a:off x="6965922" y="4685311"/>
            <a:ext cx="864197" cy="889913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48F69FF-A7C3-29C3-A309-AF45CE16B735}"/>
              </a:ext>
            </a:extLst>
          </p:cNvPr>
          <p:cNvSpPr/>
          <p:nvPr/>
        </p:nvSpPr>
        <p:spPr bwMode="auto">
          <a:xfrm>
            <a:off x="4286727" y="2114135"/>
            <a:ext cx="3617101" cy="3579797"/>
          </a:xfrm>
          <a:prstGeom prst="flowChartConnector">
            <a:avLst/>
          </a:prstGeom>
          <a:solidFill>
            <a:srgbClr val="DC6027">
              <a:alpha val="20253"/>
            </a:srgbClr>
          </a:solidFill>
          <a:ln w="9525" cap="flat" cmpd="sng" algn="ctr">
            <a:solidFill>
              <a:srgbClr val="DC60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DC6027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D7EB68B-D7D4-3783-38EC-DB8EA9BDE205}"/>
              </a:ext>
            </a:extLst>
          </p:cNvPr>
          <p:cNvSpPr/>
          <p:nvPr/>
        </p:nvSpPr>
        <p:spPr bwMode="auto">
          <a:xfrm>
            <a:off x="4804053" y="2609749"/>
            <a:ext cx="2583339" cy="2556694"/>
          </a:xfrm>
          <a:prstGeom prst="flowChartConnector">
            <a:avLst/>
          </a:prstGeom>
          <a:solidFill>
            <a:schemeClr val="tx1">
              <a:alpha val="20118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" name="Gerade Verbindung mit Pfeil 34">
            <a:extLst>
              <a:ext uri="{FF2B5EF4-FFF2-40B4-BE49-F238E27FC236}">
                <a16:creationId xmlns:a16="http://schemas.microsoft.com/office/drawing/2014/main" id="{7A502B5A-08F2-6971-1F94-66B32BFD8177}"/>
              </a:ext>
            </a:extLst>
          </p:cNvPr>
          <p:cNvCxnSpPr>
            <a:cxnSpLocks/>
            <a:endCxn id="8" idx="5"/>
          </p:cNvCxnSpPr>
          <p:nvPr/>
        </p:nvCxnSpPr>
        <p:spPr bwMode="auto">
          <a:xfrm>
            <a:off x="6096000" y="3854809"/>
            <a:ext cx="1278116" cy="1314874"/>
          </a:xfrm>
          <a:prstGeom prst="straightConnector1">
            <a:avLst/>
          </a:prstGeom>
          <a:ln>
            <a:solidFill>
              <a:srgbClr val="DC6027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5CE358B-A21A-E241-B993-6CD02C398521}"/>
              </a:ext>
            </a:extLst>
          </p:cNvPr>
          <p:cNvCxnSpPr/>
          <p:nvPr/>
        </p:nvCxnSpPr>
        <p:spPr bwMode="auto">
          <a:xfrm>
            <a:off x="6096000" y="3845062"/>
            <a:ext cx="1254442" cy="15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586BC6-40D7-4B18-2139-66060F97399F}"/>
              </a:ext>
            </a:extLst>
          </p:cNvPr>
          <p:cNvSpPr txBox="1"/>
          <p:nvPr/>
        </p:nvSpPr>
        <p:spPr>
          <a:xfrm>
            <a:off x="6618210" y="3538238"/>
            <a:ext cx="33464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4FDB7-7B94-0962-96BF-D1B2A5F7C272}"/>
              </a:ext>
            </a:extLst>
          </p:cNvPr>
          <p:cNvSpPr txBox="1"/>
          <p:nvPr/>
        </p:nvSpPr>
        <p:spPr>
          <a:xfrm>
            <a:off x="6143805" y="4281606"/>
            <a:ext cx="60026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r</a:t>
            </a:r>
            <a:r>
              <a:rPr lang="en-US">
                <a:solidFill>
                  <a:srgbClr val="DC6027"/>
                </a:solidFill>
                <a:latin typeface="Arial"/>
                <a:ea typeface="ＭＳ Ｐゴシック"/>
                <a:cs typeface="Arial"/>
              </a:rPr>
              <a:t>√2</a:t>
            </a:r>
            <a:endParaRPr lang="en-US">
              <a:solidFill>
                <a:srgbClr val="DC60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9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de-CH" err="1"/>
              <a:t>Results</a:t>
            </a:r>
            <a:r>
              <a:rPr lang="de-CH"/>
              <a:t> &amp; discussion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Seite </a:t>
            </a:r>
            <a:fld id="{E9DDE316-F9FF-4C48-92B0-FF77709BEAF6}" type="slidenum">
              <a:rPr lang="de-CH"/>
              <a:pPr>
                <a:spcAft>
                  <a:spcPts val="600"/>
                </a:spcAft>
              </a:pPr>
              <a:t>11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DE4729-0D54-CD43-84BB-C32E7BDEEAC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331236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7642-1F35-5D4F-BC55-F9DFF234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/>
              <a:t>Visualisation of simulation dynamics</a:t>
            </a:r>
            <a:br>
              <a:rPr lang="en-GB" sz="2400"/>
            </a:br>
            <a:r>
              <a:rPr lang="en-GB" sz="1600"/>
              <a:t>25 Students per class with 0.6 meters distance</a:t>
            </a:r>
            <a:br>
              <a:rPr lang="en-GB" sz="2400"/>
            </a:b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DBFB8-FDDC-E646-961B-290B22EA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A65538-69F3-7E4D-934F-8D69F60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C6909C-BE0D-8343-9D37-1640B170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pic>
        <p:nvPicPr>
          <p:cNvPr id="16" name="Content Placeholder 15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C6101EA6-D58F-44CD-5EFC-F69B8CEF7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225" y="2422706"/>
            <a:ext cx="10369550" cy="3452450"/>
          </a:xfrm>
        </p:spPr>
      </p:pic>
    </p:spTree>
    <p:extLst>
      <p:ext uri="{BB962C8B-B14F-4D97-AF65-F5344CB8AC3E}">
        <p14:creationId xmlns:p14="http://schemas.microsoft.com/office/powerpoint/2010/main" val="5863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7642-1F35-5D4F-BC55-F9DFF234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/>
              <a:t>How does </a:t>
            </a:r>
            <a:r>
              <a:rPr lang="en-GB" u="sng"/>
              <a:t>number of students per class </a:t>
            </a:r>
            <a:r>
              <a:rPr lang="en-GB" sz="2400"/>
              <a:t>affect the infections per day?</a:t>
            </a:r>
            <a:br>
              <a:rPr lang="en-GB" sz="2400"/>
            </a:br>
            <a:endParaRPr lang="en-GB"/>
          </a:p>
        </p:txBody>
      </p:sp>
      <p:pic>
        <p:nvPicPr>
          <p:cNvPr id="8" name="Content Placeholder 7" descr="A picture containing line, plot, diagram, font&#10;&#10;Description automatically generated">
            <a:extLst>
              <a:ext uri="{FF2B5EF4-FFF2-40B4-BE49-F238E27FC236}">
                <a16:creationId xmlns:a16="http://schemas.microsoft.com/office/drawing/2014/main" id="{61AD0C09-8133-2321-7959-38F56766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2422706"/>
            <a:ext cx="10369550" cy="34524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DBFB8-FDDC-E646-961B-290B22EA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A65538-69F3-7E4D-934F-8D69F60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C6909C-BE0D-8343-9D37-1640B170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14060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F8845-EFC2-6249-97DA-EFDEA9AB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/>
              <a:t>How does </a:t>
            </a:r>
            <a:r>
              <a:rPr lang="en-GB" sz="2400" u="sng"/>
              <a:t>spacing between students</a:t>
            </a:r>
            <a:r>
              <a:rPr lang="en-GB" sz="2400"/>
              <a:t> affect infections per day?</a:t>
            </a:r>
            <a:br>
              <a:rPr lang="en-GB" sz="2400"/>
            </a:br>
            <a:endParaRPr lang="en-GB"/>
          </a:p>
        </p:txBody>
      </p:sp>
      <p:pic>
        <p:nvPicPr>
          <p:cNvPr id="8" name="Content Placeholder 7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025C90DA-9E79-06EA-C2FC-428E2A73D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2422706"/>
            <a:ext cx="10369550" cy="34524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F982D-89B5-F242-8FB3-4B6086CD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066B-51EB-EA43-A032-96E3A63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46AB0C7-2703-994C-B84B-1C5887D0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92702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97">
            <a:extLst>
              <a:ext uri="{FF2B5EF4-FFF2-40B4-BE49-F238E27FC236}">
                <a16:creationId xmlns:a16="http://schemas.microsoft.com/office/drawing/2014/main" id="{111006B1-8F2E-F1C7-8E61-A93745B218FC}"/>
              </a:ext>
            </a:extLst>
          </p:cNvPr>
          <p:cNvSpPr/>
          <p:nvPr/>
        </p:nvSpPr>
        <p:spPr bwMode="auto">
          <a:xfrm>
            <a:off x="4011837" y="2363342"/>
            <a:ext cx="3600000" cy="36000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203D0CF-894F-DC1D-E517-3426B9497E8E}"/>
              </a:ext>
            </a:extLst>
          </p:cNvPr>
          <p:cNvSpPr/>
          <p:nvPr/>
        </p:nvSpPr>
        <p:spPr bwMode="auto">
          <a:xfrm>
            <a:off x="4583831" y="2946328"/>
            <a:ext cx="2448000" cy="2448000"/>
          </a:xfrm>
          <a:prstGeom prst="ellipse">
            <a:avLst/>
          </a:prstGeom>
          <a:solidFill>
            <a:srgbClr val="DC6027">
              <a:alpha val="20000"/>
            </a:srgbClr>
          </a:solidFill>
          <a:ln w="9525" cap="flat" cmpd="sng" algn="ctr">
            <a:solidFill>
              <a:srgbClr val="DC602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D83168A-62CC-0C81-9CE2-F5739AD3E3C0}"/>
              </a:ext>
            </a:extLst>
          </p:cNvPr>
          <p:cNvSpPr/>
          <p:nvPr/>
        </p:nvSpPr>
        <p:spPr bwMode="auto">
          <a:xfrm>
            <a:off x="4991667" y="3290352"/>
            <a:ext cx="1656000" cy="1656000"/>
          </a:xfrm>
          <a:prstGeom prst="ellipse">
            <a:avLst/>
          </a:prstGeom>
          <a:solidFill>
            <a:schemeClr val="tx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F8845-EFC2-6249-97DA-EFDEA9AB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/>
              <a:t>How does </a:t>
            </a:r>
            <a:r>
              <a:rPr lang="en-GB" sz="2400" u="sng"/>
              <a:t>spacing between students</a:t>
            </a:r>
            <a:r>
              <a:rPr lang="en-GB" sz="2400"/>
              <a:t> affect infections per day?</a:t>
            </a:r>
            <a:br>
              <a:rPr lang="en-GB" sz="2400"/>
            </a:b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F982D-89B5-F242-8FB3-4B6086CD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066B-51EB-EA43-A032-96E3A63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46AB0C7-2703-994C-B84B-1C5887D0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6444B5A-B008-A3D7-92A9-05A607BA2451}"/>
              </a:ext>
            </a:extLst>
          </p:cNvPr>
          <p:cNvSpPr/>
          <p:nvPr/>
        </p:nvSpPr>
        <p:spPr bwMode="auto">
          <a:xfrm>
            <a:off x="3811495" y="5772310"/>
            <a:ext cx="360000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9C2BD4-F840-2956-2D27-924219488268}"/>
              </a:ext>
            </a:extLst>
          </p:cNvPr>
          <p:cNvSpPr/>
          <p:nvPr/>
        </p:nvSpPr>
        <p:spPr bwMode="auto">
          <a:xfrm>
            <a:off x="3811314" y="4877735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55A516-C792-02D8-EADE-8567192C957C}"/>
              </a:ext>
            </a:extLst>
          </p:cNvPr>
          <p:cNvSpPr/>
          <p:nvPr/>
        </p:nvSpPr>
        <p:spPr bwMode="auto">
          <a:xfrm>
            <a:off x="3811314" y="3983161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46A4880-7F0D-EEDE-FA2D-4860CEE6C85D}"/>
              </a:ext>
            </a:extLst>
          </p:cNvPr>
          <p:cNvSpPr/>
          <p:nvPr/>
        </p:nvSpPr>
        <p:spPr bwMode="auto">
          <a:xfrm>
            <a:off x="3811314" y="3088587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4CB594-C6C9-5AA8-B4A6-7BBCFB1BF413}"/>
              </a:ext>
            </a:extLst>
          </p:cNvPr>
          <p:cNvSpPr/>
          <p:nvPr/>
        </p:nvSpPr>
        <p:spPr bwMode="auto">
          <a:xfrm>
            <a:off x="3811314" y="2194013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CABACFD-2A28-3D97-F4A6-066852E7C61D}"/>
              </a:ext>
            </a:extLst>
          </p:cNvPr>
          <p:cNvSpPr/>
          <p:nvPr/>
        </p:nvSpPr>
        <p:spPr bwMode="auto">
          <a:xfrm>
            <a:off x="4716581" y="5772310"/>
            <a:ext cx="360000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044C31-1FEC-7E8A-AC83-FAC3EA57EDC5}"/>
              </a:ext>
            </a:extLst>
          </p:cNvPr>
          <p:cNvSpPr/>
          <p:nvPr/>
        </p:nvSpPr>
        <p:spPr bwMode="auto">
          <a:xfrm>
            <a:off x="4716400" y="4877735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97B0755-B87A-82BF-2870-D9710FE1B56B}"/>
              </a:ext>
            </a:extLst>
          </p:cNvPr>
          <p:cNvSpPr/>
          <p:nvPr/>
        </p:nvSpPr>
        <p:spPr bwMode="auto">
          <a:xfrm>
            <a:off x="4716400" y="3983161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A813B2-C15F-5510-63C8-963E6E241F86}"/>
              </a:ext>
            </a:extLst>
          </p:cNvPr>
          <p:cNvSpPr/>
          <p:nvPr/>
        </p:nvSpPr>
        <p:spPr bwMode="auto">
          <a:xfrm>
            <a:off x="4716400" y="3088587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EF13FF-B881-F598-CA2F-A64BD73FA308}"/>
              </a:ext>
            </a:extLst>
          </p:cNvPr>
          <p:cNvSpPr/>
          <p:nvPr/>
        </p:nvSpPr>
        <p:spPr bwMode="auto">
          <a:xfrm>
            <a:off x="4716400" y="2194013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CDFA9CC-CF9F-200E-FA19-C57FAB914736}"/>
              </a:ext>
            </a:extLst>
          </p:cNvPr>
          <p:cNvSpPr/>
          <p:nvPr/>
        </p:nvSpPr>
        <p:spPr bwMode="auto">
          <a:xfrm>
            <a:off x="5621667" y="5772310"/>
            <a:ext cx="360000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0ED572-037E-D596-676E-31569C065285}"/>
              </a:ext>
            </a:extLst>
          </p:cNvPr>
          <p:cNvSpPr/>
          <p:nvPr/>
        </p:nvSpPr>
        <p:spPr bwMode="auto">
          <a:xfrm>
            <a:off x="5621486" y="4877735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3C6EA4-8C2D-7FA8-B2FA-4B1059A95B63}"/>
              </a:ext>
            </a:extLst>
          </p:cNvPr>
          <p:cNvSpPr/>
          <p:nvPr/>
        </p:nvSpPr>
        <p:spPr bwMode="auto">
          <a:xfrm>
            <a:off x="5621486" y="3983161"/>
            <a:ext cx="360363" cy="360363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37E27E-F1EE-E7CE-90D3-03A4FDEF5688}"/>
              </a:ext>
            </a:extLst>
          </p:cNvPr>
          <p:cNvSpPr/>
          <p:nvPr/>
        </p:nvSpPr>
        <p:spPr bwMode="auto">
          <a:xfrm>
            <a:off x="5621486" y="3088587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1A6DDA-AAD4-AE64-ADCB-0B3208C8C1F9}"/>
              </a:ext>
            </a:extLst>
          </p:cNvPr>
          <p:cNvSpPr/>
          <p:nvPr/>
        </p:nvSpPr>
        <p:spPr bwMode="auto">
          <a:xfrm>
            <a:off x="5621486" y="2194013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C202C53-FB3C-C5C2-7398-E1C909B33F05}"/>
              </a:ext>
            </a:extLst>
          </p:cNvPr>
          <p:cNvSpPr/>
          <p:nvPr/>
        </p:nvSpPr>
        <p:spPr bwMode="auto">
          <a:xfrm>
            <a:off x="6600056" y="5772310"/>
            <a:ext cx="360000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F41D005-B810-0663-C5BC-95DA128AED86}"/>
              </a:ext>
            </a:extLst>
          </p:cNvPr>
          <p:cNvSpPr/>
          <p:nvPr/>
        </p:nvSpPr>
        <p:spPr bwMode="auto">
          <a:xfrm>
            <a:off x="6526572" y="4877735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06099B-D212-EF78-2532-8858296390DC}"/>
              </a:ext>
            </a:extLst>
          </p:cNvPr>
          <p:cNvSpPr/>
          <p:nvPr/>
        </p:nvSpPr>
        <p:spPr bwMode="auto">
          <a:xfrm>
            <a:off x="6526572" y="3983161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DA766D-2B1F-4E03-880D-46BC869F3795}"/>
              </a:ext>
            </a:extLst>
          </p:cNvPr>
          <p:cNvSpPr/>
          <p:nvPr/>
        </p:nvSpPr>
        <p:spPr bwMode="auto">
          <a:xfrm>
            <a:off x="6526572" y="3088587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888B293-D9A4-4F76-58AC-EBBDD42044A3}"/>
              </a:ext>
            </a:extLst>
          </p:cNvPr>
          <p:cNvSpPr/>
          <p:nvPr/>
        </p:nvSpPr>
        <p:spPr bwMode="auto">
          <a:xfrm>
            <a:off x="6526572" y="2194013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7F63E8-B8C0-2A0D-61A4-DCFDF98582DC}"/>
              </a:ext>
            </a:extLst>
          </p:cNvPr>
          <p:cNvSpPr/>
          <p:nvPr/>
        </p:nvSpPr>
        <p:spPr bwMode="auto">
          <a:xfrm>
            <a:off x="7431837" y="5772310"/>
            <a:ext cx="360000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CD6E9BD-4A3F-71A9-E82A-4903399DB04C}"/>
              </a:ext>
            </a:extLst>
          </p:cNvPr>
          <p:cNvSpPr/>
          <p:nvPr/>
        </p:nvSpPr>
        <p:spPr bwMode="auto">
          <a:xfrm>
            <a:off x="7431656" y="4877735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3631BB-1984-CD82-91C0-60499AC22BAE}"/>
              </a:ext>
            </a:extLst>
          </p:cNvPr>
          <p:cNvSpPr/>
          <p:nvPr/>
        </p:nvSpPr>
        <p:spPr bwMode="auto">
          <a:xfrm>
            <a:off x="7431656" y="3983161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C04558-1B1A-A8D7-4891-87FAAC3B7DAC}"/>
              </a:ext>
            </a:extLst>
          </p:cNvPr>
          <p:cNvSpPr/>
          <p:nvPr/>
        </p:nvSpPr>
        <p:spPr bwMode="auto">
          <a:xfrm>
            <a:off x="7431656" y="3088587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F45FABE-AB95-1DB5-56B2-004C5C5ECC56}"/>
              </a:ext>
            </a:extLst>
          </p:cNvPr>
          <p:cNvSpPr/>
          <p:nvPr/>
        </p:nvSpPr>
        <p:spPr bwMode="auto">
          <a:xfrm>
            <a:off x="7431656" y="2194013"/>
            <a:ext cx="360363" cy="3603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8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de-CH"/>
              <a:t>Conclusion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Seite </a:t>
            </a:r>
            <a:fld id="{E9DDE316-F9FF-4C48-92B0-FF77709BEAF6}" type="slidenum">
              <a:rPr lang="de-CH"/>
              <a:pPr>
                <a:spcAft>
                  <a:spcPts val="600"/>
                </a:spcAft>
              </a:pPr>
              <a:t>16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B22FE07-DE51-1043-B96B-46B35E3093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326521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C6FD7-950B-AB4B-9F3C-34E0133B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Optimal room size</a:t>
            </a:r>
          </a:p>
        </p:txBody>
      </p:sp>
      <p:pic>
        <p:nvPicPr>
          <p:cNvPr id="8" name="Content Placeholder 7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5908A0A0-8E58-5879-B7C7-4BE3B180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2422706"/>
            <a:ext cx="10369550" cy="34524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E2EA0-D9C8-D445-B11B-3AF0E576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2EDF3-34EC-2946-B9AE-5C9EE81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40B7B7-76AA-AF42-8D08-D6A23BBA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426270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87B62-E3FE-F14D-B6EF-AABD9E5E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Optimal spacing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57D72-7D5F-9240-9869-87C0891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FDAB2-7667-194C-9404-FB8D4E02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ADD21-FB21-2944-8B66-DC359916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2" name="Content Placeholder 11" descr="A picture containing text, line, receipt&#10;&#10;Description automatically generated">
            <a:extLst>
              <a:ext uri="{FF2B5EF4-FFF2-40B4-BE49-F238E27FC236}">
                <a16:creationId xmlns:a16="http://schemas.microsoft.com/office/drawing/2014/main" id="{166302CF-3F25-3527-16B2-7BB1ABDB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2422706"/>
            <a:ext cx="10369550" cy="3452450"/>
          </a:xfrm>
        </p:spPr>
      </p:pic>
    </p:spTree>
    <p:extLst>
      <p:ext uri="{BB962C8B-B14F-4D97-AF65-F5344CB8AC3E}">
        <p14:creationId xmlns:p14="http://schemas.microsoft.com/office/powerpoint/2010/main" val="396281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de-CH" err="1"/>
              <a:t>Limitations</a:t>
            </a:r>
            <a:r>
              <a:rPr lang="de-CH"/>
              <a:t> </a:t>
            </a:r>
            <a:r>
              <a:rPr lang="de-CH" err="1"/>
              <a:t>and</a:t>
            </a:r>
            <a:r>
              <a:rPr lang="de-CH"/>
              <a:t> </a:t>
            </a:r>
            <a:r>
              <a:rPr lang="de-CH" err="1"/>
              <a:t>future</a:t>
            </a:r>
            <a:r>
              <a:rPr lang="de-CH"/>
              <a:t> </a:t>
            </a:r>
            <a:r>
              <a:rPr lang="de-CH" err="1"/>
              <a:t>directions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Seite </a:t>
            </a:r>
            <a:fld id="{E9DDE316-F9FF-4C48-92B0-FF77709BEAF6}" type="slidenum">
              <a:rPr lang="de-CH"/>
              <a:pPr>
                <a:spcAft>
                  <a:spcPts val="600"/>
                </a:spcAft>
              </a:pPr>
              <a:t>19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83BF90-F4FE-DA45-8BCC-80B4F0E9D4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3115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Table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contents</a:t>
            </a:r>
            <a:r>
              <a:rPr lang="de-CH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Research </a:t>
            </a:r>
            <a:r>
              <a:rPr lang="de-CH" sz="2000" err="1"/>
              <a:t>Questions</a:t>
            </a:r>
            <a:endParaRPr lang="de-CH" sz="2000"/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Model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err="1"/>
              <a:t>Assumptions</a:t>
            </a:r>
            <a:r>
              <a:rPr lang="de-CH" sz="20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err="1"/>
              <a:t>Results</a:t>
            </a:r>
            <a:r>
              <a:rPr lang="de-CH" sz="2000"/>
              <a:t> </a:t>
            </a:r>
            <a:r>
              <a:rPr lang="de-CH" sz="2000" err="1"/>
              <a:t>and</a:t>
            </a:r>
            <a:r>
              <a:rPr lang="de-CH" sz="2000"/>
              <a:t>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err="1"/>
              <a:t>Conclusion</a:t>
            </a:r>
            <a:endParaRPr lang="de-CH" sz="2000"/>
          </a:p>
          <a:p>
            <a:pPr>
              <a:buFont typeface="Arial" panose="020B0604020202020204" pitchFamily="34" charset="0"/>
              <a:buChar char="•"/>
            </a:pPr>
            <a:r>
              <a:rPr lang="de-CH" sz="2000" err="1"/>
              <a:t>Limitations</a:t>
            </a:r>
            <a:r>
              <a:rPr lang="de-CH" sz="2000"/>
              <a:t> </a:t>
            </a:r>
            <a:r>
              <a:rPr lang="de-CH" sz="2000" err="1"/>
              <a:t>and</a:t>
            </a:r>
            <a:r>
              <a:rPr lang="de-CH" sz="2000"/>
              <a:t> </a:t>
            </a:r>
            <a:r>
              <a:rPr lang="de-CH" sz="2000" err="1"/>
              <a:t>future</a:t>
            </a:r>
            <a:r>
              <a:rPr lang="de-CH" sz="2000"/>
              <a:t> </a:t>
            </a:r>
            <a:r>
              <a:rPr lang="de-CH" sz="2000" err="1"/>
              <a:t>directions</a:t>
            </a:r>
            <a:r>
              <a:rPr lang="de-CH" sz="2000"/>
              <a:t> </a:t>
            </a:r>
          </a:p>
          <a:p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CC0D4C-3A9E-9441-A8BF-B6FCF2F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0B03-C2E0-5343-B068-1C381501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1E848-D99B-034A-BEFA-56876062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cs typeface="Calibri"/>
              </a:rPr>
              <a:t>Every Student’s course of disease is the same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cs typeface="Calibri"/>
              </a:rPr>
              <a:t>The contagiousness of the students is the same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cs typeface="Calibri"/>
              </a:rPr>
              <a:t>Students only get infected in the class room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cs typeface="Calibri"/>
              </a:rPr>
              <a:t>No immunity after an infection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9E4DA-A393-4A41-8146-995616F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BDA56-D6DA-794C-AAE7-520143F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751E26-5FFA-7C4B-A791-3F0B0A25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9764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D0C6F-A468-A845-AE57-90B44A6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Future directions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39CA6-02B1-CC42-8A09-30FC065D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cs typeface="Calibri"/>
              </a:rPr>
              <a:t>For the Model:</a:t>
            </a:r>
          </a:p>
          <a:p>
            <a:pPr marL="683895" lvl="1" indent="-341630">
              <a:buFont typeface="Arial" panose="020B0604020202020204" pitchFamily="34" charset="0"/>
              <a:buChar char="•"/>
            </a:pPr>
            <a:r>
              <a:rPr lang="en-GB" sz="1800" dirty="0">
                <a:cs typeface="Calibri"/>
              </a:rPr>
              <a:t>Make Students immune after an infection</a:t>
            </a:r>
          </a:p>
          <a:p>
            <a:pPr marL="683895" lvl="1" indent="-341630">
              <a:buFont typeface="Arial" panose="020B0604020202020204" pitchFamily="34" charset="0"/>
              <a:buChar char="•"/>
            </a:pPr>
            <a:r>
              <a:rPr lang="en-GB" sz="1800" dirty="0">
                <a:cs typeface="Calibri"/>
              </a:rPr>
              <a:t>Add randomness to the course of the disease </a:t>
            </a:r>
          </a:p>
          <a:p>
            <a:pPr marL="683895" lvl="1" indent="-341630">
              <a:buFont typeface="Arial" panose="020B0604020202020204" pitchFamily="34" charset="0"/>
              <a:buChar char="•"/>
            </a:pPr>
            <a:r>
              <a:rPr lang="en-GB" sz="1800">
                <a:cs typeface="Calibri"/>
              </a:rPr>
              <a:t>Every student has an individual regeneration time</a:t>
            </a:r>
            <a:endParaRPr lang="en-GB" sz="1800" b="1">
              <a:cs typeface="Calibri"/>
            </a:endParaRPr>
          </a:p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For Universities:</a:t>
            </a:r>
          </a:p>
          <a:p>
            <a:pPr marL="683895" lvl="1" indent="-341630">
              <a:buFont typeface="Arial" panose="020B0604020202020204" pitchFamily="34" charset="0"/>
              <a:buChar char="•"/>
            </a:pPr>
            <a:r>
              <a:rPr lang="en-GB" sz="1800" dirty="0">
                <a:cs typeface="Calibri"/>
              </a:rPr>
              <a:t>Contagious students should wear a mask </a:t>
            </a:r>
          </a:p>
          <a:p>
            <a:pPr marL="683895" lvl="1" indent="-341630">
              <a:buFont typeface="Arial" panose="020B0604020202020204" pitchFamily="34" charset="0"/>
              <a:buChar char="•"/>
            </a:pPr>
            <a:r>
              <a:rPr lang="en-GB" sz="1800" dirty="0">
                <a:cs typeface="Calibri"/>
              </a:rPr>
              <a:t>Online lessons for the students who feel sick</a:t>
            </a:r>
          </a:p>
          <a:p>
            <a:pPr marL="341630" indent="-341630">
              <a:buFont typeface="Arial" panose="020B0604020202020204" pitchFamily="34" charset="0"/>
              <a:buChar char="•"/>
            </a:pPr>
            <a:endParaRPr lang="en-GB" sz="18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57F19-B766-8D47-B5C2-9F427E65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BF5C3-6D2F-2046-9F33-6E399CA6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8" name="Grafik 7" descr="Ein Bild, das Text, Vogel, Design enthält.&#10;&#10;Automatisch generierte Beschreibung">
            <a:extLst>
              <a:ext uri="{FF2B5EF4-FFF2-40B4-BE49-F238E27FC236}">
                <a16:creationId xmlns:a16="http://schemas.microsoft.com/office/drawing/2014/main" id="{F345CD21-9C9F-9144-AE2D-E55B75F6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060848"/>
            <a:ext cx="3188072" cy="3188072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3D56AD3-F534-F744-A70B-D7A2FD84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43577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4BE-51DD-F791-D981-3163F0AE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F25C-51D5-EB10-EC6E-5EADA9A7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https://github.com/pascalbartschi/ABM_classroom_infection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3E8A-F37D-49F0-562D-BFC1F021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DF29-5079-1823-52C8-FED708F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3C3E-4881-8578-22AA-69034741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701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2029B-1C61-864F-9DD4-B0B9646E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98697-6FB7-E74B-BA83-8CA6AB6C776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9D408-6EB1-F049-A170-971828E594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26AF4-DFB5-F141-A6E7-4373A9C7F3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12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8AAB2-546B-9747-BBE2-B2DA77F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5449D-5E74-6242-84A7-26B6EB1C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Numbers of students increasing each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Higher risk for epidemics due to Globalisation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How to design universities to keep the infection rate low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AEAD8-3902-5846-A262-15B81B6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1B96C-06AF-7A46-A685-82BFEC3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4</a:t>
            </a:fld>
            <a:endParaRPr lang="de-CH"/>
          </a:p>
        </p:txBody>
      </p:sp>
      <p:pic>
        <p:nvPicPr>
          <p:cNvPr id="8" name="Grafik 7" descr="Ein Bild, das Kunst, Cartoon, Fraktalkunst, Grafiken enthält.&#10;&#10;Automatisch generierte Beschreibung">
            <a:extLst>
              <a:ext uri="{FF2B5EF4-FFF2-40B4-BE49-F238E27FC236}">
                <a16:creationId xmlns:a16="http://schemas.microsoft.com/office/drawing/2014/main" id="{1CBD1960-6F29-D446-97A2-FB1FE988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2480827"/>
            <a:ext cx="4084960" cy="229341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E5B2F3D-7044-FC42-B009-9852379A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6276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Research </a:t>
            </a:r>
            <a:r>
              <a:rPr lang="de-CH" err="1"/>
              <a:t>Question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/>
          <a:lstStyle/>
          <a:p>
            <a:r>
              <a:rPr lang="de-CH"/>
              <a:t>Seite </a:t>
            </a:r>
            <a:fld id="{E9DDE316-F9FF-4C48-92B0-FF77709BEAF6}" type="slidenum">
              <a:rPr lang="de-CH"/>
              <a:pPr/>
              <a:t>5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B9D36DB-0BBA-8D4B-B871-D143D6EB4E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4370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Research </a:t>
            </a:r>
            <a:r>
              <a:rPr lang="de-CH" err="1"/>
              <a:t>Questions</a:t>
            </a:r>
            <a:r>
              <a:rPr lang="de-CH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What is the optimal classroom size too keep the attendance high and the costs low?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/>
              <a:t>How does number of students per class affect the infections per week?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/>
              <a:t>Our prediction: more students lead to more interactions causing higher infection rates</a:t>
            </a:r>
          </a:p>
          <a:p>
            <a:pPr marL="0" indent="0">
              <a:buNone/>
            </a:pPr>
            <a:endParaRPr lang="en-GB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/>
              <a:t>How does the distance between students affect the infections per week?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/>
              <a:t>Our prediction: The smaller the distance between students the more infections per week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FF41BF0-04A0-4242-8929-24798DF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Model Design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/>
          <a:lstStyle/>
          <a:p>
            <a:r>
              <a:rPr lang="de-CH"/>
              <a:t>Seite </a:t>
            </a:r>
            <a:fld id="{E9DDE316-F9FF-4C48-92B0-FF77709BEAF6}" type="slidenum">
              <a:rPr lang="de-CH"/>
              <a:pPr/>
              <a:t>7</a:t>
            </a:fld>
            <a:endParaRPr lang="de-CH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6C9ABA-F783-0F4D-B5C3-A764FBA88F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4417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Model assumptions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5A3F028-D24C-394E-863F-2FF4D3DD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630" indent="-341630" algn="l"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After 7 days are all students recovered, regardless of  the timepoint of infection during the 7 days​</a:t>
            </a:r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After 7 days are 10% of the students chosen to be sick randomly  </a:t>
            </a:r>
            <a:endParaRPr lang="en-GB" sz="2000" dirty="0">
              <a:solidFill>
                <a:srgbClr val="000000"/>
              </a:solidFill>
              <a:latin typeface="Calibri"/>
            </a:endParaRPr>
          </a:p>
          <a:p>
            <a:pPr marL="341630" indent="-341630" algn="l"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Fixed Beta value ​</a:t>
            </a:r>
            <a:r>
              <a:rPr lang="en-GB" sz="2000" dirty="0">
                <a:solidFill>
                  <a:srgbClr val="000000"/>
                </a:solidFill>
                <a:latin typeface="Calibri"/>
              </a:rPr>
              <a:t>= 0.001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Calibri"/>
            </a:endParaRPr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Square Classroom</a:t>
            </a:r>
            <a:r>
              <a:rPr lang="en-GB" sz="2000" dirty="0">
                <a:solidFill>
                  <a:srgbClr val="000000"/>
                </a:solidFill>
                <a:latin typeface="Calibri"/>
              </a:rPr>
              <a:t> 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Number of students per class must be a squared number </a:t>
            </a:r>
            <a:endParaRPr lang="en-GB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1630" indent="-341630" algn="l" rtl="0" fontAlgn="base">
              <a:buFont typeface="Arial" panose="020B0604020202020204" pitchFamily="34" charset="0"/>
              <a:buChar char="•"/>
            </a:pPr>
            <a:endParaRPr lang="en-GB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8357A2-A0A3-F346-8D24-47F8B732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52C3C-F28F-8145-A9DD-C32D7298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Model assumptions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7D8A8-DD29-9B44-8B51-521B1238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630" indent="-341630">
              <a:buFont typeface="Arial,Sans-Serif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/>
              </a:rPr>
              <a:t>Students are distributed into classes randomly and the seating is random as well </a:t>
            </a:r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Students get infected in the class, can spread the virus the second day and go home before the third day</a:t>
            </a:r>
            <a:r>
              <a:rPr lang="en-GB" sz="2000" dirty="0">
                <a:solidFill>
                  <a:srgbClr val="000000"/>
                </a:solidFill>
                <a:latin typeface="Calibri"/>
              </a:rPr>
              <a:t> </a:t>
            </a:r>
            <a:endParaRPr lang="en-US"/>
          </a:p>
          <a:p>
            <a:pPr marL="341630" indent="-341630" algn="l"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No immunization after an infection​</a:t>
            </a:r>
          </a:p>
          <a:p>
            <a:pPr marL="341630" indent="-341630" algn="l"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/>
              </a:rPr>
              <a:t>Infection only in the classroom possible ​</a:t>
            </a:r>
          </a:p>
          <a:p>
            <a:pPr marL="341630" indent="-34163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8DA04-5463-9844-958A-E3C863F4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26.05.23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E5E7B-22A2-2A44-916A-BD1F37BA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3DFD5BC-0CEE-3C4E-91C7-73E028FA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Pascal Bärtschi, Laura Dikhoff, Jule Greshake </a:t>
            </a:r>
          </a:p>
        </p:txBody>
      </p:sp>
    </p:spTree>
    <p:extLst>
      <p:ext uri="{BB962C8B-B14F-4D97-AF65-F5344CB8AC3E}">
        <p14:creationId xmlns:p14="http://schemas.microsoft.com/office/powerpoint/2010/main" val="205340223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0</TotalTime>
  <Words>628</Words>
  <Application>Microsoft Office PowerPoint</Application>
  <PresentationFormat>Widescreen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Arial,Sans-Serif</vt:lpstr>
      <vt:lpstr>Calibri</vt:lpstr>
      <vt:lpstr>Wingdings</vt:lpstr>
      <vt:lpstr>UZH</vt:lpstr>
      <vt:lpstr>Irchel Pandemic Agent-based Modelling using R   </vt:lpstr>
      <vt:lpstr>Table of contents </vt:lpstr>
      <vt:lpstr>Problem</vt:lpstr>
      <vt:lpstr>Problem</vt:lpstr>
      <vt:lpstr>Research Question</vt:lpstr>
      <vt:lpstr>Research Questions </vt:lpstr>
      <vt:lpstr>Model Design</vt:lpstr>
      <vt:lpstr>Model assumptions </vt:lpstr>
      <vt:lpstr>Model assumptions</vt:lpstr>
      <vt:lpstr>Model assumptions</vt:lpstr>
      <vt:lpstr>Results &amp; discussion</vt:lpstr>
      <vt:lpstr>Visualisation of simulation dynamics 25 Students per class with 0.6 meters distance </vt:lpstr>
      <vt:lpstr>How does number of students per class affect the infections per day? </vt:lpstr>
      <vt:lpstr>How does spacing between students affect infections per day? </vt:lpstr>
      <vt:lpstr>How does spacing between students affect infections per day? </vt:lpstr>
      <vt:lpstr>Conclusion</vt:lpstr>
      <vt:lpstr>Optimal room size</vt:lpstr>
      <vt:lpstr>Optimal spacing</vt:lpstr>
      <vt:lpstr>Limitations and future directions</vt:lpstr>
      <vt:lpstr>Limitations</vt:lpstr>
      <vt:lpstr>Future directions</vt:lpstr>
      <vt:lpstr>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modeling in R  Irchel Pandemic</dc:title>
  <dc:subject/>
  <dc:creator>Jule Greshake</dc:creator>
  <cp:keywords/>
  <dc:description>Vorlage uzh_praesentationen_16:9_d MSO2016 v3 11.02.2016</dc:description>
  <cp:lastModifiedBy>Pascal Bärtschi2</cp:lastModifiedBy>
  <cp:revision>9</cp:revision>
  <dcterms:created xsi:type="dcterms:W3CDTF">2023-05-04T13:55:30Z</dcterms:created>
  <dcterms:modified xsi:type="dcterms:W3CDTF">2023-06-09T08:40:56Z</dcterms:modified>
  <cp:category/>
</cp:coreProperties>
</file>