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4" r:id="rId6"/>
    <p:sldId id="265" r:id="rId7"/>
    <p:sldId id="272" r:id="rId8"/>
    <p:sldId id="263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F28"/>
    <a:srgbClr val="FF5050"/>
    <a:srgbClr val="00B050"/>
    <a:srgbClr val="FF481D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749ED-D239-40F4-89AF-9367E23BE5AD}" v="94" dt="2022-06-18T14:47:23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6755" autoAdjust="0"/>
  </p:normalViewPr>
  <p:slideViewPr>
    <p:cSldViewPr snapToGrid="0">
      <p:cViewPr varScale="1">
        <p:scale>
          <a:sx n="89" d="100"/>
          <a:sy n="89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b5187864eb675daa" providerId="Windows Live" clId="Web-{4FE749ED-D239-40F4-89AF-9367E23BE5AD}"/>
    <pc:docChg chg="addSld modSld">
      <pc:chgData name="Gastbenutzer" userId="b5187864eb675daa" providerId="Windows Live" clId="Web-{4FE749ED-D239-40F4-89AF-9367E23BE5AD}" dt="2022-06-18T14:47:21.598" v="48" actId="20577"/>
      <pc:docMkLst>
        <pc:docMk/>
      </pc:docMkLst>
      <pc:sldChg chg="modSp">
        <pc:chgData name="Gastbenutzer" userId="b5187864eb675daa" providerId="Windows Live" clId="Web-{4FE749ED-D239-40F4-89AF-9367E23BE5AD}" dt="2022-06-17T13:56:03.566" v="1" actId="20577"/>
        <pc:sldMkLst>
          <pc:docMk/>
          <pc:sldMk cId="1934812420" sldId="267"/>
        </pc:sldMkLst>
        <pc:spChg chg="mod">
          <ac:chgData name="Gastbenutzer" userId="b5187864eb675daa" providerId="Windows Live" clId="Web-{4FE749ED-D239-40F4-89AF-9367E23BE5AD}" dt="2022-06-17T13:56:03.566" v="1" actId="20577"/>
          <ac:spMkLst>
            <pc:docMk/>
            <pc:sldMk cId="1934812420" sldId="267"/>
            <ac:spMk id="5" creationId="{00000000-0000-0000-0000-000000000000}"/>
          </ac:spMkLst>
        </pc:spChg>
      </pc:sldChg>
      <pc:sldChg chg="addSp delSp modSp new">
        <pc:chgData name="Gastbenutzer" userId="b5187864eb675daa" providerId="Windows Live" clId="Web-{4FE749ED-D239-40F4-89AF-9367E23BE5AD}" dt="2022-06-18T14:47:21.598" v="48" actId="20577"/>
        <pc:sldMkLst>
          <pc:docMk/>
          <pc:sldMk cId="1650488589" sldId="272"/>
        </pc:sldMkLst>
        <pc:spChg chg="mod">
          <ac:chgData name="Gastbenutzer" userId="b5187864eb675daa" providerId="Windows Live" clId="Web-{4FE749ED-D239-40F4-89AF-9367E23BE5AD}" dt="2022-06-18T14:45:07.953" v="10" actId="20577"/>
          <ac:spMkLst>
            <pc:docMk/>
            <pc:sldMk cId="1650488589" sldId="272"/>
            <ac:spMk id="2" creationId="{D2F801BA-AB02-D196-9DDC-B3A80E5FBC7C}"/>
          </ac:spMkLst>
        </pc:spChg>
        <pc:spChg chg="del">
          <ac:chgData name="Gastbenutzer" userId="b5187864eb675daa" providerId="Windows Live" clId="Web-{4FE749ED-D239-40F4-89AF-9367E23BE5AD}" dt="2022-06-18T14:44:01.607" v="3"/>
          <ac:spMkLst>
            <pc:docMk/>
            <pc:sldMk cId="1650488589" sldId="272"/>
            <ac:spMk id="3" creationId="{938459AF-452E-3290-37AB-5C0DB811DD20}"/>
          </ac:spMkLst>
        </pc:spChg>
        <pc:spChg chg="add mod">
          <ac:chgData name="Gastbenutzer" userId="b5187864eb675daa" providerId="Windows Live" clId="Web-{4FE749ED-D239-40F4-89AF-9367E23BE5AD}" dt="2022-06-18T14:47:21.598" v="48" actId="20577"/>
          <ac:spMkLst>
            <pc:docMk/>
            <pc:sldMk cId="1650488589" sldId="272"/>
            <ac:spMk id="5" creationId="{3C507371-BB31-1274-4F6D-7F8C70A1436E}"/>
          </ac:spMkLst>
        </pc:spChg>
        <pc:spChg chg="add mod">
          <ac:chgData name="Gastbenutzer" userId="b5187864eb675daa" providerId="Windows Live" clId="Web-{4FE749ED-D239-40F4-89AF-9367E23BE5AD}" dt="2022-06-18T14:47:00.785" v="46" actId="20577"/>
          <ac:spMkLst>
            <pc:docMk/>
            <pc:sldMk cId="1650488589" sldId="272"/>
            <ac:spMk id="6" creationId="{AB503B65-3257-21CC-D0E5-2CC94974EA73}"/>
          </ac:spMkLst>
        </pc:spChg>
        <pc:picChg chg="add mod ord">
          <ac:chgData name="Gastbenutzer" userId="b5187864eb675daa" providerId="Windows Live" clId="Web-{4FE749ED-D239-40F4-89AF-9367E23BE5AD}" dt="2022-06-18T14:45:03.281" v="5" actId="1076"/>
          <ac:picMkLst>
            <pc:docMk/>
            <pc:sldMk cId="1650488589" sldId="272"/>
            <ac:picMk id="4" creationId="{B00F2807-538B-F616-EEBC-F9305945A6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62777-4156-4F48-BF11-85945D81CC82}" type="datetimeFigureOut">
              <a:rPr lang="de-CH" smtClean="0"/>
              <a:t>18.06.2022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6E201-88F3-449D-9137-181D15D9DE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23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SzPct val="100000"/>
              <a:buFont typeface="Arial" pitchFamily="34"/>
              <a:buChar char="•"/>
            </a:pPr>
            <a:r>
              <a:rPr lang="de-CH" dirty="0"/>
              <a:t>Research </a:t>
            </a:r>
            <a:r>
              <a:rPr lang="de-CH" dirty="0" err="1"/>
              <a:t>internship</a:t>
            </a:r>
            <a:r>
              <a:rPr lang="de-CH" dirty="0"/>
              <a:t> in </a:t>
            </a:r>
            <a:r>
              <a:rPr lang="de-CH" dirty="0" err="1"/>
              <a:t>ecology</a:t>
            </a:r>
            <a:endParaRPr lang="de-CH" dirty="0"/>
          </a:p>
          <a:p>
            <a:pPr marL="1085850" lvl="2" indent="-171450">
              <a:buSzPct val="100000"/>
              <a:buFont typeface="Arial" pitchFamily="34"/>
              <a:buChar char="•"/>
            </a:pPr>
            <a:r>
              <a:rPr lang="de-CH" dirty="0" err="1"/>
              <a:t>Oxic</a:t>
            </a:r>
            <a:r>
              <a:rPr lang="de-CH" dirty="0"/>
              <a:t> </a:t>
            </a:r>
            <a:r>
              <a:rPr lang="de-CH" dirty="0" err="1"/>
              <a:t>anoxic</a:t>
            </a:r>
            <a:r>
              <a:rPr lang="de-CH" dirty="0"/>
              <a:t> </a:t>
            </a:r>
            <a:r>
              <a:rPr lang="de-CH" dirty="0" err="1"/>
              <a:t>regime</a:t>
            </a:r>
            <a:r>
              <a:rPr lang="de-CH" dirty="0"/>
              <a:t> </a:t>
            </a:r>
            <a:r>
              <a:rPr lang="de-CH" dirty="0" err="1"/>
              <a:t>shifts</a:t>
            </a:r>
            <a:r>
              <a:rPr lang="de-CH" dirty="0"/>
              <a:t> in </a:t>
            </a:r>
            <a:r>
              <a:rPr lang="de-CH" dirty="0" err="1"/>
              <a:t>microbial</a:t>
            </a:r>
            <a:r>
              <a:rPr lang="de-CH" dirty="0"/>
              <a:t> </a:t>
            </a:r>
            <a:r>
              <a:rPr lang="de-CH" dirty="0" err="1"/>
              <a:t>communities</a:t>
            </a:r>
            <a:endParaRPr lang="de-CH" dirty="0"/>
          </a:p>
          <a:p>
            <a:pPr marL="1085850" lvl="2" indent="-171450">
              <a:buSzPct val="100000"/>
              <a:buFont typeface="Arial" pitchFamily="34"/>
              <a:buChar char="•"/>
            </a:pPr>
            <a:r>
              <a:rPr lang="de-CH" dirty="0"/>
              <a:t>Interactions </a:t>
            </a:r>
            <a:r>
              <a:rPr lang="de-CH" dirty="0" err="1"/>
              <a:t>described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ODEs</a:t>
            </a:r>
          </a:p>
          <a:p>
            <a:pPr marL="628650" lvl="1" indent="-171450">
              <a:buSzPct val="100000"/>
              <a:buFont typeface="Arial" pitchFamily="34"/>
              <a:buChar char="•"/>
            </a:pPr>
            <a:r>
              <a:rPr lang="de-CH" dirty="0"/>
              <a:t>Value:</a:t>
            </a:r>
          </a:p>
          <a:p>
            <a:pPr marL="1085850" lvl="2" indent="-171450">
              <a:buSzPct val="100000"/>
              <a:buFont typeface="Arial" pitchFamily="34"/>
              <a:buChar char="•"/>
            </a:pPr>
            <a:r>
              <a:rPr lang="de-CH" dirty="0"/>
              <a:t>Science</a:t>
            </a:r>
          </a:p>
          <a:p>
            <a:pPr marL="1543050" lvl="3" indent="-171450">
              <a:buSzPct val="100000"/>
              <a:buFont typeface="Arial" pitchFamily="34"/>
              <a:buChar char="•"/>
            </a:pPr>
            <a:r>
              <a:rPr lang="de-CH" dirty="0"/>
              <a:t>Coral</a:t>
            </a:r>
            <a:r>
              <a:rPr lang="de-CH" baseline="0" dirty="0"/>
              <a:t> </a:t>
            </a:r>
            <a:r>
              <a:rPr lang="de-CH" baseline="0" dirty="0" err="1"/>
              <a:t>reefs</a:t>
            </a:r>
            <a:r>
              <a:rPr lang="de-CH" baseline="0" dirty="0"/>
              <a:t>, </a:t>
            </a:r>
            <a:r>
              <a:rPr lang="de-CH" baseline="0" dirty="0" err="1"/>
              <a:t>lakes</a:t>
            </a:r>
            <a:r>
              <a:rPr lang="de-CH" baseline="0" dirty="0"/>
              <a:t>, </a:t>
            </a:r>
            <a:r>
              <a:rPr lang="de-CH" baseline="0" dirty="0" err="1"/>
              <a:t>Wastewater</a:t>
            </a:r>
            <a:r>
              <a:rPr lang="de-CH" baseline="0" dirty="0"/>
              <a:t> </a:t>
            </a:r>
            <a:r>
              <a:rPr lang="de-CH" baseline="0" dirty="0" err="1"/>
              <a:t>systems</a:t>
            </a:r>
            <a:endParaRPr lang="de-CH" baseline="0" dirty="0"/>
          </a:p>
          <a:p>
            <a:pPr marL="1085850" lvl="2" indent="-171450">
              <a:buSzPct val="100000"/>
              <a:buFont typeface="Arial" pitchFamily="34"/>
              <a:buChar char="•"/>
            </a:pPr>
            <a:endParaRPr lang="de-CH" dirty="0"/>
          </a:p>
          <a:p>
            <a:pPr marL="1085850" lvl="2" indent="-171450">
              <a:buSzPct val="100000"/>
              <a:buFont typeface="Arial" pitchFamily="34"/>
              <a:buChar char="•"/>
            </a:pPr>
            <a:r>
              <a:rPr lang="de-CH" dirty="0"/>
              <a:t>Society:</a:t>
            </a:r>
          </a:p>
          <a:p>
            <a:pPr marL="1543050" lvl="3" indent="-171450">
              <a:buSzPct val="100000"/>
              <a:buFont typeface="Arial" pitchFamily="34"/>
              <a:buChar char="•"/>
            </a:pPr>
            <a:r>
              <a:rPr lang="de-CH" dirty="0" err="1"/>
              <a:t>Eutrophication</a:t>
            </a:r>
            <a:r>
              <a:rPr lang="de-CH" dirty="0"/>
              <a:t>: </a:t>
            </a:r>
            <a:r>
              <a:rPr lang="de-CH" dirty="0" err="1"/>
              <a:t>increas</a:t>
            </a:r>
            <a:r>
              <a:rPr lang="de-CH" dirty="0"/>
              <a:t> of </a:t>
            </a:r>
            <a:r>
              <a:rPr lang="de-CH" dirty="0" err="1"/>
              <a:t>nutrients</a:t>
            </a:r>
            <a:r>
              <a:rPr lang="de-CH" dirty="0"/>
              <a:t> </a:t>
            </a:r>
            <a:r>
              <a:rPr lang="de-CH" dirty="0" err="1"/>
              <a:t>lead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baseline="0" dirty="0"/>
              <a:t> plant </a:t>
            </a:r>
            <a:r>
              <a:rPr lang="de-CH" baseline="0" dirty="0" err="1"/>
              <a:t>grwoth</a:t>
            </a:r>
            <a:endParaRPr lang="de-CH" baseline="0" dirty="0"/>
          </a:p>
          <a:p>
            <a:pPr marL="2000250" lvl="4" indent="-171450">
              <a:buSzPct val="100000"/>
              <a:buFont typeface="Arial" pitchFamily="34"/>
              <a:buChar char="•"/>
            </a:pPr>
            <a:r>
              <a:rPr lang="de-CH" baseline="0" dirty="0" err="1"/>
              <a:t>Consume</a:t>
            </a:r>
            <a:r>
              <a:rPr lang="de-CH" baseline="0" dirty="0"/>
              <a:t> </a:t>
            </a:r>
            <a:r>
              <a:rPr lang="de-CH" baseline="0" dirty="0" err="1"/>
              <a:t>most</a:t>
            </a:r>
            <a:r>
              <a:rPr lang="de-CH" baseline="0" dirty="0"/>
              <a:t> of </a:t>
            </a:r>
            <a:r>
              <a:rPr lang="de-CH" baseline="0" dirty="0" err="1"/>
              <a:t>oxygen</a:t>
            </a:r>
            <a:r>
              <a:rPr lang="de-CH" baseline="0" dirty="0"/>
              <a:t>, </a:t>
            </a:r>
            <a:r>
              <a:rPr lang="de-CH" baseline="0" dirty="0" err="1"/>
              <a:t>harms</a:t>
            </a:r>
            <a:r>
              <a:rPr lang="de-CH" baseline="0" dirty="0"/>
              <a:t> </a:t>
            </a:r>
            <a:r>
              <a:rPr lang="de-CH" baseline="0" dirty="0" err="1"/>
              <a:t>otherbio</a:t>
            </a:r>
            <a:endParaRPr lang="de-CH" baseline="0" dirty="0"/>
          </a:p>
          <a:p>
            <a:pPr marL="1543050" lvl="3" indent="-171450">
              <a:buSzPct val="100000"/>
              <a:buFont typeface="Arial" pitchFamily="34"/>
              <a:buChar char="•"/>
            </a:pPr>
            <a:r>
              <a:rPr lang="de-CH" baseline="0" dirty="0" err="1"/>
              <a:t>Effect</a:t>
            </a:r>
            <a:r>
              <a:rPr lang="de-CH" baseline="0" dirty="0"/>
              <a:t> of </a:t>
            </a:r>
            <a:r>
              <a:rPr lang="de-CH" baseline="0" dirty="0" err="1"/>
              <a:t>neobiota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how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êncounter</a:t>
            </a:r>
            <a:endParaRPr lang="de-CH" baseline="0" dirty="0"/>
          </a:p>
          <a:p>
            <a:pPr marL="1543050" lvl="3" indent="-171450">
              <a:buSzPct val="100000"/>
              <a:buFont typeface="Arial" pitchFamily="34"/>
              <a:buChar char="•"/>
            </a:pPr>
            <a:r>
              <a:rPr lang="de-CH" baseline="0" dirty="0"/>
              <a:t>Control </a:t>
            </a:r>
            <a:r>
              <a:rPr lang="de-CH" baseline="0" dirty="0" err="1"/>
              <a:t>populations</a:t>
            </a:r>
            <a:r>
              <a:rPr lang="de-CH" baseline="0" dirty="0"/>
              <a:t> </a:t>
            </a:r>
            <a:r>
              <a:rPr lang="de-CH" baseline="0" dirty="0" err="1"/>
              <a:t>by</a:t>
            </a:r>
            <a:r>
              <a:rPr lang="de-CH" baseline="0" dirty="0"/>
              <a:t> </a:t>
            </a:r>
            <a:r>
              <a:rPr lang="de-CH" baseline="0" dirty="0" err="1"/>
              <a:t>hunting</a:t>
            </a:r>
            <a:endParaRPr lang="de-CH" dirty="0"/>
          </a:p>
          <a:p>
            <a:pPr lvl="2"/>
            <a:endParaRPr lang="de-CH" dirty="0"/>
          </a:p>
          <a:p>
            <a:pPr lvl="0"/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E201-88F3-449D-9137-181D15D9DE7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491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Not </a:t>
            </a:r>
            <a:r>
              <a:rPr lang="de-CH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micobiota</a:t>
            </a:r>
            <a:r>
              <a:rPr lang="de-CH" baseline="0" dirty="0"/>
              <a:t>: </a:t>
            </a:r>
            <a:r>
              <a:rPr lang="de-CH" baseline="0" dirty="0" err="1"/>
              <a:t>short</a:t>
            </a:r>
            <a:r>
              <a:rPr lang="de-CH" baseline="0" dirty="0"/>
              <a:t> </a:t>
            </a:r>
            <a:r>
              <a:rPr lang="de-CH" baseline="0" dirty="0" err="1"/>
              <a:t>generation</a:t>
            </a:r>
            <a:r>
              <a:rPr lang="de-CH" baseline="0" dirty="0"/>
              <a:t> time, fast </a:t>
            </a:r>
            <a:r>
              <a:rPr lang="de-CH" baseline="0" dirty="0" err="1"/>
              <a:t>proliferation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E201-88F3-449D-9137-181D15D9DE72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28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data</a:t>
            </a:r>
            <a:r>
              <a:rPr lang="de-CH" baseline="0" dirty="0"/>
              <a:t> </a:t>
            </a:r>
            <a:r>
              <a:rPr lang="de-CH" baseline="0" dirty="0" err="1"/>
              <a:t>collected</a:t>
            </a:r>
            <a:r>
              <a:rPr lang="de-CH" baseline="0" dirty="0"/>
              <a:t> </a:t>
            </a:r>
            <a:r>
              <a:rPr lang="de-CH" baseline="0" dirty="0" err="1"/>
              <a:t>by</a:t>
            </a:r>
            <a:r>
              <a:rPr lang="de-CH" baseline="0" dirty="0"/>
              <a:t> uni </a:t>
            </a:r>
            <a:r>
              <a:rPr lang="de-CH" baseline="0" dirty="0" err="1"/>
              <a:t>oldenburg</a:t>
            </a:r>
            <a:endParaRPr lang="de-CH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/>
              <a:t>Do </a:t>
            </a:r>
            <a:r>
              <a:rPr lang="de-CH" baseline="0" dirty="0" err="1"/>
              <a:t>research</a:t>
            </a:r>
            <a:r>
              <a:rPr lang="de-CH" baseline="0" dirty="0"/>
              <a:t> on </a:t>
            </a:r>
            <a:r>
              <a:rPr lang="de-CH" baseline="0" dirty="0" err="1"/>
              <a:t>long</a:t>
            </a:r>
            <a:r>
              <a:rPr lang="de-CH" baseline="0" dirty="0"/>
              <a:t> </a:t>
            </a:r>
            <a:r>
              <a:rPr lang="de-CH" baseline="0" dirty="0" err="1"/>
              <a:t>cyclic</a:t>
            </a:r>
            <a:r>
              <a:rPr lang="de-CH" baseline="0" dirty="0"/>
              <a:t> </a:t>
            </a:r>
            <a:r>
              <a:rPr lang="de-CH" baseline="0" dirty="0" err="1"/>
              <a:t>peristence</a:t>
            </a:r>
            <a:r>
              <a:rPr lang="de-CH" baseline="0" dirty="0"/>
              <a:t> in an experimental </a:t>
            </a:r>
            <a:r>
              <a:rPr lang="de-CH" baseline="0" dirty="0" err="1"/>
              <a:t>predator</a:t>
            </a:r>
            <a:r>
              <a:rPr lang="de-CH" baseline="0" dirty="0"/>
              <a:t> </a:t>
            </a:r>
            <a:r>
              <a:rPr lang="de-CH" baseline="0" dirty="0" err="1"/>
              <a:t>prey</a:t>
            </a:r>
            <a:r>
              <a:rPr lang="de-CH" baseline="0" dirty="0"/>
              <a:t> </a:t>
            </a:r>
            <a:r>
              <a:rPr lang="de-CH" baseline="0" dirty="0" err="1"/>
              <a:t>system</a:t>
            </a:r>
            <a:endParaRPr lang="de-CH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/>
              <a:t>Held </a:t>
            </a:r>
            <a:r>
              <a:rPr lang="de-CH" baseline="0" dirty="0" err="1"/>
              <a:t>organism</a:t>
            </a:r>
            <a:r>
              <a:rPr lang="de-CH" baseline="0" dirty="0"/>
              <a:t> </a:t>
            </a:r>
            <a:r>
              <a:rPr lang="de-CH" baseline="0" dirty="0" err="1"/>
              <a:t>under</a:t>
            </a:r>
            <a:r>
              <a:rPr lang="de-CH" baseline="0" dirty="0"/>
              <a:t> </a:t>
            </a:r>
            <a:r>
              <a:rPr lang="de-CH" baseline="0" dirty="0" err="1"/>
              <a:t>stable</a:t>
            </a:r>
            <a:r>
              <a:rPr lang="de-CH" baseline="0" dirty="0"/>
              <a:t> </a:t>
            </a:r>
            <a:r>
              <a:rPr lang="de-CH" baseline="0" dirty="0" err="1"/>
              <a:t>cond</a:t>
            </a:r>
            <a:endParaRPr lang="de-CH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/>
              <a:t>Advantage of </a:t>
            </a:r>
            <a:r>
              <a:rPr lang="de-CH" baseline="0" dirty="0" err="1"/>
              <a:t>raised</a:t>
            </a:r>
            <a:r>
              <a:rPr lang="de-CH" baseline="0" dirty="0"/>
              <a:t> </a:t>
            </a:r>
            <a:r>
              <a:rPr lang="de-CH" baseline="0" dirty="0" err="1"/>
              <a:t>data</a:t>
            </a:r>
            <a:r>
              <a:rPr lang="de-CH" baseline="0" dirty="0"/>
              <a:t>: </a:t>
            </a:r>
            <a:r>
              <a:rPr lang="de-CH" baseline="0" dirty="0" err="1"/>
              <a:t>short</a:t>
            </a:r>
            <a:r>
              <a:rPr lang="de-CH" baseline="0" dirty="0"/>
              <a:t> gen time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E201-88F3-449D-9137-181D15D9DE7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647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Repeated</a:t>
            </a:r>
            <a:r>
              <a:rPr lang="de-CH" dirty="0"/>
              <a:t> </a:t>
            </a:r>
            <a:r>
              <a:rPr lang="de-CH" dirty="0" err="1"/>
              <a:t>oscillations</a:t>
            </a:r>
            <a:r>
              <a:rPr lang="de-CH" dirty="0"/>
              <a:t> of </a:t>
            </a:r>
            <a:r>
              <a:rPr lang="de-CH" dirty="0" err="1"/>
              <a:t>prey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predator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50</a:t>
            </a:r>
            <a:r>
              <a:rPr lang="de-CH" baseline="0" dirty="0"/>
              <a:t> </a:t>
            </a:r>
            <a:r>
              <a:rPr lang="de-CH" baseline="0" dirty="0" err="1"/>
              <a:t>cycles</a:t>
            </a:r>
            <a:r>
              <a:rPr lang="de-CH" baseline="0" dirty="0"/>
              <a:t>, 300 </a:t>
            </a:r>
            <a:r>
              <a:rPr lang="de-CH" baseline="0" dirty="0" err="1"/>
              <a:t>predator</a:t>
            </a:r>
            <a:r>
              <a:rPr lang="de-CH" baseline="0" dirty="0"/>
              <a:t> </a:t>
            </a:r>
            <a:r>
              <a:rPr lang="de-CH" baseline="0" dirty="0" err="1"/>
              <a:t>generations</a:t>
            </a:r>
            <a:endParaRPr lang="de-CH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/>
              <a:t>Always</a:t>
            </a:r>
            <a:r>
              <a:rPr lang="de-CH" baseline="0" dirty="0"/>
              <a:t> </a:t>
            </a:r>
            <a:r>
              <a:rPr lang="de-CH" baseline="0" dirty="0" err="1"/>
              <a:t>return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dominatn</a:t>
            </a:r>
            <a:r>
              <a:rPr lang="de-CH" baseline="0" dirty="0"/>
              <a:t> </a:t>
            </a:r>
            <a:r>
              <a:rPr lang="de-CH" baseline="0" dirty="0" err="1"/>
              <a:t>regime</a:t>
            </a:r>
            <a:endParaRPr lang="de-CH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/>
              <a:t>Cyclic</a:t>
            </a:r>
            <a:r>
              <a:rPr lang="de-CH" baseline="0" dirty="0"/>
              <a:t> </a:t>
            </a:r>
            <a:r>
              <a:rPr lang="de-CH" baseline="0" dirty="0" err="1"/>
              <a:t>dynamics</a:t>
            </a:r>
            <a:r>
              <a:rPr lang="de-CH" baseline="0" dirty="0"/>
              <a:t> </a:t>
            </a:r>
            <a:r>
              <a:rPr lang="de-CH" baseline="0" dirty="0" err="1"/>
              <a:t>arise</a:t>
            </a:r>
            <a:r>
              <a:rPr lang="de-CH" baseline="0" dirty="0"/>
              <a:t> </a:t>
            </a:r>
            <a:r>
              <a:rPr lang="de-CH" baseline="0" dirty="0" err="1"/>
              <a:t>from</a:t>
            </a:r>
            <a:r>
              <a:rPr lang="de-CH" baseline="0" dirty="0"/>
              <a:t> </a:t>
            </a:r>
            <a:r>
              <a:rPr lang="de-CH" baseline="0" dirty="0" err="1"/>
              <a:t>trophic</a:t>
            </a:r>
            <a:r>
              <a:rPr lang="de-CH" baseline="0" dirty="0"/>
              <a:t> </a:t>
            </a:r>
            <a:r>
              <a:rPr lang="de-CH" baseline="0" dirty="0" err="1"/>
              <a:t>intertactions</a:t>
            </a:r>
            <a:r>
              <a:rPr lang="de-CH" baseline="0" dirty="0"/>
              <a:t> </a:t>
            </a:r>
            <a:r>
              <a:rPr lang="de-CH" baseline="0" dirty="0" err="1"/>
              <a:t>between</a:t>
            </a:r>
            <a:r>
              <a:rPr lang="de-CH" baseline="0" dirty="0"/>
              <a:t> </a:t>
            </a:r>
            <a:r>
              <a:rPr lang="de-CH" baseline="0" dirty="0" err="1"/>
              <a:t>pop</a:t>
            </a:r>
            <a:r>
              <a:rPr lang="de-CH" baseline="0" dirty="0"/>
              <a:t> </a:t>
            </a:r>
            <a:r>
              <a:rPr lang="de-CH" baseline="0" dirty="0" err="1"/>
              <a:t>prey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predator</a:t>
            </a:r>
            <a:endParaRPr lang="de-CH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Regime </a:t>
            </a:r>
            <a:r>
              <a:rPr lang="de-CH" baseline="0" dirty="0" err="1"/>
              <a:t>durations</a:t>
            </a:r>
            <a:r>
              <a:rPr lang="de-CH" baseline="0" dirty="0"/>
              <a:t> of 58 </a:t>
            </a:r>
            <a:r>
              <a:rPr lang="de-CH" baseline="0" dirty="0" err="1"/>
              <a:t>days</a:t>
            </a:r>
            <a:endParaRPr lang="de-CH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Breaks in </a:t>
            </a:r>
            <a:r>
              <a:rPr lang="de-CH" baseline="0" dirty="0" err="1"/>
              <a:t>oscillation</a:t>
            </a:r>
            <a:r>
              <a:rPr lang="de-CH" baseline="0" dirty="0"/>
              <a:t> </a:t>
            </a:r>
            <a:r>
              <a:rPr lang="de-CH" baseline="0" dirty="0" err="1"/>
              <a:t>regimes</a:t>
            </a:r>
            <a:r>
              <a:rPr lang="de-CH" baseline="0" dirty="0"/>
              <a:t> </a:t>
            </a:r>
            <a:r>
              <a:rPr lang="de-CH" baseline="0" dirty="0" err="1"/>
              <a:t>explained</a:t>
            </a:r>
            <a:r>
              <a:rPr lang="de-CH" baseline="0" dirty="0"/>
              <a:t> </a:t>
            </a:r>
            <a:r>
              <a:rPr lang="de-CH" baseline="0" dirty="0" err="1"/>
              <a:t>by</a:t>
            </a:r>
            <a:r>
              <a:rPr lang="de-CH" baseline="0" dirty="0"/>
              <a:t> </a:t>
            </a:r>
            <a:r>
              <a:rPr lang="de-CH" baseline="0" dirty="0" err="1"/>
              <a:t>stochasticity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E201-88F3-449D-9137-181D15D9DE7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267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Lotka</a:t>
            </a:r>
            <a:r>
              <a:rPr lang="de-CH" baseline="0" dirty="0"/>
              <a:t> </a:t>
            </a:r>
            <a:r>
              <a:rPr lang="de-CH" baseline="0" dirty="0" err="1"/>
              <a:t>Volterra</a:t>
            </a:r>
            <a:r>
              <a:rPr lang="de-CH" baseline="0" dirty="0"/>
              <a:t> </a:t>
            </a:r>
            <a:r>
              <a:rPr lang="de-CH" baseline="0" dirty="0" err="1"/>
              <a:t>Introdtion</a:t>
            </a:r>
            <a:endParaRPr lang="de-CH" baseline="0" dirty="0"/>
          </a:p>
          <a:p>
            <a:r>
              <a:rPr lang="de-CH" baseline="0" dirty="0"/>
              <a:t>Properties</a:t>
            </a:r>
          </a:p>
          <a:p>
            <a:r>
              <a:rPr lang="de-CH" baseline="0" dirty="0" err="1"/>
              <a:t>Assumptions</a:t>
            </a:r>
            <a:endParaRPr lang="de-CH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prey population finds ample food at all times.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food supply of the predator population depends entirely on the size of the prey population.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rate of change of population is proportional to its size.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the process, the environment does not change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one species, and genetic adaptation is inconsequential.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Predators have limitless appetite.</a:t>
            </a:r>
          </a:p>
          <a:p>
            <a:endParaRPr lang="de-CH" baseline="0" dirty="0"/>
          </a:p>
          <a:p>
            <a:r>
              <a:rPr lang="de-CH" baseline="0" dirty="0"/>
              <a:t>https://en.wikipedia.org/wiki/Lotka%E2%80%93Volterra_equations </a:t>
            </a:r>
            <a:r>
              <a:rPr lang="de-CH" baseline="0" dirty="0">
                <a:sym typeface="Wingdings" panose="05000000000000000000" pitchFamily="2" charset="2"/>
              </a:rPr>
              <a:t> </a:t>
            </a:r>
            <a:r>
              <a:rPr lang="de-CH" baseline="0" dirty="0" err="1">
                <a:sym typeface="Wingdings" panose="05000000000000000000" pitchFamily="2" charset="2"/>
              </a:rPr>
              <a:t>interpretations</a:t>
            </a:r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E201-88F3-449D-9137-181D15D9DE7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3767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Alpha</a:t>
            </a:r>
            <a:r>
              <a:rPr lang="de-CH" baseline="0" dirty="0"/>
              <a:t> = </a:t>
            </a:r>
            <a:r>
              <a:rPr lang="de-CH" baseline="0" dirty="0" err="1"/>
              <a:t>reproction</a:t>
            </a:r>
            <a:r>
              <a:rPr lang="de-CH" baseline="0" dirty="0"/>
              <a:t> rate of </a:t>
            </a:r>
            <a:r>
              <a:rPr lang="de-CH" baseline="0" dirty="0" err="1"/>
              <a:t>prey</a:t>
            </a:r>
            <a:r>
              <a:rPr lang="de-CH" baseline="0" dirty="0"/>
              <a:t> </a:t>
            </a:r>
            <a:r>
              <a:rPr lang="de-CH" baseline="0" dirty="0" err="1"/>
              <a:t>without</a:t>
            </a:r>
            <a:r>
              <a:rPr lang="de-CH" baseline="0" dirty="0"/>
              <a:t> </a:t>
            </a:r>
            <a:r>
              <a:rPr lang="de-CH" baseline="0" dirty="0" err="1"/>
              <a:t>interruption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enough</a:t>
            </a:r>
            <a:r>
              <a:rPr lang="de-CH" baseline="0" dirty="0"/>
              <a:t> </a:t>
            </a:r>
            <a:r>
              <a:rPr lang="de-CH" baseline="0" dirty="0" err="1"/>
              <a:t>nutrient</a:t>
            </a:r>
            <a:r>
              <a:rPr lang="de-CH" baseline="0" dirty="0"/>
              <a:t> </a:t>
            </a:r>
            <a:r>
              <a:rPr lang="de-CH" baseline="0" dirty="0" err="1"/>
              <a:t>supply</a:t>
            </a:r>
            <a:endParaRPr lang="de-CH" baseline="0" dirty="0"/>
          </a:p>
          <a:p>
            <a:r>
              <a:rPr lang="de-CH" baseline="0" dirty="0"/>
              <a:t>Beta = </a:t>
            </a:r>
            <a:r>
              <a:rPr lang="de-CH" baseline="0" dirty="0" err="1"/>
              <a:t>dying</a:t>
            </a:r>
            <a:r>
              <a:rPr lang="de-CH" baseline="0" dirty="0"/>
              <a:t> rate </a:t>
            </a:r>
            <a:r>
              <a:rPr lang="de-CH" baseline="0" dirty="0" err="1"/>
              <a:t>prey</a:t>
            </a:r>
            <a:r>
              <a:rPr lang="de-CH" baseline="0" dirty="0"/>
              <a:t> per </a:t>
            </a:r>
            <a:r>
              <a:rPr lang="de-CH" baseline="0" dirty="0" err="1"/>
              <a:t>predator</a:t>
            </a:r>
            <a:endParaRPr lang="de-CH" baseline="0" dirty="0"/>
          </a:p>
          <a:p>
            <a:r>
              <a:rPr lang="de-CH" baseline="0" dirty="0"/>
              <a:t>Gamma = </a:t>
            </a:r>
            <a:r>
              <a:rPr lang="de-CH" baseline="0" dirty="0" err="1"/>
              <a:t>dying</a:t>
            </a:r>
            <a:r>
              <a:rPr lang="de-CH" baseline="0" dirty="0"/>
              <a:t> rate of </a:t>
            </a:r>
            <a:r>
              <a:rPr lang="de-CH" baseline="0" dirty="0" err="1"/>
              <a:t>predator</a:t>
            </a:r>
            <a:r>
              <a:rPr lang="de-CH" baseline="0" dirty="0"/>
              <a:t> </a:t>
            </a:r>
            <a:r>
              <a:rPr lang="de-CH" baseline="0" dirty="0" err="1"/>
              <a:t>if</a:t>
            </a:r>
            <a:r>
              <a:rPr lang="de-CH" baseline="0" dirty="0"/>
              <a:t> </a:t>
            </a:r>
            <a:r>
              <a:rPr lang="de-CH" baseline="0" dirty="0" err="1"/>
              <a:t>no</a:t>
            </a:r>
            <a:r>
              <a:rPr lang="de-CH" baseline="0" dirty="0"/>
              <a:t> </a:t>
            </a:r>
            <a:r>
              <a:rPr lang="de-CH" baseline="0" dirty="0" err="1"/>
              <a:t>prey</a:t>
            </a:r>
            <a:endParaRPr lang="de-CH" baseline="0" dirty="0"/>
          </a:p>
          <a:p>
            <a:r>
              <a:rPr lang="de-CH" baseline="0" dirty="0"/>
              <a:t>Delta = </a:t>
            </a:r>
            <a:r>
              <a:rPr lang="de-CH" baseline="0" dirty="0" err="1"/>
              <a:t>consumption</a:t>
            </a:r>
            <a:r>
              <a:rPr lang="de-CH" baseline="0" dirty="0"/>
              <a:t> rate </a:t>
            </a:r>
            <a:r>
              <a:rPr lang="de-CH" baseline="0" dirty="0" err="1"/>
              <a:t>by</a:t>
            </a:r>
            <a:r>
              <a:rPr lang="de-CH" baseline="0" dirty="0"/>
              <a:t> </a:t>
            </a:r>
            <a:r>
              <a:rPr lang="de-CH" baseline="0" dirty="0" err="1"/>
              <a:t>pred</a:t>
            </a:r>
            <a:r>
              <a:rPr lang="de-CH" baseline="0" dirty="0"/>
              <a:t> und </a:t>
            </a:r>
            <a:r>
              <a:rPr lang="de-CH" baseline="0" dirty="0" err="1"/>
              <a:t>assumption</a:t>
            </a:r>
            <a:r>
              <a:rPr lang="de-CH" baseline="0" dirty="0"/>
              <a:t> </a:t>
            </a:r>
            <a:r>
              <a:rPr lang="de-CH" baseline="0" dirty="0" err="1"/>
              <a:t>enough</a:t>
            </a:r>
            <a:r>
              <a:rPr lang="de-CH" baseline="0" dirty="0"/>
              <a:t> </a:t>
            </a:r>
            <a:r>
              <a:rPr lang="de-CH" baseline="0" dirty="0" err="1"/>
              <a:t>prey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E201-88F3-449D-9137-181D15D9DE7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277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Least</a:t>
            </a:r>
            <a:r>
              <a:rPr lang="de-CH" baseline="0" dirty="0"/>
              <a:t> </a:t>
            </a:r>
            <a:r>
              <a:rPr lang="de-CH" baseline="0" dirty="0" err="1"/>
              <a:t>Sqaures</a:t>
            </a:r>
            <a:r>
              <a:rPr lang="de-CH" baseline="0" dirty="0"/>
              <a:t> </a:t>
            </a:r>
            <a:r>
              <a:rPr lang="de-CH" baseline="0" dirty="0" err="1"/>
              <a:t>between</a:t>
            </a:r>
            <a:r>
              <a:rPr lang="de-CH" baseline="0" dirty="0"/>
              <a:t> </a:t>
            </a:r>
            <a:r>
              <a:rPr lang="de-CH" baseline="0" dirty="0" err="1"/>
              <a:t>true</a:t>
            </a:r>
            <a:r>
              <a:rPr lang="de-CH" baseline="0" dirty="0"/>
              <a:t> </a:t>
            </a:r>
            <a:r>
              <a:rPr lang="de-CH" baseline="0" dirty="0" err="1"/>
              <a:t>data</a:t>
            </a:r>
            <a:r>
              <a:rPr lang="de-CH" baseline="0" dirty="0"/>
              <a:t> </a:t>
            </a:r>
            <a:r>
              <a:rPr lang="de-CH" baseline="0" dirty="0" err="1"/>
              <a:t>point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simulated</a:t>
            </a:r>
            <a:r>
              <a:rPr lang="de-CH" baseline="0" dirty="0"/>
              <a:t> </a:t>
            </a:r>
            <a:r>
              <a:rPr lang="de-CH" baseline="0" dirty="0" err="1"/>
              <a:t>one</a:t>
            </a:r>
            <a:endParaRPr lang="de-CH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/>
              <a:t>Sum</a:t>
            </a:r>
            <a:r>
              <a:rPr lang="de-CH" baseline="0" dirty="0"/>
              <a:t> of </a:t>
            </a:r>
            <a:r>
              <a:rPr lang="de-CH" baseline="0" dirty="0" err="1"/>
              <a:t>squared</a:t>
            </a:r>
            <a:r>
              <a:rPr lang="de-CH" baseline="0" dirty="0"/>
              <a:t> </a:t>
            </a:r>
            <a:r>
              <a:rPr lang="de-CH" baseline="0" dirty="0" err="1"/>
              <a:t>residuals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E201-88F3-449D-9137-181D15D9DE7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656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Numerical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minimum</a:t>
            </a:r>
            <a:r>
              <a:rPr lang="de-CH" baseline="0" dirty="0"/>
              <a:t> of </a:t>
            </a:r>
            <a:r>
              <a:rPr lang="de-CH" baseline="0" dirty="0" err="1"/>
              <a:t>objective</a:t>
            </a:r>
            <a:r>
              <a:rPr lang="de-CH" baseline="0" dirty="0"/>
              <a:t> </a:t>
            </a:r>
            <a:r>
              <a:rPr lang="de-CH" baseline="0" dirty="0" err="1"/>
              <a:t>function</a:t>
            </a:r>
            <a:r>
              <a:rPr lang="de-CH" baseline="0" dirty="0"/>
              <a:t> (OLS)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Non linear </a:t>
            </a:r>
            <a:r>
              <a:rPr lang="de-CH" baseline="0" dirty="0" err="1"/>
              <a:t>optimizaton</a:t>
            </a:r>
            <a:r>
              <a:rPr lang="de-CH" baseline="0" dirty="0"/>
              <a:t> </a:t>
            </a:r>
            <a:r>
              <a:rPr lang="de-CH" baseline="0" dirty="0" err="1"/>
              <a:t>problem</a:t>
            </a:r>
            <a:endParaRPr lang="de-CH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Y : </a:t>
            </a:r>
            <a:r>
              <a:rPr lang="de-CH" baseline="0" dirty="0" err="1"/>
              <a:t>funtion</a:t>
            </a:r>
            <a:r>
              <a:rPr lang="de-CH" baseline="0" dirty="0"/>
              <a:t> </a:t>
            </a:r>
            <a:r>
              <a:rPr lang="de-CH" baseline="0" dirty="0" err="1"/>
              <a:t>value</a:t>
            </a:r>
            <a:r>
              <a:rPr lang="de-CH" baseline="0" dirty="0"/>
              <a:t>, x0, x1 = </a:t>
            </a:r>
            <a:r>
              <a:rPr lang="de-CH" baseline="0" dirty="0" err="1"/>
              <a:t>parameters</a:t>
            </a:r>
            <a:endParaRPr lang="de-CH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Test </a:t>
            </a:r>
            <a:r>
              <a:rPr lang="de-CH" baseline="0" dirty="0" err="1"/>
              <a:t>points</a:t>
            </a:r>
            <a:r>
              <a:rPr lang="de-CH" baseline="0" dirty="0"/>
              <a:t> </a:t>
            </a:r>
            <a:r>
              <a:rPr lang="de-CH" baseline="0" dirty="0" err="1"/>
              <a:t>aranged</a:t>
            </a:r>
            <a:r>
              <a:rPr lang="de-CH" baseline="0" dirty="0"/>
              <a:t> </a:t>
            </a:r>
            <a:r>
              <a:rPr lang="de-CH" baseline="0" dirty="0" err="1"/>
              <a:t>as</a:t>
            </a:r>
            <a:r>
              <a:rPr lang="de-CH" baseline="0" dirty="0"/>
              <a:t> </a:t>
            </a:r>
            <a:r>
              <a:rPr lang="de-CH" baseline="0" dirty="0" err="1"/>
              <a:t>simplex</a:t>
            </a:r>
            <a:r>
              <a:rPr lang="de-CH" baseline="0" dirty="0"/>
              <a:t>: Simplex: </a:t>
            </a:r>
            <a:r>
              <a:rPr lang="de-CH" baseline="0" dirty="0" err="1"/>
              <a:t>polytope</a:t>
            </a:r>
            <a:r>
              <a:rPr lang="de-CH" baseline="0" dirty="0"/>
              <a:t> of n + 1 in n-</a:t>
            </a:r>
            <a:r>
              <a:rPr lang="de-CH" baseline="0" dirty="0" err="1"/>
              <a:t>dimennsions</a:t>
            </a:r>
            <a:endParaRPr lang="de-CH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In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iteration</a:t>
            </a:r>
            <a:r>
              <a:rPr lang="de-CH" dirty="0"/>
              <a:t> ist </a:t>
            </a:r>
            <a:r>
              <a:rPr lang="de-CH" dirty="0" err="1"/>
              <a:t>exptrapolates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behaviour</a:t>
            </a:r>
            <a:r>
              <a:rPr lang="de-CH" baseline="0" dirty="0"/>
              <a:t> of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objective</a:t>
            </a:r>
            <a:r>
              <a:rPr lang="de-CH" baseline="0" dirty="0"/>
              <a:t> </a:t>
            </a:r>
            <a:r>
              <a:rPr lang="de-CH" baseline="0" dirty="0" err="1"/>
              <a:t>function</a:t>
            </a:r>
            <a:r>
              <a:rPr lang="de-CH" baseline="0" dirty="0"/>
              <a:t> of </a:t>
            </a:r>
            <a:r>
              <a:rPr lang="de-CH" baseline="0" dirty="0" err="1"/>
              <a:t>each</a:t>
            </a:r>
            <a:r>
              <a:rPr lang="de-CH" baseline="0" dirty="0"/>
              <a:t> of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points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find </a:t>
            </a:r>
            <a:r>
              <a:rPr lang="de-CH" baseline="0" dirty="0" err="1"/>
              <a:t>new</a:t>
            </a:r>
            <a:r>
              <a:rPr lang="de-CH" baseline="0" dirty="0"/>
              <a:t> </a:t>
            </a:r>
            <a:r>
              <a:rPr lang="de-CH" baseline="0" dirty="0" err="1"/>
              <a:t>one</a:t>
            </a:r>
            <a:endParaRPr lang="de-CH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/>
              <a:t>The </a:t>
            </a:r>
            <a:r>
              <a:rPr lang="de-CH" baseline="0" dirty="0" err="1"/>
              <a:t>if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new</a:t>
            </a:r>
            <a:r>
              <a:rPr lang="de-CH" baseline="0" dirty="0"/>
              <a:t> </a:t>
            </a:r>
            <a:r>
              <a:rPr lang="de-CH" baseline="0" dirty="0" err="1"/>
              <a:t>point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better</a:t>
            </a:r>
            <a:r>
              <a:rPr lang="de-CH" baseline="0" dirty="0"/>
              <a:t> </a:t>
            </a:r>
            <a:r>
              <a:rPr lang="de-CH" baseline="0" dirty="0" err="1"/>
              <a:t>than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worst</a:t>
            </a:r>
            <a:r>
              <a:rPr lang="de-CH" baseline="0" dirty="0"/>
              <a:t> </a:t>
            </a:r>
            <a:r>
              <a:rPr lang="de-CH" baseline="0" dirty="0" err="1"/>
              <a:t>current</a:t>
            </a:r>
            <a:r>
              <a:rPr lang="de-CH" baseline="0" dirty="0"/>
              <a:t> </a:t>
            </a:r>
            <a:r>
              <a:rPr lang="de-CH" baseline="0" dirty="0" err="1"/>
              <a:t>point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worst</a:t>
            </a:r>
            <a:r>
              <a:rPr lang="de-CH" baseline="0" dirty="0"/>
              <a:t> </a:t>
            </a:r>
            <a:r>
              <a:rPr lang="de-CH" baseline="0" dirty="0" err="1"/>
              <a:t>gets</a:t>
            </a:r>
            <a:r>
              <a:rPr lang="de-CH" baseline="0" dirty="0"/>
              <a:t> </a:t>
            </a:r>
            <a:r>
              <a:rPr lang="de-CH" baseline="0" dirty="0" err="1"/>
              <a:t>replaced</a:t>
            </a:r>
            <a:endParaRPr lang="de-CH" baseline="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baseline="0" dirty="0"/>
              <a:t>Like a ball </a:t>
            </a:r>
            <a:r>
              <a:rPr lang="de-CH" baseline="0" dirty="0" err="1"/>
              <a:t>rolling</a:t>
            </a:r>
            <a:r>
              <a:rPr lang="de-CH" baseline="0" dirty="0"/>
              <a:t> down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hill</a:t>
            </a:r>
            <a:r>
              <a:rPr lang="de-CH" baseline="0" dirty="0"/>
              <a:t> </a:t>
            </a:r>
            <a:r>
              <a:rPr lang="de-CH" baseline="0" dirty="0" err="1"/>
              <a:t>towards</a:t>
            </a:r>
            <a:r>
              <a:rPr lang="de-CH" baseline="0" dirty="0"/>
              <a:t> a </a:t>
            </a:r>
            <a:r>
              <a:rPr lang="de-CH" baseline="0" dirty="0" err="1"/>
              <a:t>local</a:t>
            </a:r>
            <a:r>
              <a:rPr lang="de-CH" baseline="0" dirty="0"/>
              <a:t> </a:t>
            </a:r>
            <a:r>
              <a:rPr lang="de-CH" baseline="0" dirty="0" err="1"/>
              <a:t>or</a:t>
            </a:r>
            <a:r>
              <a:rPr lang="de-CH" baseline="0" dirty="0"/>
              <a:t> global </a:t>
            </a:r>
            <a:r>
              <a:rPr lang="de-CH" baseline="0" dirty="0" err="1"/>
              <a:t>minimum</a:t>
            </a:r>
            <a:r>
              <a:rPr lang="de-CH" baseline="0" dirty="0"/>
              <a:t> (</a:t>
            </a:r>
            <a:r>
              <a:rPr lang="de-CH" baseline="0" dirty="0" err="1"/>
              <a:t>goal</a:t>
            </a:r>
            <a:r>
              <a:rPr lang="de-CH" baseline="0" dirty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E201-88F3-449D-9137-181D15D9DE7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70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Strongly</a:t>
            </a:r>
            <a:r>
              <a:rPr lang="de-CH" dirty="0"/>
              <a:t> </a:t>
            </a:r>
            <a:r>
              <a:rPr lang="de-CH" dirty="0" err="1"/>
              <a:t>dependent</a:t>
            </a:r>
            <a:r>
              <a:rPr lang="de-CH" dirty="0"/>
              <a:t> of </a:t>
            </a:r>
            <a:r>
              <a:rPr lang="de-CH" dirty="0" err="1"/>
              <a:t>inital</a:t>
            </a:r>
            <a:r>
              <a:rPr lang="de-CH" dirty="0"/>
              <a:t> </a:t>
            </a:r>
            <a:r>
              <a:rPr lang="de-CH" dirty="0" err="1"/>
              <a:t>guess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E201-88F3-449D-9137-181D15D9DE7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41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+ : </a:t>
            </a:r>
            <a:r>
              <a:rPr lang="de-CH" dirty="0" err="1"/>
              <a:t>oscillation</a:t>
            </a:r>
            <a:r>
              <a:rPr lang="de-CH" dirty="0"/>
              <a:t> high,</a:t>
            </a:r>
            <a:r>
              <a:rPr lang="de-CH" baseline="0" dirty="0"/>
              <a:t> </a:t>
            </a:r>
            <a:r>
              <a:rPr lang="de-CH" baseline="0" dirty="0" err="1"/>
              <a:t>stability</a:t>
            </a:r>
            <a:r>
              <a:rPr lang="de-CH" baseline="0" dirty="0"/>
              <a:t> of </a:t>
            </a:r>
            <a:r>
              <a:rPr lang="de-CH" baseline="0" dirty="0" err="1"/>
              <a:t>system</a:t>
            </a:r>
            <a:r>
              <a:rPr lang="de-CH" baseline="0" dirty="0"/>
              <a:t>, </a:t>
            </a:r>
            <a:r>
              <a:rPr lang="de-CH" baseline="0" dirty="0" err="1"/>
              <a:t>algae</a:t>
            </a:r>
            <a:r>
              <a:rPr lang="de-CH" baseline="0" dirty="0"/>
              <a:t> </a:t>
            </a:r>
            <a:r>
              <a:rPr lang="de-CH" baseline="0" dirty="0" err="1"/>
              <a:t>peaks</a:t>
            </a:r>
            <a:r>
              <a:rPr lang="de-CH" baseline="0" dirty="0"/>
              <a:t> </a:t>
            </a:r>
            <a:r>
              <a:rPr lang="de-CH" baseline="0" dirty="0" err="1"/>
              <a:t>preceed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predation</a:t>
            </a:r>
            <a:endParaRPr lang="de-CH" baseline="0" dirty="0"/>
          </a:p>
          <a:p>
            <a:r>
              <a:rPr lang="de-CH" baseline="0" dirty="0"/>
              <a:t>-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few</a:t>
            </a:r>
            <a:r>
              <a:rPr lang="de-CH" baseline="0" dirty="0"/>
              <a:t> </a:t>
            </a:r>
            <a:r>
              <a:rPr lang="de-CH" baseline="0" dirty="0" err="1"/>
              <a:t>cycles</a:t>
            </a:r>
            <a:r>
              <a:rPr lang="de-CH" baseline="0" dirty="0"/>
              <a:t>, </a:t>
            </a:r>
            <a:r>
              <a:rPr lang="de-CH" baseline="0" dirty="0" err="1"/>
              <a:t>random</a:t>
            </a:r>
            <a:r>
              <a:rPr lang="de-CH" baseline="0" dirty="0"/>
              <a:t> </a:t>
            </a:r>
            <a:r>
              <a:rPr lang="de-CH" baseline="0" dirty="0" err="1"/>
              <a:t>peaks</a:t>
            </a:r>
            <a:r>
              <a:rPr lang="de-CH" baseline="0" dirty="0"/>
              <a:t> not </a:t>
            </a:r>
            <a:r>
              <a:rPr lang="de-CH" baseline="0" dirty="0" err="1"/>
              <a:t>included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E201-88F3-449D-9137-181D15D9DE7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78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096-5B4E-4793-879F-B63AB179E791}" type="datetimeFigureOut">
              <a:rPr lang="de-CH" smtClean="0"/>
              <a:t>18.06.2022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01D-107B-4616-8174-8FCB42B8E2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72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096-5B4E-4793-879F-B63AB179E791}" type="datetimeFigureOut">
              <a:rPr lang="de-CH" smtClean="0"/>
              <a:t>18.06.2022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01D-107B-4616-8174-8FCB42B8E2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266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096-5B4E-4793-879F-B63AB179E791}" type="datetimeFigureOut">
              <a:rPr lang="de-CH" smtClean="0"/>
              <a:t>18.06.2022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01D-107B-4616-8174-8FCB42B8E2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781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096-5B4E-4793-879F-B63AB179E791}" type="datetimeFigureOut">
              <a:rPr lang="de-CH" smtClean="0"/>
              <a:t>18.06.2022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01D-107B-4616-8174-8FCB42B8E2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573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096-5B4E-4793-879F-B63AB179E791}" type="datetimeFigureOut">
              <a:rPr lang="de-CH" smtClean="0"/>
              <a:t>18.06.2022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01D-107B-4616-8174-8FCB42B8E2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636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096-5B4E-4793-879F-B63AB179E791}" type="datetimeFigureOut">
              <a:rPr lang="de-CH" smtClean="0"/>
              <a:t>18.06.2022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01D-107B-4616-8174-8FCB42B8E2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241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096-5B4E-4793-879F-B63AB179E791}" type="datetimeFigureOut">
              <a:rPr lang="de-CH" smtClean="0"/>
              <a:t>18.06.2022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01D-107B-4616-8174-8FCB42B8E2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694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096-5B4E-4793-879F-B63AB179E791}" type="datetimeFigureOut">
              <a:rPr lang="de-CH" smtClean="0"/>
              <a:t>18.06.2022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01D-107B-4616-8174-8FCB42B8E2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69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096-5B4E-4793-879F-B63AB179E791}" type="datetimeFigureOut">
              <a:rPr lang="de-CH" smtClean="0"/>
              <a:t>18.06.2022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01D-107B-4616-8174-8FCB42B8E2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421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096-5B4E-4793-879F-B63AB179E791}" type="datetimeFigureOut">
              <a:rPr lang="de-CH" smtClean="0"/>
              <a:t>18.06.2022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01D-107B-4616-8174-8FCB42B8E2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98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096-5B4E-4793-879F-B63AB179E791}" type="datetimeFigureOut">
              <a:rPr lang="de-CH" smtClean="0"/>
              <a:t>18.06.2022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01D-107B-4616-8174-8FCB42B8E2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991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C096-5B4E-4793-879F-B63AB179E791}" type="datetimeFigureOut">
              <a:rPr lang="de-CH" smtClean="0"/>
              <a:t>18.06.2022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301D-107B-4616-8174-8FCB42B8E2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851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06879" y="2848407"/>
            <a:ext cx="9144000" cy="2387600"/>
          </a:xfrm>
        </p:spPr>
        <p:txBody>
          <a:bodyPr/>
          <a:lstStyle/>
          <a:p>
            <a:r>
              <a:rPr lang="de-CH" dirty="0"/>
              <a:t>Fitting an </a:t>
            </a:r>
            <a:r>
              <a:rPr lang="de-CH" dirty="0" err="1"/>
              <a:t>ecologic</a:t>
            </a:r>
            <a:r>
              <a:rPr lang="de-CH" dirty="0"/>
              <a:t> ODE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real </a:t>
            </a:r>
            <a:r>
              <a:rPr lang="de-CH" dirty="0" err="1"/>
              <a:t>world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67031" y="5203958"/>
            <a:ext cx="9144000" cy="1655762"/>
          </a:xfrm>
        </p:spPr>
        <p:txBody>
          <a:bodyPr/>
          <a:lstStyle/>
          <a:p>
            <a:r>
              <a:rPr lang="de-CH" dirty="0"/>
              <a:t>Pascal Bärtschi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46" y="459201"/>
            <a:ext cx="2691751" cy="24299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6" y="447600"/>
            <a:ext cx="4620710" cy="244156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024" y="485381"/>
            <a:ext cx="3805438" cy="24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8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Methods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Nelder-mead</a:t>
            </a:r>
            <a:r>
              <a:rPr lang="de-CH" dirty="0"/>
              <a:t> </a:t>
            </a:r>
            <a:r>
              <a:rPr lang="de-CH" dirty="0" err="1"/>
              <a:t>density</a:t>
            </a:r>
            <a:r>
              <a:rPr lang="de-CH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2" y="2361341"/>
            <a:ext cx="5591955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0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Data vs. Simulation</a:t>
            </a:r>
          </a:p>
          <a:p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1953"/>
            <a:ext cx="10260864" cy="37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Simulation </a:t>
            </a:r>
            <a:r>
              <a:rPr lang="de-CH" dirty="0" err="1"/>
              <a:t>behaviour</a:t>
            </a:r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8100"/>
            <a:ext cx="9822628" cy="361886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395" y="2502092"/>
            <a:ext cx="1936377" cy="33342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819426" y="2558515"/>
            <a:ext cx="327032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/>
              <a:t>Simulation for 1000 days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81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Tradeoff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cycle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time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reach</a:t>
            </a:r>
            <a:r>
              <a:rPr lang="de-CH" dirty="0"/>
              <a:t> </a:t>
            </a:r>
            <a:r>
              <a:rPr lang="de-CH" dirty="0" err="1"/>
              <a:t>euqilibrium</a:t>
            </a:r>
            <a:endParaRPr lang="de-CH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4" y="2602479"/>
            <a:ext cx="10526396" cy="34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err="1"/>
              <a:t>Lotka-Volterra</a:t>
            </a:r>
            <a:r>
              <a:rPr lang="de-CH" dirty="0"/>
              <a:t> not </a:t>
            </a:r>
            <a:r>
              <a:rPr lang="de-CH" dirty="0" err="1"/>
              <a:t>sufficient</a:t>
            </a:r>
            <a:endParaRPr lang="de-CH" dirty="0"/>
          </a:p>
          <a:p>
            <a:pPr lvl="1"/>
            <a:r>
              <a:rPr lang="de-CH" dirty="0"/>
              <a:t>Not </a:t>
            </a:r>
            <a:r>
              <a:rPr lang="de-CH" dirty="0" err="1"/>
              <a:t>built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microbiota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Assumptions</a:t>
            </a:r>
            <a:r>
              <a:rPr lang="de-CH" dirty="0"/>
              <a:t> not </a:t>
            </a:r>
            <a:r>
              <a:rPr lang="de-CH" dirty="0" err="1"/>
              <a:t>met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Lots of </a:t>
            </a:r>
            <a:r>
              <a:rPr lang="de-CH" dirty="0" err="1"/>
              <a:t>excluded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  <a:p>
            <a:pPr lvl="1"/>
            <a:r>
              <a:rPr lang="de-CH" dirty="0" err="1"/>
              <a:t>Inconstant</a:t>
            </a:r>
            <a:r>
              <a:rPr lang="de-CH" dirty="0"/>
              <a:t> </a:t>
            </a:r>
            <a:r>
              <a:rPr lang="de-CH" dirty="0" err="1"/>
              <a:t>nutrient</a:t>
            </a:r>
            <a:r>
              <a:rPr lang="de-CH" dirty="0"/>
              <a:t> </a:t>
            </a:r>
            <a:r>
              <a:rPr lang="de-CH" dirty="0" err="1"/>
              <a:t>availability</a:t>
            </a:r>
            <a:endParaRPr lang="de-CH" dirty="0"/>
          </a:p>
          <a:p>
            <a:pPr lvl="1"/>
            <a:r>
              <a:rPr lang="de-CH" dirty="0" err="1"/>
              <a:t>Secreted</a:t>
            </a:r>
            <a:r>
              <a:rPr lang="de-CH" dirty="0"/>
              <a:t> </a:t>
            </a:r>
            <a:r>
              <a:rPr lang="de-CH" dirty="0" err="1"/>
              <a:t>metabolics</a:t>
            </a:r>
            <a:r>
              <a:rPr lang="de-CH" dirty="0"/>
              <a:t>   </a:t>
            </a:r>
          </a:p>
          <a:p>
            <a:pPr lvl="1"/>
            <a:r>
              <a:rPr lang="de-CH" dirty="0"/>
              <a:t>‘Quorum </a:t>
            </a:r>
            <a:r>
              <a:rPr lang="de-CH" dirty="0" err="1"/>
              <a:t>sensing</a:t>
            </a:r>
            <a:r>
              <a:rPr lang="de-CH" dirty="0"/>
              <a:t>’</a:t>
            </a:r>
          </a:p>
          <a:p>
            <a:pPr lvl="1"/>
            <a:r>
              <a:rPr lang="de-CH" dirty="0"/>
              <a:t>Morphogenesis of </a:t>
            </a:r>
            <a:r>
              <a:rPr lang="de-CH" dirty="0" err="1"/>
              <a:t>rotifers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695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Outlook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Additonal</a:t>
            </a:r>
            <a:r>
              <a:rPr lang="de-CH" dirty="0"/>
              <a:t> ODEs </a:t>
            </a:r>
            <a:r>
              <a:rPr lang="de-CH" dirty="0" err="1"/>
              <a:t>describing</a:t>
            </a:r>
            <a:r>
              <a:rPr lang="de-CH" dirty="0"/>
              <a:t> </a:t>
            </a:r>
            <a:r>
              <a:rPr lang="de-CH" dirty="0" err="1"/>
              <a:t>nutrient</a:t>
            </a:r>
            <a:r>
              <a:rPr lang="de-CH" dirty="0"/>
              <a:t> </a:t>
            </a:r>
            <a:r>
              <a:rPr lang="de-CH" dirty="0" err="1"/>
              <a:t>availability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behaviour</a:t>
            </a:r>
            <a:r>
              <a:rPr lang="de-CH" dirty="0"/>
              <a:t> of different </a:t>
            </a:r>
            <a:r>
              <a:rPr lang="de-CH" dirty="0" err="1"/>
              <a:t>rotifer</a:t>
            </a:r>
            <a:r>
              <a:rPr lang="de-CH" dirty="0"/>
              <a:t> </a:t>
            </a:r>
            <a:r>
              <a:rPr lang="de-CH" dirty="0" err="1"/>
              <a:t>stages</a:t>
            </a:r>
            <a:endParaRPr lang="de-CH" dirty="0"/>
          </a:p>
          <a:p>
            <a:r>
              <a:rPr lang="de-CH" dirty="0" err="1"/>
              <a:t>Including</a:t>
            </a:r>
            <a:r>
              <a:rPr lang="de-CH" dirty="0"/>
              <a:t> </a:t>
            </a:r>
            <a:r>
              <a:rPr lang="de-CH" dirty="0" err="1"/>
              <a:t>stochasticity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101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Credit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Data: https://figshare.com/articles/dataset/Time_series_of_long-term_experimental_predator-prey_cycles/10045976/1 </a:t>
            </a:r>
          </a:p>
        </p:txBody>
      </p:sp>
    </p:spTree>
    <p:extLst>
      <p:ext uri="{BB962C8B-B14F-4D97-AF65-F5344CB8AC3E}">
        <p14:creationId xmlns:p14="http://schemas.microsoft.com/office/powerpoint/2010/main" val="369253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020"/>
          </a:xfrm>
        </p:spPr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/>
              <a:t>Research </a:t>
            </a:r>
            <a:r>
              <a:rPr lang="de-CH" dirty="0" err="1"/>
              <a:t>internship</a:t>
            </a:r>
            <a:r>
              <a:rPr lang="de-CH" dirty="0"/>
              <a:t> in </a:t>
            </a:r>
            <a:r>
              <a:rPr lang="de-CH" dirty="0" err="1"/>
              <a:t>ecology</a:t>
            </a:r>
            <a:endParaRPr lang="de-CH" dirty="0"/>
          </a:p>
          <a:p>
            <a:r>
              <a:rPr lang="de-CH" dirty="0"/>
              <a:t>Value of </a:t>
            </a:r>
            <a:r>
              <a:rPr lang="de-CH" dirty="0" err="1"/>
              <a:t>ecologic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  <a:p>
            <a:pPr lvl="1" fontAlgn="base"/>
            <a:r>
              <a:rPr lang="en-US" dirty="0"/>
              <a:t>Science: </a:t>
            </a:r>
          </a:p>
          <a:p>
            <a:pPr lvl="2" fontAlgn="base"/>
            <a:r>
              <a:rPr lang="en-US" dirty="0"/>
              <a:t>Simplifying reality to understand interactions and predict </a:t>
            </a:r>
            <a:r>
              <a:rPr lang="en-US" dirty="0" err="1"/>
              <a:t>behaviour</a:t>
            </a:r>
            <a:endParaRPr lang="en-US" dirty="0"/>
          </a:p>
          <a:p>
            <a:pPr lvl="1" fontAlgn="base"/>
            <a:r>
              <a:rPr lang="en-US" dirty="0"/>
              <a:t>Society: </a:t>
            </a:r>
          </a:p>
          <a:p>
            <a:pPr lvl="2" fontAlgn="base"/>
            <a:r>
              <a:rPr lang="en-US" dirty="0"/>
              <a:t>Eutrophication</a:t>
            </a:r>
          </a:p>
          <a:p>
            <a:pPr lvl="2" fontAlgn="base"/>
            <a:r>
              <a:rPr lang="en-US" dirty="0"/>
              <a:t>Hunting 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846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fontAlgn="base"/>
            <a:r>
              <a:rPr lang="en-GB" dirty="0"/>
              <a:t>Potential for long term persistence of predator cycles </a:t>
            </a:r>
          </a:p>
          <a:p>
            <a:pPr lvl="1" fontAlgn="base"/>
            <a:r>
              <a:rPr lang="en-GB" dirty="0" err="1"/>
              <a:t>Expermental</a:t>
            </a:r>
            <a:r>
              <a:rPr lang="en-GB" dirty="0"/>
              <a:t>: stable environmental conditions</a:t>
            </a:r>
          </a:p>
          <a:p>
            <a:pPr lvl="1" fontAlgn="base"/>
            <a:r>
              <a:rPr lang="en-GB" dirty="0"/>
              <a:t>Short generation time: many cycles in little time </a:t>
            </a:r>
          </a:p>
          <a:p>
            <a:pPr fontAlgn="base"/>
            <a:r>
              <a:rPr lang="en-GB" dirty="0"/>
              <a:t>Freshwater organisms</a:t>
            </a:r>
          </a:p>
          <a:p>
            <a:pPr lvl="1" fontAlgn="base"/>
            <a:r>
              <a:rPr lang="en-GB" dirty="0"/>
              <a:t>Prey: unicellular green algae </a:t>
            </a:r>
          </a:p>
          <a:p>
            <a:pPr lvl="1" fontAlgn="base"/>
            <a:r>
              <a:rPr lang="en-GB" dirty="0"/>
              <a:t>Predator: planktonic rotifers 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68" y="3571539"/>
            <a:ext cx="3824345" cy="25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5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27" y="1825625"/>
            <a:ext cx="10244531" cy="3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Methods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Lotka-Volterra</a:t>
            </a:r>
            <a:r>
              <a:rPr lang="de-CH" dirty="0"/>
              <a:t> ODE </a:t>
            </a:r>
            <a:r>
              <a:rPr lang="de-CH" dirty="0" err="1"/>
              <a:t>system</a:t>
            </a:r>
            <a:endParaRPr lang="de-CH" dirty="0"/>
          </a:p>
          <a:p>
            <a:pPr lvl="1"/>
            <a:r>
              <a:rPr lang="de-CH" dirty="0"/>
              <a:t>Prey-</a:t>
            </a:r>
            <a:r>
              <a:rPr lang="de-CH" dirty="0" err="1"/>
              <a:t>predator</a:t>
            </a:r>
            <a:r>
              <a:rPr lang="de-CH" dirty="0"/>
              <a:t> </a:t>
            </a:r>
            <a:r>
              <a:rPr lang="de-CH" dirty="0" err="1"/>
              <a:t>dynamics</a:t>
            </a:r>
            <a:endParaRPr lang="de-CH" dirty="0"/>
          </a:p>
          <a:p>
            <a:pPr lvl="1"/>
            <a:r>
              <a:rPr lang="de-CH" dirty="0" err="1"/>
              <a:t>Described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a pair of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order</a:t>
            </a:r>
            <a:r>
              <a:rPr lang="de-CH" dirty="0"/>
              <a:t> differential </a:t>
            </a:r>
            <a:r>
              <a:rPr lang="de-CH" dirty="0" err="1"/>
              <a:t>equations</a:t>
            </a:r>
            <a:endParaRPr lang="de-CH" dirty="0"/>
          </a:p>
          <a:p>
            <a:pPr lvl="1"/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521" y="3289640"/>
            <a:ext cx="6496957" cy="34199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933" y="3423653"/>
            <a:ext cx="341042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7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Methods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624418" y="3700632"/>
                <a:ext cx="6943164" cy="26131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de-CH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CH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4418" y="3700632"/>
                <a:ext cx="6943164" cy="261316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980328" y="1690689"/>
            <a:ext cx="1290919" cy="13196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295359" y="2165854"/>
            <a:ext cx="66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solidFill>
                  <a:schemeClr val="bg1"/>
                </a:solidFill>
              </a:rPr>
              <a:t>Prey </a:t>
            </a:r>
          </a:p>
        </p:txBody>
      </p:sp>
      <p:sp>
        <p:nvSpPr>
          <p:cNvPr id="6" name="Ellipse 5"/>
          <p:cNvSpPr/>
          <p:nvPr/>
        </p:nvSpPr>
        <p:spPr>
          <a:xfrm>
            <a:off x="6917168" y="1690687"/>
            <a:ext cx="1357703" cy="13196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071770" y="2150466"/>
            <a:ext cx="121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>
                <a:solidFill>
                  <a:schemeClr val="bg1"/>
                </a:solidFill>
              </a:rPr>
              <a:t>Predator</a:t>
            </a: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9" name="Gebogener Pfeil 8"/>
          <p:cNvSpPr/>
          <p:nvPr/>
        </p:nvSpPr>
        <p:spPr>
          <a:xfrm rot="16200000">
            <a:off x="3301508" y="1635072"/>
            <a:ext cx="1251817" cy="1491786"/>
          </a:xfrm>
          <a:prstGeom prst="circular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Gebogener Pfeil 10"/>
          <p:cNvSpPr/>
          <p:nvPr/>
        </p:nvSpPr>
        <p:spPr>
          <a:xfrm rot="15886779" flipH="1" flipV="1">
            <a:off x="7693570" y="1651727"/>
            <a:ext cx="1289000" cy="151121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46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Pfeil nach links und rechts 11"/>
          <p:cNvSpPr/>
          <p:nvPr/>
        </p:nvSpPr>
        <p:spPr>
          <a:xfrm>
            <a:off x="5440750" y="2082931"/>
            <a:ext cx="1323951" cy="631082"/>
          </a:xfrm>
          <a:prstGeom prst="leftRightArrow">
            <a:avLst/>
          </a:prstGeom>
          <a:gradFill>
            <a:gsLst>
              <a:gs pos="0">
                <a:srgbClr val="00B050"/>
              </a:gs>
              <a:gs pos="100000">
                <a:srgbClr val="FF0000">
                  <a:alpha val="5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3181523" y="2139707"/>
            <a:ext cx="165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α</a:t>
            </a: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772715" y="2201985"/>
            <a:ext cx="83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de-CH" dirty="0">
                <a:solidFill>
                  <a:schemeClr val="bg1"/>
                </a:solidFill>
              </a:rPr>
              <a:t> &amp; </a:t>
            </a:r>
            <a:r>
              <a:rPr lang="el-GR" dirty="0">
                <a:solidFill>
                  <a:schemeClr val="bg1"/>
                </a:solidFill>
              </a:rPr>
              <a:t>δ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784520" y="2201985"/>
            <a:ext cx="15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γ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5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801BA-AB02-D196-9DDC-B3A80E5F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Methods</a:t>
            </a:r>
            <a:endParaRPr lang="de-DE" dirty="0"/>
          </a:p>
        </p:txBody>
      </p:sp>
      <p:pic>
        <p:nvPicPr>
          <p:cNvPr id="4" name="Grafik 4" descr="Ein Bild, das Text, Uhr enthält.&#10;&#10;Beschreibung automatisch generiert.">
            <a:extLst>
              <a:ext uri="{FF2B5EF4-FFF2-40B4-BE49-F238E27FC236}">
                <a16:creationId xmlns:a16="http://schemas.microsoft.com/office/drawing/2014/main" id="{B00F2807-538B-F616-EEBC-F9305945A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981" y="1610519"/>
            <a:ext cx="5276849" cy="5031581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C507371-BB31-1274-4F6D-7F8C70A1436E}"/>
              </a:ext>
            </a:extLst>
          </p:cNvPr>
          <p:cNvSpPr txBox="1"/>
          <p:nvPr/>
        </p:nvSpPr>
        <p:spPr>
          <a:xfrm>
            <a:off x="5926931" y="57126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solidFill>
                  <a:srgbClr val="883F28"/>
                </a:solidFill>
                <a:cs typeface="Calibri"/>
              </a:rPr>
              <a:t>dy</a:t>
            </a:r>
            <a:r>
              <a:rPr lang="de-DE" dirty="0">
                <a:solidFill>
                  <a:srgbClr val="883F28"/>
                </a:solidFill>
                <a:cs typeface="Calibri"/>
              </a:rPr>
              <a:t>/</a:t>
            </a:r>
            <a:r>
              <a:rPr lang="de-DE" dirty="0" err="1">
                <a:solidFill>
                  <a:srgbClr val="883F28"/>
                </a:solidFill>
                <a:cs typeface="Calibri"/>
              </a:rPr>
              <a:t>dt</a:t>
            </a:r>
            <a:r>
              <a:rPr lang="de-DE" dirty="0">
                <a:solidFill>
                  <a:srgbClr val="883F28"/>
                </a:solidFill>
                <a:cs typeface="Calibri"/>
              </a:rPr>
              <a:t> = 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503B65-3257-21CC-D0E5-2CC94974EA73}"/>
              </a:ext>
            </a:extLst>
          </p:cNvPr>
          <p:cNvSpPr txBox="1"/>
          <p:nvPr/>
        </p:nvSpPr>
        <p:spPr>
          <a:xfrm rot="16200000">
            <a:off x="2890837" y="23312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accent6"/>
                </a:solidFill>
                <a:cs typeface="Calibri"/>
              </a:rPr>
              <a:t>dx/</a:t>
            </a:r>
            <a:r>
              <a:rPr lang="de-DE" dirty="0" err="1">
                <a:solidFill>
                  <a:schemeClr val="accent6"/>
                </a:solidFill>
                <a:cs typeface="Calibri"/>
              </a:rPr>
              <a:t>dt</a:t>
            </a:r>
            <a:r>
              <a:rPr lang="de-DE" dirty="0">
                <a:solidFill>
                  <a:schemeClr val="accent6"/>
                </a:solidFill>
                <a:cs typeface="Calibri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65048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Methods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OLS </a:t>
            </a:r>
            <a:r>
              <a:rPr lang="de-CH" dirty="0" err="1"/>
              <a:t>regression</a:t>
            </a:r>
            <a:endParaRPr lang="de-CH" dirty="0"/>
          </a:p>
          <a:p>
            <a:pPr lvl="1"/>
            <a:r>
              <a:rPr lang="de-CH" dirty="0"/>
              <a:t>Goal: </a:t>
            </a:r>
            <a:r>
              <a:rPr lang="de-CH" dirty="0" err="1"/>
              <a:t>minimize</a:t>
            </a:r>
            <a:r>
              <a:rPr lang="de-CH" dirty="0"/>
              <a:t> </a:t>
            </a:r>
            <a:r>
              <a:rPr lang="de-CH" dirty="0" err="1"/>
              <a:t>resdiuals</a:t>
            </a:r>
            <a:r>
              <a:rPr lang="de-CH" dirty="0"/>
              <a:t> (</a:t>
            </a:r>
            <a:r>
              <a:rPr lang="de-CH" dirty="0" err="1"/>
              <a:t>red</a:t>
            </a:r>
            <a:r>
              <a:rPr lang="de-CH" dirty="0"/>
              <a:t>)</a:t>
            </a:r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326" y="3076589"/>
            <a:ext cx="4313817" cy="23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0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Methods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Nelder-mead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Downhill</a:t>
            </a:r>
            <a:r>
              <a:rPr lang="de-CH" dirty="0"/>
              <a:t> </a:t>
            </a:r>
            <a:r>
              <a:rPr lang="de-CH" dirty="0" err="1"/>
              <a:t>simplex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minimize</a:t>
            </a:r>
            <a:r>
              <a:rPr lang="de-CH" dirty="0"/>
              <a:t> </a:t>
            </a:r>
            <a:r>
              <a:rPr lang="de-CH" dirty="0" err="1"/>
              <a:t>objective</a:t>
            </a:r>
            <a:r>
              <a:rPr lang="de-CH" dirty="0"/>
              <a:t> </a:t>
            </a:r>
            <a:r>
              <a:rPr lang="de-CH" dirty="0" err="1"/>
              <a:t>function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413" y="2832252"/>
            <a:ext cx="5514568" cy="3608740"/>
          </a:xfrm>
          <a:prstGeom prst="rect">
            <a:avLst/>
          </a:prstGeom>
        </p:spPr>
      </p:pic>
      <p:sp>
        <p:nvSpPr>
          <p:cNvPr id="10" name="Gleichschenkliges Dreieck 9"/>
          <p:cNvSpPr/>
          <p:nvPr/>
        </p:nvSpPr>
        <p:spPr>
          <a:xfrm rot="20752156">
            <a:off x="4764655" y="4877333"/>
            <a:ext cx="1366221" cy="588176"/>
          </a:xfrm>
          <a:prstGeom prst="triangle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Gleichschenkliges Dreieck 10"/>
          <p:cNvSpPr/>
          <p:nvPr/>
        </p:nvSpPr>
        <p:spPr>
          <a:xfrm rot="18791669">
            <a:off x="5465886" y="4726982"/>
            <a:ext cx="430466" cy="869927"/>
          </a:xfrm>
          <a:prstGeom prst="triangl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Gleichschenkliges Dreieck 11"/>
          <p:cNvSpPr/>
          <p:nvPr/>
        </p:nvSpPr>
        <p:spPr>
          <a:xfrm rot="18645330">
            <a:off x="5671424" y="5274130"/>
            <a:ext cx="445659" cy="228291"/>
          </a:xfrm>
          <a:prstGeom prst="triangle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1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Breitbild</PresentationFormat>
  <Paragraphs>120</Paragraphs>
  <Slides>16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 Theme</vt:lpstr>
      <vt:lpstr>Fitting an ecologic ODE model to real world data</vt:lpstr>
      <vt:lpstr>Introduction</vt:lpstr>
      <vt:lpstr>Dataset</vt:lpstr>
      <vt:lpstr>Dataset</vt:lpstr>
      <vt:lpstr>Methods</vt:lpstr>
      <vt:lpstr>Methods</vt:lpstr>
      <vt:lpstr>Methods</vt:lpstr>
      <vt:lpstr>Methods</vt:lpstr>
      <vt:lpstr>Methods</vt:lpstr>
      <vt:lpstr>Methods</vt:lpstr>
      <vt:lpstr>Results</vt:lpstr>
      <vt:lpstr>Discussion</vt:lpstr>
      <vt:lpstr>Discussion</vt:lpstr>
      <vt:lpstr>Conclusions</vt:lpstr>
      <vt:lpstr>Outlook</vt:lpstr>
      <vt:lpstr>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of an ODE model to real world data</dc:title>
  <dc:creator>Microsoft-Konto</dc:creator>
  <cp:lastModifiedBy>Microsoft-Konto</cp:lastModifiedBy>
  <cp:revision>58</cp:revision>
  <dcterms:created xsi:type="dcterms:W3CDTF">2022-05-28T20:19:08Z</dcterms:created>
  <dcterms:modified xsi:type="dcterms:W3CDTF">2022-06-18T14:47:23Z</dcterms:modified>
</cp:coreProperties>
</file>