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ärtschi" userId="b5187864eb675daa" providerId="LiveId" clId="{CF2C3310-728D-4C13-874F-F6D554DE358B}"/>
    <pc:docChg chg="modSld">
      <pc:chgData name="Pascal Bärtschi" userId="b5187864eb675daa" providerId="LiveId" clId="{CF2C3310-728D-4C13-874F-F6D554DE358B}" dt="2022-12-02T16:16:54.725" v="15" actId="1035"/>
      <pc:docMkLst>
        <pc:docMk/>
      </pc:docMkLst>
      <pc:sldChg chg="modSp mod">
        <pc:chgData name="Pascal Bärtschi" userId="b5187864eb675daa" providerId="LiveId" clId="{CF2C3310-728D-4C13-874F-F6D554DE358B}" dt="2022-12-02T16:16:54.725" v="15" actId="1035"/>
        <pc:sldMkLst>
          <pc:docMk/>
          <pc:sldMk cId="3059449372" sldId="256"/>
        </pc:sldMkLst>
        <pc:spChg chg="mod">
          <ac:chgData name="Pascal Bärtschi" userId="b5187864eb675daa" providerId="LiveId" clId="{CF2C3310-728D-4C13-874F-F6D554DE358B}" dt="2022-12-02T16:16:47.364" v="11" actId="1036"/>
          <ac:spMkLst>
            <pc:docMk/>
            <pc:sldMk cId="3059449372" sldId="256"/>
            <ac:spMk id="42" creationId="{508AB6B5-8D14-08B1-F12D-1F1786ED03DD}"/>
          </ac:spMkLst>
        </pc:spChg>
        <pc:grpChg chg="mod">
          <ac:chgData name="Pascal Bärtschi" userId="b5187864eb675daa" providerId="LiveId" clId="{CF2C3310-728D-4C13-874F-F6D554DE358B}" dt="2022-12-02T16:16:54.725" v="15" actId="1035"/>
          <ac:grpSpMkLst>
            <pc:docMk/>
            <pc:sldMk cId="3059449372" sldId="256"/>
            <ac:grpSpMk id="47" creationId="{91B49765-ED14-FCD7-9905-D1BBDB2854E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9D40-3313-8850-5933-A32DABA7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3B872-DB4A-B56E-AF44-FDE7309F3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D31EB-F32C-C081-9D6A-3F2AF0D8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FFBD1-F253-42BC-74D6-986D7614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1E4F9-DBB3-B2A7-F060-5AEEA4BD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35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4B82E-266D-B62F-837E-246CECD7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334375-E83A-9797-CD58-DB9C0321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19FF5-60FF-D40D-0F2C-8EFCF2BF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B2B91-C736-40A2-C900-D1C9E00F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0E257-FA2D-2069-DCFB-1B5B31D0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562F5-E3D1-2E91-60E4-98F4C6F14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4F46B-8024-2F78-C7BE-45324075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268B9-2F0A-5E0D-E1D1-02E9CFCC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6D2EC-FCEC-0E15-3192-311DB36B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C9C8E-C56E-6FB4-0BA6-DD95C473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12B54-D867-93B8-6348-E51A8C5B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AE1DB-5291-BF80-E4AE-6CE26B3A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E7C44-2958-52F6-5466-16275267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36203-6672-79BB-3DFB-181B7462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1C300-44A9-FA09-6C9C-C5ABF394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8CFE3-AC7B-D7F7-E50D-F149A923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5F867-F1B7-B2C2-C8F8-DB37F40E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2F3F9-0138-4DE4-58BF-636BC56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81573-E98B-ABA2-A099-643E92AB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CA429-B563-55BA-19E8-9AF210FD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42F6-1815-B76E-7114-3E8ECFFB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2031A-6FB1-2869-C038-12F02FBD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8FA80-6706-1AC8-3466-5D21C25C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B24172-9CB8-106D-E50F-9E59115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E9CCBB-705D-D95A-180B-7E43626F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AB053-BBCD-9DA2-93B7-3ACCB243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B2626-7EF4-D92B-691C-B1B357CB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AC8C3-AA8A-4E7E-BC56-DF4B5C1E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349243-8230-B2C1-6F3C-80088C39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FE6E5C-A149-7DF5-444A-76A3FDBA0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AF7FC-EB93-EEBF-8C0C-2A146976B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57052-C401-B5AE-AD43-E4D4CD88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B90DF3-B9A4-3EF5-DD91-9946CE78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DD3E24-388D-758D-5EDA-3177A2E2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0792C-FB6E-080B-7065-9A2C4C16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1045C-4D9C-085E-A401-2277005D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068BDE-0E6E-2870-CDA2-491B7DD4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67648-7098-DDF9-AD75-C1C33E9E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7359AA-BE76-F71B-FE74-D1852F38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B08F9-F09C-45E0-8D1C-E1171FF2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D7BA4-1D85-A17E-68F3-5C9DD7C6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8471B-55EF-5FA1-161A-8C9CB416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A05E7-36EE-D188-8FC4-ECE20C4F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8AD5FF-2E81-F204-3F51-FD26738E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AC902-AF83-C956-38B9-0BF61A94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02480F-C8B1-B98E-8A95-5FEC94F0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03C40C-7C33-0DED-816E-D267D436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2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D240-F642-7D66-341F-24C514A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AADA8-1201-4A2A-A8F4-EEADB4AC4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C9117-3BFD-2AE3-41DA-92586C85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FFD69-DC46-7C45-2A5A-EDB2F40B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3DBC62-FC63-77C1-F1A4-9EE0868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A95B5F-CA92-11BC-F6D7-CD283CB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0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617D63-0025-4D03-5182-8086DF1C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C127F-DED0-42C9-B6AE-CB31C5AF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D5B66-6C27-E7F6-D32E-CCCB828FC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9E70-4221-405D-8460-BFEBA977557E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3E3A6-B540-A20C-CE69-5A5E3815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B86C5-6BCA-4F53-240A-45B6C5307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93C3-6189-44D3-BABE-D3ABE55D71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1B49765-ED14-FCD7-9905-D1BBDB2854E1}"/>
              </a:ext>
            </a:extLst>
          </p:cNvPr>
          <p:cNvGrpSpPr/>
          <p:nvPr/>
        </p:nvGrpSpPr>
        <p:grpSpPr>
          <a:xfrm>
            <a:off x="495300" y="1667706"/>
            <a:ext cx="4452620" cy="1970463"/>
            <a:chOff x="190500" y="1940560"/>
            <a:chExt cx="5516880" cy="237236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07EDDF4-A1B0-4183-AFF4-8BAF9E337231}"/>
                </a:ext>
              </a:extLst>
            </p:cNvPr>
            <p:cNvSpPr/>
            <p:nvPr/>
          </p:nvSpPr>
          <p:spPr>
            <a:xfrm>
              <a:off x="1066800" y="1940560"/>
              <a:ext cx="904240" cy="883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B2BC07-BB9A-E13D-CB8E-003AB30A19D2}"/>
                </a:ext>
              </a:extLst>
            </p:cNvPr>
            <p:cNvSpPr/>
            <p:nvPr/>
          </p:nvSpPr>
          <p:spPr>
            <a:xfrm>
              <a:off x="2743200" y="3429000"/>
              <a:ext cx="904240" cy="8839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34D729C-2E38-0907-150C-A66C20DABB32}"/>
                </a:ext>
              </a:extLst>
            </p:cNvPr>
            <p:cNvSpPr/>
            <p:nvPr/>
          </p:nvSpPr>
          <p:spPr>
            <a:xfrm>
              <a:off x="4439920" y="1940560"/>
              <a:ext cx="904240" cy="8839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491B59D-75EA-9AF4-2D4E-313E42F71BC7}"/>
                    </a:ext>
                  </a:extLst>
                </p:cNvPr>
                <p:cNvSpPr/>
                <p:nvPr/>
              </p:nvSpPr>
              <p:spPr>
                <a:xfrm>
                  <a:off x="2651760" y="2225040"/>
                  <a:ext cx="1056640" cy="335280"/>
                </a:xfrm>
                <a:prstGeom prst="rect">
                  <a:avLst/>
                </a:prstGeom>
                <a:noFill/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491B59D-75EA-9AF4-2D4E-313E42F71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760" y="2225040"/>
                  <a:ext cx="1056640" cy="3352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1B107C8D-9E88-6E6C-88DC-1879E3A0598E}"/>
                </a:ext>
              </a:extLst>
            </p:cNvPr>
            <p:cNvCxnSpPr>
              <a:cxnSpLocks/>
              <a:stCxn id="5" idx="0"/>
              <a:endCxn id="11" idx="2"/>
            </p:cNvCxnSpPr>
            <p:nvPr/>
          </p:nvCxnSpPr>
          <p:spPr>
            <a:xfrm flipH="1" flipV="1">
              <a:off x="3180080" y="2560320"/>
              <a:ext cx="15240" cy="86868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6E24162-D650-4D0E-65B4-20BF7FD28BA9}"/>
                </a:ext>
              </a:extLst>
            </p:cNvPr>
            <p:cNvCxnSpPr>
              <a:cxnSpLocks/>
              <a:stCxn id="4" idx="6"/>
              <a:endCxn id="11" idx="1"/>
            </p:cNvCxnSpPr>
            <p:nvPr/>
          </p:nvCxnSpPr>
          <p:spPr>
            <a:xfrm>
              <a:off x="1971040" y="2382520"/>
              <a:ext cx="680720" cy="10160"/>
            </a:xfrm>
            <a:prstGeom prst="line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4E6E949-0081-EC3E-DE5B-653CCCA70E85}"/>
                </a:ext>
              </a:extLst>
            </p:cNvPr>
            <p:cNvCxnSpPr>
              <a:cxnSpLocks/>
              <a:stCxn id="11" idx="3"/>
              <a:endCxn id="6" idx="2"/>
            </p:cNvCxnSpPr>
            <p:nvPr/>
          </p:nvCxnSpPr>
          <p:spPr>
            <a:xfrm flipV="1">
              <a:off x="3708400" y="2382520"/>
              <a:ext cx="731520" cy="1016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1E23E381-A7C4-0D17-1D5B-7F12364350A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90500" y="2382520"/>
              <a:ext cx="876300" cy="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DDD9438-778A-0654-DD24-E4148C32766D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1518920" y="2824480"/>
              <a:ext cx="20320" cy="101600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A08759FD-11C1-91E7-8B53-EC84705663D2}"/>
                </a:ext>
              </a:extLst>
            </p:cNvPr>
            <p:cNvCxnSpPr>
              <a:cxnSpLocks/>
              <a:stCxn id="6" idx="4"/>
              <a:endCxn id="5" idx="6"/>
            </p:cNvCxnSpPr>
            <p:nvPr/>
          </p:nvCxnSpPr>
          <p:spPr>
            <a:xfrm flipH="1">
              <a:off x="3647440" y="2824480"/>
              <a:ext cx="1244600" cy="104648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EE2ABF1-32AF-4293-E130-0152FD5DD31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889000" y="4297680"/>
              <a:ext cx="2306320" cy="1524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29D9C0-A22E-1D57-A654-A841CA65E1E3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892040" y="2824480"/>
              <a:ext cx="15240" cy="1016000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6D36A987-93B6-81C6-C116-9252A6399A93}"/>
                    </a:ext>
                  </a:extLst>
                </p:cNvPr>
                <p:cNvSpPr txBox="1"/>
                <p:nvPr/>
              </p:nvSpPr>
              <p:spPr>
                <a:xfrm>
                  <a:off x="4909820" y="3088640"/>
                  <a:ext cx="797560" cy="333496"/>
                </a:xfrm>
                <a:prstGeom prst="rect">
                  <a:avLst/>
                </a:prstGeom>
                <a:noFill/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6D36A987-93B6-81C6-C116-9252A6399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820" y="3088640"/>
                  <a:ext cx="797560" cy="3334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86714F5E-DFFF-4F63-AC4D-C604C7278C90}"/>
                    </a:ext>
                  </a:extLst>
                </p:cNvPr>
                <p:cNvSpPr txBox="1"/>
                <p:nvPr/>
              </p:nvSpPr>
              <p:spPr>
                <a:xfrm>
                  <a:off x="624841" y="3081774"/>
                  <a:ext cx="904240" cy="333496"/>
                </a:xfrm>
                <a:prstGeom prst="rect">
                  <a:avLst/>
                </a:prstGeom>
                <a:noFill/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86714F5E-DFFF-4F63-AC4D-C604C7278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1" y="3081774"/>
                  <a:ext cx="904240" cy="3334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49B33E47-E36D-CBAD-E31B-A0C69C35FCAA}"/>
                    </a:ext>
                  </a:extLst>
                </p:cNvPr>
                <p:cNvSpPr txBox="1"/>
                <p:nvPr/>
              </p:nvSpPr>
              <p:spPr>
                <a:xfrm>
                  <a:off x="1744843" y="3978727"/>
                  <a:ext cx="904240" cy="333496"/>
                </a:xfrm>
                <a:prstGeom prst="rect">
                  <a:avLst/>
                </a:prstGeom>
                <a:noFill/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49B33E47-E36D-CBAD-E31B-A0C69C35F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843" y="3978727"/>
                  <a:ext cx="904240" cy="3334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08AB6B5-8D14-08B1-F12D-1F1786ED03DD}"/>
                    </a:ext>
                  </a:extLst>
                </p:cNvPr>
                <p:cNvSpPr txBox="1"/>
                <p:nvPr/>
              </p:nvSpPr>
              <p:spPr>
                <a:xfrm>
                  <a:off x="294640" y="2035442"/>
                  <a:ext cx="543560" cy="333496"/>
                </a:xfrm>
                <a:prstGeom prst="rect">
                  <a:avLst/>
                </a:prstGeom>
                <a:noFill/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08AB6B5-8D14-08B1-F12D-1F1786ED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40" y="2035442"/>
                  <a:ext cx="543560" cy="3334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429A0FF6-1F00-195A-4A32-BE7E5F9066B9}"/>
                    </a:ext>
                  </a:extLst>
                </p:cNvPr>
                <p:cNvSpPr txBox="1"/>
                <p:nvPr/>
              </p:nvSpPr>
              <p:spPr>
                <a:xfrm>
                  <a:off x="3563620" y="2883654"/>
                  <a:ext cx="792480" cy="333496"/>
                </a:xfrm>
                <a:prstGeom prst="rect">
                  <a:avLst/>
                </a:prstGeom>
                <a:noFill/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429A0FF6-1F00-195A-4A32-BE7E5F906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620" y="2883654"/>
                  <a:ext cx="792480" cy="3334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8310CFA-1273-4C4B-5864-C8AF230C9383}"/>
              </a:ext>
            </a:extLst>
          </p:cNvPr>
          <p:cNvSpPr txBox="1"/>
          <p:nvPr/>
        </p:nvSpPr>
        <p:spPr>
          <a:xfrm>
            <a:off x="415440" y="277740"/>
            <a:ext cx="1128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acts as a predictor for dynamics in epidemiologic TIV-model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15E333B-AC7D-881D-5450-CBFD8152E9FB}"/>
              </a:ext>
            </a:extLst>
          </p:cNvPr>
          <p:cNvSpPr txBox="1"/>
          <p:nvPr/>
        </p:nvSpPr>
        <p:spPr>
          <a:xfrm>
            <a:off x="371542" y="10996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TIV-model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FC76B65-9929-A4F6-D4B7-81FB003E64AF}"/>
              </a:ext>
            </a:extLst>
          </p:cNvPr>
          <p:cNvSpPr txBox="1"/>
          <p:nvPr/>
        </p:nvSpPr>
        <p:spPr>
          <a:xfrm>
            <a:off x="317499" y="4226239"/>
            <a:ext cx="58683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R0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describes the quantity of target cells infected by an infected cell and can be derived from the model parameters. Multiplying the infection rate per T,  available T and death rate of virions results in R0. Calculating this value prior to a simulation renders an informative estimate of resulting dynamics. Despite complex TIV-model dynamics, interpretation of R0 stays trivial. R0 has positive influence on virion dispersal if greater 1. 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3CA08C10-5DFB-360F-A914-9CDFCB218120}"/>
              </a:ext>
            </a:extLst>
          </p:cNvPr>
          <p:cNvGrpSpPr/>
          <p:nvPr/>
        </p:nvGrpSpPr>
        <p:grpSpPr>
          <a:xfrm>
            <a:off x="6185828" y="1344999"/>
            <a:ext cx="3224942" cy="975763"/>
            <a:chOff x="7810500" y="4705259"/>
            <a:chExt cx="3152140" cy="107155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61E370B4-F265-6339-0D33-242748DDB2D8}"/>
                </a:ext>
              </a:extLst>
            </p:cNvPr>
            <p:cNvGrpSpPr/>
            <p:nvPr/>
          </p:nvGrpSpPr>
          <p:grpSpPr>
            <a:xfrm>
              <a:off x="7810500" y="4705259"/>
              <a:ext cx="3152140" cy="1071551"/>
              <a:chOff x="525780" y="5242560"/>
              <a:chExt cx="3152140" cy="10715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706A8887-35FA-C689-6268-E5B31189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80" y="5451451"/>
                    <a:ext cx="3152140" cy="571310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706A8887-35FA-C689-6268-E5B31189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" y="5451451"/>
                    <a:ext cx="3152140" cy="5713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412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7980848C-C214-A44A-5766-CC64D23AF3FF}"/>
                  </a:ext>
                </a:extLst>
              </p:cNvPr>
              <p:cNvSpPr/>
              <p:nvPr/>
            </p:nvSpPr>
            <p:spPr>
              <a:xfrm>
                <a:off x="901700" y="5242560"/>
                <a:ext cx="2613660" cy="1071551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F2E42E0-C1C0-AA51-C826-0B33A1EBDBB4}"/>
                </a:ext>
              </a:extLst>
            </p:cNvPr>
            <p:cNvSpPr txBox="1"/>
            <p:nvPr/>
          </p:nvSpPr>
          <p:spPr>
            <a:xfrm>
              <a:off x="10327640" y="5043825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(1)</a:t>
              </a:r>
            </a:p>
          </p:txBody>
        </p:sp>
      </p:grpSp>
      <p:pic>
        <p:nvPicPr>
          <p:cNvPr id="67" name="Grafik 66">
            <a:extLst>
              <a:ext uri="{FF2B5EF4-FFF2-40B4-BE49-F238E27FC236}">
                <a16:creationId xmlns:a16="http://schemas.microsoft.com/office/drawing/2014/main" id="{CAC9D7E7-7176-ED16-3E9B-D8C5C87B7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17" y="4142050"/>
            <a:ext cx="2614004" cy="2614004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C0B3884-DE07-604F-21A8-6307BEE87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68" y="4164991"/>
            <a:ext cx="2549911" cy="2549911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134502EA-8896-CC46-D460-92BE56D34D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46" y="1403486"/>
            <a:ext cx="2462082" cy="2462082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FFF55544-626A-7B99-176E-C856A481F342}"/>
              </a:ext>
            </a:extLst>
          </p:cNvPr>
          <p:cNvSpPr txBox="1"/>
          <p:nvPr/>
        </p:nvSpPr>
        <p:spPr>
          <a:xfrm>
            <a:off x="6505655" y="2415115"/>
            <a:ext cx="3112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as on the left, R0 estimates result from formula (1). To obtain these dynamics, parameter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varied. At R0 = 0.1 virion density declines, R0 = 1 virion density stagnates and R0 = 10 results in strong virion replication and cell infection.</a:t>
            </a:r>
          </a:p>
        </p:txBody>
      </p:sp>
    </p:spTree>
    <p:extLst>
      <p:ext uri="{BB962C8B-B14F-4D97-AF65-F5344CB8AC3E}">
        <p14:creationId xmlns:p14="http://schemas.microsoft.com/office/powerpoint/2010/main" val="30594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Bärtschi</dc:creator>
  <cp:lastModifiedBy>Pascal Bärtschi</cp:lastModifiedBy>
  <cp:revision>1</cp:revision>
  <dcterms:created xsi:type="dcterms:W3CDTF">2022-12-02T14:55:12Z</dcterms:created>
  <dcterms:modified xsi:type="dcterms:W3CDTF">2022-12-02T16:17:00Z</dcterms:modified>
</cp:coreProperties>
</file>