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5EA37-F923-AA61-C588-0A6994C86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1329D4-7D6F-4AC3-03AC-1B2A4EA99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CF652F-188A-D066-B8B7-40EF41B1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A76C-3E3D-4297-911E-D9103AD1631C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D4FBF3-869B-E084-5DD1-2747E782B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DEBE8C-F939-DD9D-7BBF-9C784EB6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3E70-D5C6-4A62-AC01-BB37F959778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95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1C861-A0CC-6AB4-AF70-304D6A70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7EF0DE-2605-BEB8-FFCD-AE9619765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671D28-89C9-D01C-9F07-A6AEFC27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A76C-3E3D-4297-911E-D9103AD1631C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975605-4F5E-B773-0CCF-898E8228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E73A8F-4594-4191-3A7D-CF7D2BC2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3E70-D5C6-4A62-AC01-BB37F959778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5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15CB0C-695D-D62E-5184-DA05390A2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3047DA-D7E5-0271-1DDA-C5F5ABA86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35EFC3-A588-BD51-0446-6C65E390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A76C-3E3D-4297-911E-D9103AD1631C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A18FB1-C834-2C8A-2025-8C558979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48290-0E8C-4BDE-793D-F0CD1FB5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3E70-D5C6-4A62-AC01-BB37F959778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41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10973-C4FC-F676-9B91-C61CFDE7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9C31F-A2DB-C9D3-5AD2-E19AC424A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CB0965-E1D8-0903-95BD-DB343E03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A76C-3E3D-4297-911E-D9103AD1631C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84DA34-A5FB-3BD4-20D1-7AEA81F0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B3BB2E-4395-3D08-A0FA-9D1781A0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3E70-D5C6-4A62-AC01-BB37F959778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28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CA1A8-23D0-5232-39A6-BF249FED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8E0461-1261-A826-697E-74DA34B7F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8085FC-057B-2803-0B0A-CB1DC827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A76C-3E3D-4297-911E-D9103AD1631C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B1620B-2895-ECDC-F716-40CF470B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0E95DE-9D68-0E53-148C-68881F05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3E70-D5C6-4A62-AC01-BB37F959778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89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D430F-505C-B086-A7DB-93D215AB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B0EC27-E908-9DB7-8A3B-5679FBA4E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16411E-F9B3-1A88-DFE9-C4A707319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07B243-1C2D-5AE0-F2AB-3336F9A5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A76C-3E3D-4297-911E-D9103AD1631C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0680F1-3A5E-B9E3-E633-899A5BC0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759805-0AB2-99FA-6D36-86F34B5E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3E70-D5C6-4A62-AC01-BB37F959778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05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3CD97-8ED8-F9CE-62B7-8F6B56A6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18825C-60C2-19AD-FDA9-BCEEAD210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D8A4DD-56CD-3050-94F7-1D59424A8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4AC828-6E03-33C9-E5E2-02663EA4B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1D6091-CC79-2CD8-D2E1-5638D087F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004986-0E8B-FEB5-6324-438CCBC2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A76C-3E3D-4297-911E-D9103AD1631C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05793A-146B-5E7F-4621-5169702E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13BF3B-47B3-7BC2-E056-9F3934D7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3E70-D5C6-4A62-AC01-BB37F959778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43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6F1C0-BF5F-918D-F479-FA298359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50DE95-01CA-7082-01B9-FF20850D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A76C-3E3D-4297-911E-D9103AD1631C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B1A08F-EA56-3066-1EA9-52DCB55F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DB17C7-AB9C-F175-9CA8-33CBAD16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3E70-D5C6-4A62-AC01-BB37F959778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25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F9690A-978A-CD55-916A-BE61408C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A76C-3E3D-4297-911E-D9103AD1631C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B23FD9-0FDA-BDCB-219B-FA7CBDF2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240B49-3C46-1F0F-0035-590A0C9F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3E70-D5C6-4A62-AC01-BB37F959778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3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BB5B9-0B1D-DF56-FE7C-827C72C1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7936A8-2340-F521-FAB7-C9659E247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DCF565-4407-9BB9-60EC-0CEA6D6D4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87789A-A388-F6DF-D75C-63F90C36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A76C-3E3D-4297-911E-D9103AD1631C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42609C-15E6-6051-7895-624C1E0F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A16B57-E2F1-FB68-21D7-707E9282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3E70-D5C6-4A62-AC01-BB37F959778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16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6890C-A50A-3E9D-5EEF-4C8D4A74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F9428B2-E0FE-959D-4BEC-2226427BA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5F69EC-7511-B9BA-5080-2A46D3E15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F0B7B8-6F73-3420-41BD-3B775D83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A76C-3E3D-4297-911E-D9103AD1631C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2E83D9-6FE4-CCF3-4955-1EF7278A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79949B-93EC-84E0-E1CE-9459CC8B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3E70-D5C6-4A62-AC01-BB37F959778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80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7AC531-7356-D323-433C-C4AE96B0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83246A-EB78-BAAB-DC1E-40D799000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B4BCD-B079-B1B6-AFDD-20E8E7972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3A76C-3E3D-4297-911E-D9103AD1631C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B3ECE8-5689-A568-7F38-2484625A6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DDB7B8-D0A5-1E8E-09B0-786F5C9FF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C3E70-D5C6-4A62-AC01-BB37F959778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59DE2-A77C-76E9-6542-EDA7A29B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372714"/>
            <a:ext cx="11490960" cy="782955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of epidemic growth rate to estimate R0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6A7B134-341B-57BA-CC2E-58B2A8F43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480" y="1402394"/>
            <a:ext cx="6929120" cy="346455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93E412F-1BE2-0021-A626-BE01A7FF3504}"/>
              </a:ext>
            </a:extLst>
          </p:cNvPr>
          <p:cNvSpPr txBox="1"/>
          <p:nvPr/>
        </p:nvSpPr>
        <p:spPr>
          <a:xfrm>
            <a:off x="5110480" y="4929012"/>
            <a:ext cx="6910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blue describes the increase of Guinea Cases (ln – transform). Based on the formula on the left, R0 = 1.46, which is close to the literature value 1.51 (Althaus et al, 2014), was extracted. This makes sense as a positive epidemiologic growth infers an basic reproduction number greater than 1. 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01EE45A-C2CF-FD46-4E98-8F2420CAF46F}"/>
              </a:ext>
            </a:extLst>
          </p:cNvPr>
          <p:cNvSpPr txBox="1"/>
          <p:nvPr/>
        </p:nvSpPr>
        <p:spPr>
          <a:xfrm>
            <a:off x="170958" y="1374761"/>
            <a:ext cx="45600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SIER model parameters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four compartments of this epidemiologic model are changed over time by four parameters , three of which are constant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one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 function of time (Althaus et al, 2014). 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1/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 the incubation and the infectious period respectively, whereas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describes the epidemiologic growth rate. During the initial stages of the epidemic there is a linear relationship between the natural log of the cumulative number cases and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Combining knowledge about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one to extract the basic reproduction number (R0).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082739F-50D7-84F0-A508-70784A553490}"/>
              </a:ext>
            </a:extLst>
          </p:cNvPr>
          <p:cNvGrpSpPr/>
          <p:nvPr/>
        </p:nvGrpSpPr>
        <p:grpSpPr>
          <a:xfrm>
            <a:off x="157274" y="5721821"/>
            <a:ext cx="4560078" cy="817610"/>
            <a:chOff x="360680" y="5667676"/>
            <a:chExt cx="4560078" cy="8176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5849F433-5B8C-FEB8-7FEE-4748BCEE6D83}"/>
                    </a:ext>
                  </a:extLst>
                </p:cNvPr>
                <p:cNvSpPr txBox="1"/>
                <p:nvPr/>
              </p:nvSpPr>
              <p:spPr>
                <a:xfrm>
                  <a:off x="360680" y="5841170"/>
                  <a:ext cx="456007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∗ 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∗(1+ 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 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5849F433-5B8C-FEB8-7FEE-4748BCEE6D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680" y="5841170"/>
                  <a:ext cx="4560078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D41A051-F68E-E293-F8D1-1E7C6170808D}"/>
                </a:ext>
              </a:extLst>
            </p:cNvPr>
            <p:cNvSpPr/>
            <p:nvPr/>
          </p:nvSpPr>
          <p:spPr>
            <a:xfrm>
              <a:off x="360680" y="5667676"/>
              <a:ext cx="4560078" cy="817610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9225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</vt:lpstr>
      <vt:lpstr>Extraction of epidemic growth rate to estimate R0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Extraction of epidemic growth rate to estimate R0</dc:title>
  <dc:creator>Pascal Bärtschi</dc:creator>
  <cp:lastModifiedBy>Pascal Bärtschi</cp:lastModifiedBy>
  <cp:revision>1</cp:revision>
  <dcterms:created xsi:type="dcterms:W3CDTF">2022-12-06T16:09:37Z</dcterms:created>
  <dcterms:modified xsi:type="dcterms:W3CDTF">2022-12-06T16:53:01Z</dcterms:modified>
</cp:coreProperties>
</file>