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B10"/>
    <a:srgbClr val="2F5597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F1528-9D94-ACF2-13E2-276ACE4F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24A9C6-B05A-99ED-5102-973B31F1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9308E-01CD-76F0-571C-72551945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609FA2-924C-9C80-24B1-630AF769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EC05-B62F-46CF-210D-2DAF853F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8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4E94E-F297-F4BC-FFA9-0793318B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ACCA6-2DF1-3C9D-038B-F17E1B01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BB853D-F1EF-0093-F097-D4D85674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4A097-F866-3405-E5C8-B4561793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5844E-E245-E868-D4C3-26F96020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5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66924-4C7C-75EE-110A-5A4C5E2CD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F24427-965C-ECBF-EED8-6DAC1EC22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1A66D-AC7D-2988-ED5F-18BCED34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18940-CD0D-2AF7-75A3-EA182C81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E9AB7-E02D-DFB5-FA3D-D5BC7EA0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ED2C8-9696-7D2D-9D24-820ADA85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509ED-F4F0-41D6-0942-C01CC646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D2EAF-BF26-9042-F56B-48664F1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85EAAE-4019-83EF-4ADE-3BBBCBD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1DDC5-B71F-1804-22A3-3B488531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3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6BF14-2D62-B453-EFF5-CA4C3791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F445AE-178C-86E4-0FB6-13F8F408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3ABC2-1F31-CFF9-1C4B-2916F1F0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A8C6F-A496-7457-5152-1CD22AB9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F4EE2-702C-CBB2-F69B-8A7A7CF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A12E-04C9-06FD-C0FF-D7BC1407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10721-0C21-4531-32C3-46ABC398E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4370B6-8254-EF9E-5410-0667ED865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963A57-B0D9-A3CC-8D6F-C1363E10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AA510-5AF4-5DD6-D54B-E4D8FAC3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C15516-2DDF-E56B-454F-6163E291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4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5002C-B858-0530-77D6-8C914EE7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CA0B8A-D8CC-FFD3-FB0D-8F069EF3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3677A2-FC23-5C26-6E96-04D29BC36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C841CA-6286-B4A4-75E7-E1530559D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C9EE1E-BB51-9132-D6E0-643CF771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084D7B-6C37-D00B-FE87-0B81091A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FD8586-AB27-D05E-DC2A-FE48081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ABD224-6317-DD6E-3109-BF3CC062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26842-B1B5-71A2-249C-159D9A77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E373B1-A481-0ADF-2391-BA3803DC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2BBF96-068A-2654-EC73-CBF90A62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79386-EC45-B161-1DE9-46B205C4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FBA1F7-CEB2-8E7B-E472-789144BB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2A5C1B-0859-61CA-D76F-89DEBB3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7E14BB-0AB4-78A7-512D-452DE72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6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E0875-F1EA-EBD0-A3ED-F5A94D29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11850-E87C-AF41-C8A1-07357D32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7A840-5464-E8FE-2CBF-ED80229F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AD345-DAB4-2B87-0240-01F4350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D19ED8-FB45-DB9D-CFE4-51E71EAA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A1C4BE-6A95-1EEF-7F61-2EB46D6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9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505C0-00C4-F895-8726-5324984E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C2F453-0F69-FAC6-58CA-29A81BE4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4795D2-428F-BFDA-DA59-F27D9B33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15F8E-BA2A-45E6-C1C5-1DCB424D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0051BA-49DC-9FC9-6323-DEB46A95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95F39C-B5FB-B1C1-E2F3-79C82F9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55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8420FC-A1E2-FEF0-4E8D-CA9FD4DE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E4DC67-9EF0-9DD0-49D3-CCC81D87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48CE0C-E955-9383-2FFD-9E040AE94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B4D4-699D-47A3-8B3C-DE37E706D50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BCBDB-8F11-CAEB-545F-575AC1F2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9F04A-1695-7AE5-1238-84516A4B8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EB17-FADE-4344-A811-69D8A63AD4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4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84DAAD7-F3BF-1D8D-C8E7-0218E65A3D43}"/>
              </a:ext>
            </a:extLst>
          </p:cNvPr>
          <p:cNvGrpSpPr/>
          <p:nvPr/>
        </p:nvGrpSpPr>
        <p:grpSpPr>
          <a:xfrm>
            <a:off x="145892" y="0"/>
            <a:ext cx="11863228" cy="4835350"/>
            <a:chOff x="145892" y="113745"/>
            <a:chExt cx="11863228" cy="483535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3499CBF-AD2D-F529-8087-64350D77C9EE}"/>
                </a:ext>
              </a:extLst>
            </p:cNvPr>
            <p:cNvGrpSpPr/>
            <p:nvPr/>
          </p:nvGrpSpPr>
          <p:grpSpPr>
            <a:xfrm>
              <a:off x="182880" y="896792"/>
              <a:ext cx="11826240" cy="3924196"/>
              <a:chOff x="91440" y="788546"/>
              <a:chExt cx="11826240" cy="3924196"/>
            </a:xfrm>
            <a:solidFill>
              <a:srgbClr val="2F5597">
                <a:alpha val="30196"/>
              </a:srgbClr>
            </a:solidFill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AEB4C032-074F-DAE9-238F-CDC83D027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440" y="788546"/>
                <a:ext cx="11826240" cy="3924196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3879000-44AB-C967-1BFB-3C06E949543B}"/>
                  </a:ext>
                </a:extLst>
              </p:cNvPr>
              <p:cNvSpPr txBox="1"/>
              <p:nvPr/>
            </p:nvSpPr>
            <p:spPr>
              <a:xfrm>
                <a:off x="325120" y="879986"/>
                <a:ext cx="11074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Effectors</a:t>
                </a:r>
              </a:p>
            </p:txBody>
          </p:sp>
        </p:grpSp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74E896C8-D5A1-5136-3D66-A1FF2515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9400" y="2108209"/>
              <a:ext cx="901746" cy="28576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7BF3A768-FB73-4BAC-555E-FC2D6E892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" y="4354118"/>
              <a:ext cx="1311949" cy="457657"/>
            </a:xfrm>
            <a:prstGeom prst="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43E4391-A00D-05A1-772F-5974195A5EEC}"/>
                </a:ext>
              </a:extLst>
            </p:cNvPr>
            <p:cNvSpPr txBox="1"/>
            <p:nvPr/>
          </p:nvSpPr>
          <p:spPr>
            <a:xfrm>
              <a:off x="145892" y="113745"/>
              <a:ext cx="11680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Pathogen strategies can be identified using KEGG Pathway analysis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BB6A0C2-2EE3-8223-5C44-A59FC5AEBF11}"/>
                </a:ext>
              </a:extLst>
            </p:cNvPr>
            <p:cNvSpPr/>
            <p:nvPr/>
          </p:nvSpPr>
          <p:spPr>
            <a:xfrm>
              <a:off x="10346266" y="973330"/>
              <a:ext cx="1557867" cy="1212145"/>
            </a:xfrm>
            <a:prstGeom prst="rect">
              <a:avLst/>
            </a:prstGeom>
            <a:solidFill>
              <a:srgbClr val="F09B10">
                <a:alpha val="30196"/>
              </a:srgbClr>
            </a:solidFill>
            <a:ln w="38100">
              <a:solidFill>
                <a:srgbClr val="F09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DB8DEBD-6DA8-064D-6D34-7EB9365E7DD4}"/>
                </a:ext>
              </a:extLst>
            </p:cNvPr>
            <p:cNvSpPr/>
            <p:nvPr/>
          </p:nvSpPr>
          <p:spPr>
            <a:xfrm>
              <a:off x="5063067" y="4097867"/>
              <a:ext cx="3454400" cy="736795"/>
            </a:xfrm>
            <a:prstGeom prst="rect">
              <a:avLst/>
            </a:prstGeom>
            <a:solidFill>
              <a:srgbClr val="F09B10">
                <a:alpha val="30196"/>
              </a:srgbClr>
            </a:solidFill>
            <a:ln w="38100">
              <a:solidFill>
                <a:srgbClr val="F09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B771935-39DE-01F6-82F7-BB7A54757950}"/>
                </a:ext>
              </a:extLst>
            </p:cNvPr>
            <p:cNvSpPr/>
            <p:nvPr/>
          </p:nvSpPr>
          <p:spPr>
            <a:xfrm>
              <a:off x="10439400" y="4233333"/>
              <a:ext cx="1464733" cy="431800"/>
            </a:xfrm>
            <a:prstGeom prst="rect">
              <a:avLst/>
            </a:prstGeom>
            <a:solidFill>
              <a:srgbClr val="F09B10">
                <a:alpha val="30196"/>
              </a:srgbClr>
            </a:solidFill>
            <a:ln w="38100">
              <a:solidFill>
                <a:srgbClr val="F09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411E9EC4-CF04-FE6B-192C-5ED2592889AD}"/>
                </a:ext>
              </a:extLst>
            </p:cNvPr>
            <p:cNvCxnSpPr/>
            <p:nvPr/>
          </p:nvCxnSpPr>
          <p:spPr>
            <a:xfrm>
              <a:off x="4665133" y="2455333"/>
              <a:ext cx="1566334" cy="1642534"/>
            </a:xfrm>
            <a:prstGeom prst="straightConnector1">
              <a:avLst/>
            </a:prstGeom>
            <a:ln w="38100">
              <a:solidFill>
                <a:srgbClr val="F09B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30C02E5-13A4-7F79-878B-00969F747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7467" y="4487430"/>
              <a:ext cx="1921933" cy="17032"/>
            </a:xfrm>
            <a:prstGeom prst="straightConnector1">
              <a:avLst/>
            </a:prstGeom>
            <a:ln w="38100">
              <a:solidFill>
                <a:srgbClr val="F09B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FE7A88F-AA14-E561-C846-7D617CE73B91}"/>
                </a:ext>
              </a:extLst>
            </p:cNvPr>
            <p:cNvSpPr/>
            <p:nvPr/>
          </p:nvSpPr>
          <p:spPr>
            <a:xfrm>
              <a:off x="1549400" y="3581400"/>
              <a:ext cx="3212254" cy="731588"/>
            </a:xfrm>
            <a:prstGeom prst="rect">
              <a:avLst/>
            </a:prstGeom>
            <a:solidFill>
              <a:srgbClr val="2F5597">
                <a:alpha val="30196"/>
              </a:srgbClr>
            </a:solidFill>
            <a:ln w="381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BB626B8-2FDA-A709-7B29-FEDF9EB0FD3E}"/>
                </a:ext>
              </a:extLst>
            </p:cNvPr>
            <p:cNvSpPr/>
            <p:nvPr/>
          </p:nvSpPr>
          <p:spPr>
            <a:xfrm>
              <a:off x="10439400" y="3605390"/>
              <a:ext cx="1464733" cy="565514"/>
            </a:xfrm>
            <a:prstGeom prst="rect">
              <a:avLst/>
            </a:prstGeom>
            <a:solidFill>
              <a:srgbClr val="2F5597">
                <a:alpha val="30196"/>
              </a:srgbClr>
            </a:solidFill>
            <a:ln w="381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F35CAA2-9DC1-54DA-9FA3-C4E32BB3BBEC}"/>
                </a:ext>
              </a:extLst>
            </p:cNvPr>
            <p:cNvCxnSpPr>
              <a:cxnSpLocks/>
            </p:cNvCxnSpPr>
            <p:nvPr/>
          </p:nvCxnSpPr>
          <p:spPr>
            <a:xfrm>
              <a:off x="4761654" y="3945467"/>
              <a:ext cx="5677746" cy="0"/>
            </a:xfrm>
            <a:prstGeom prst="straightConnector1">
              <a:avLst/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32A9CE8-9BFF-C538-FAEE-D7F10299EA79}"/>
                </a:ext>
              </a:extLst>
            </p:cNvPr>
            <p:cNvSpPr/>
            <p:nvPr/>
          </p:nvSpPr>
          <p:spPr>
            <a:xfrm>
              <a:off x="3344333" y="1545167"/>
              <a:ext cx="1320800" cy="1473200"/>
            </a:xfrm>
            <a:prstGeom prst="rect">
              <a:avLst/>
            </a:prstGeom>
            <a:solidFill>
              <a:srgbClr val="F09B10">
                <a:alpha val="30196"/>
              </a:srgbClr>
            </a:solidFill>
            <a:ln w="38100">
              <a:solidFill>
                <a:srgbClr val="F09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B1E55A61-8F1E-42A7-A2A7-4F19F412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302" y="1605511"/>
              <a:ext cx="5681134" cy="702364"/>
            </a:xfrm>
            <a:prstGeom prst="straightConnector1">
              <a:avLst/>
            </a:prstGeom>
            <a:ln w="38100">
              <a:solidFill>
                <a:srgbClr val="F09B1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41C88C4-543C-F486-CF1D-76C3F5D5C160}"/>
                </a:ext>
              </a:extLst>
            </p:cNvPr>
            <p:cNvSpPr txBox="1"/>
            <p:nvPr/>
          </p:nvSpPr>
          <p:spPr>
            <a:xfrm>
              <a:off x="7823116" y="1384545"/>
              <a:ext cx="560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A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3E3BC986-337C-6ACF-AFDB-672EEDF991B0}"/>
                </a:ext>
              </a:extLst>
            </p:cNvPr>
            <p:cNvSpPr txBox="1"/>
            <p:nvPr/>
          </p:nvSpPr>
          <p:spPr>
            <a:xfrm>
              <a:off x="6910204" y="3211408"/>
              <a:ext cx="546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C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B4C34C3-5235-9043-59E6-2F2063FC2E4A}"/>
                </a:ext>
              </a:extLst>
            </p:cNvPr>
            <p:cNvSpPr txBox="1"/>
            <p:nvPr/>
          </p:nvSpPr>
          <p:spPr>
            <a:xfrm>
              <a:off x="4790017" y="2336112"/>
              <a:ext cx="5460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B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73FA8D-D54B-123D-3544-5ACD5FDB6E54}"/>
                </a:ext>
              </a:extLst>
            </p:cNvPr>
            <p:cNvSpPr txBox="1"/>
            <p:nvPr/>
          </p:nvSpPr>
          <p:spPr>
            <a:xfrm>
              <a:off x="9137713" y="4025765"/>
              <a:ext cx="5460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B</a:t>
              </a: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842DB18F-6592-C64F-A9A0-8EC5076FD72C}"/>
              </a:ext>
            </a:extLst>
          </p:cNvPr>
          <p:cNvSpPr txBox="1"/>
          <p:nvPr/>
        </p:nvSpPr>
        <p:spPr>
          <a:xfrm>
            <a:off x="98323" y="4598468"/>
            <a:ext cx="12093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b="1" dirty="0"/>
              <a:t>Figure: </a:t>
            </a:r>
            <a:r>
              <a:rPr lang="en-US" sz="1400" dirty="0"/>
              <a:t>Gene enrichment analysis mapped on tuberculosis KEGG pathway diagram</a:t>
            </a:r>
          </a:p>
          <a:p>
            <a:r>
              <a:rPr lang="en-US" sz="1400" b="1" dirty="0"/>
              <a:t>(B) </a:t>
            </a:r>
            <a:r>
              <a:rPr lang="en-US" sz="1400" dirty="0"/>
              <a:t>Upregulation of the Toll-like-receptors2, 4 and 1/6 by mycobacterium tuberculosis  leads to downstream upregulation of Cyp27b1 and Vitamin D receptor (VDR).  Cyp27b1 leads to increased metabolism of </a:t>
            </a:r>
            <a:r>
              <a:rPr lang="en-US" sz="1400" dirty="0" err="1"/>
              <a:t>calcidiol</a:t>
            </a:r>
            <a:r>
              <a:rPr lang="en-US" sz="1400" dirty="0"/>
              <a:t> to calcitriol,  which binds VDR and leads to downregulation of the antimicrobial peptide </a:t>
            </a:r>
            <a:r>
              <a:rPr lang="en-US" sz="1400" dirty="0" err="1"/>
              <a:t>cathelicidin</a:t>
            </a:r>
            <a:r>
              <a:rPr lang="en-US" sz="1400" dirty="0"/>
              <a:t>. (orange)</a:t>
            </a:r>
          </a:p>
          <a:p>
            <a:r>
              <a:rPr lang="en-US" sz="1400" b="1" dirty="0"/>
              <a:t>(A)  </a:t>
            </a:r>
            <a:r>
              <a:rPr lang="en-US" sz="1400" dirty="0"/>
              <a:t>The same TLRs lead to downregulation of pro-inflammatory cytokines (IL-12, IL-23) via a signaling pathway including IRAK family proteins. (orange)</a:t>
            </a:r>
          </a:p>
          <a:p>
            <a:r>
              <a:rPr lang="en-US" sz="1400" b="1" dirty="0"/>
              <a:t>(C)  </a:t>
            </a:r>
            <a:r>
              <a:rPr lang="en-US" sz="1400" dirty="0"/>
              <a:t>Through a different receptor (DC-SIGN), anti-inflammatory cytokines are upregulated. The change in inflammatory cytokine balance may</a:t>
            </a:r>
          </a:p>
          <a:p>
            <a:r>
              <a:rPr lang="en-US" sz="1400" dirty="0"/>
              <a:t>lead to lower response of the immune system, as the inflammation is contained to some extent. (blue)</a:t>
            </a:r>
          </a:p>
          <a:p>
            <a:endParaRPr lang="en-US" sz="1400" dirty="0"/>
          </a:p>
          <a:p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This shows characteristics of tuberculosis infection strategy, as immune response loses potency (B) and inflammation is suppressed (A &amp; C).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556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Bärtschi</dc:creator>
  <cp:lastModifiedBy>Pascal Bärtschi</cp:lastModifiedBy>
  <cp:revision>1</cp:revision>
  <dcterms:created xsi:type="dcterms:W3CDTF">2022-12-07T15:05:09Z</dcterms:created>
  <dcterms:modified xsi:type="dcterms:W3CDTF">2022-12-07T16:02:00Z</dcterms:modified>
</cp:coreProperties>
</file>