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9" r:id="rId3"/>
    <p:sldId id="257" r:id="rId4"/>
    <p:sldId id="258" r:id="rId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181" autoAdjust="0"/>
  </p:normalViewPr>
  <p:slideViewPr>
    <p:cSldViewPr>
      <p:cViewPr>
        <p:scale>
          <a:sx n="90" d="100"/>
          <a:sy n="90" d="100"/>
        </p:scale>
        <p:origin x="-510" y="-15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D20E8B-5375-4866-9280-845CC2BA6C2A}" type="datetimeFigureOut">
              <a:rPr lang="fr-FR" smtClean="0"/>
              <a:t>01/07/2023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D2D560-4C87-49C4-A793-549D588D90F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4146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we present 2 consecutive </a:t>
            </a:r>
            <a:r>
              <a:rPr lang="en-US" dirty="0" err="1" smtClean="0"/>
              <a:t>stim</a:t>
            </a:r>
            <a:r>
              <a:rPr lang="en-US" dirty="0" smtClean="0"/>
              <a:t> in a random order: one Target, one Distractor</a:t>
            </a:r>
          </a:p>
          <a:p>
            <a:r>
              <a:rPr lang="en-US" baseline="0" dirty="0" smtClean="0"/>
              <a:t>Only the Target is rewarded</a:t>
            </a:r>
          </a:p>
          <a:p>
            <a:r>
              <a:rPr lang="en-US" baseline="0" dirty="0" smtClean="0"/>
              <a:t>5 steps with distractors of increasing </a:t>
            </a:r>
            <a:r>
              <a:rPr lang="en-US" baseline="0" dirty="0" smtClean="0"/>
              <a:t>loudness</a:t>
            </a:r>
          </a:p>
          <a:p>
            <a:r>
              <a:rPr lang="en-US" baseline="0" dirty="0" smtClean="0"/>
              <a:t>TARGET = </a:t>
            </a:r>
            <a:r>
              <a:rPr lang="en-US" baseline="0" dirty="0" err="1" smtClean="0"/>
              <a:t>CooA</a:t>
            </a:r>
            <a:r>
              <a:rPr lang="en-US" baseline="0" dirty="0" smtClean="0"/>
              <a:t>  (Average 16 coos)</a:t>
            </a:r>
          </a:p>
          <a:p>
            <a:r>
              <a:rPr lang="en-US" baseline="0" dirty="0" smtClean="0"/>
              <a:t>DISTRACTOR = </a:t>
            </a:r>
            <a:r>
              <a:rPr lang="en-US" baseline="0" dirty="0" err="1" smtClean="0"/>
              <a:t>CooB</a:t>
            </a:r>
            <a:r>
              <a:rPr lang="en-US" baseline="0" dirty="0" smtClean="0"/>
              <a:t> (Random_coo_2.5_0004.wav)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D2D560-4C87-49C4-A793-549D588D90F4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82050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we present 2 consecutive </a:t>
            </a:r>
            <a:r>
              <a:rPr lang="en-US" dirty="0" err="1" smtClean="0"/>
              <a:t>stim</a:t>
            </a:r>
            <a:r>
              <a:rPr lang="en-US" dirty="0" smtClean="0"/>
              <a:t> in a random order: one Target, one Distractor</a:t>
            </a:r>
          </a:p>
          <a:p>
            <a:r>
              <a:rPr lang="en-US" baseline="0" dirty="0" smtClean="0"/>
              <a:t>Only the Target is rewarded</a:t>
            </a:r>
          </a:p>
          <a:p>
            <a:r>
              <a:rPr lang="en-US" baseline="0" dirty="0" smtClean="0"/>
              <a:t>5 steps with distractors of increasing </a:t>
            </a:r>
            <a:r>
              <a:rPr lang="en-US" baseline="0" dirty="0" smtClean="0"/>
              <a:t>loudness</a:t>
            </a:r>
          </a:p>
          <a:p>
            <a:r>
              <a:rPr lang="en-US" baseline="0" dirty="0" smtClean="0"/>
              <a:t>TARGET = </a:t>
            </a:r>
            <a:r>
              <a:rPr lang="en-US" baseline="0" dirty="0" err="1" smtClean="0"/>
              <a:t>CooA</a:t>
            </a:r>
            <a:r>
              <a:rPr lang="en-US" baseline="0" dirty="0" smtClean="0"/>
              <a:t>  (Average 16 coos)</a:t>
            </a:r>
          </a:p>
          <a:p>
            <a:r>
              <a:rPr lang="en-US" baseline="0" dirty="0" smtClean="0"/>
              <a:t>DISTRACTOR = </a:t>
            </a:r>
            <a:r>
              <a:rPr lang="en-US" baseline="0" dirty="0" err="1" smtClean="0"/>
              <a:t>CooB</a:t>
            </a:r>
            <a:r>
              <a:rPr lang="en-US" baseline="0" dirty="0" smtClean="0"/>
              <a:t> (Random_coo_2.5_0004.wav)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D2D560-4C87-49C4-A793-549D588D90F4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8205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CE2DD-BF9E-4CF2-99F8-8C1D2D4F84CA}" type="datetimeFigureOut">
              <a:rPr lang="fr-FR" smtClean="0"/>
              <a:t>01/07/2023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762FC-8E52-4694-B4C7-2B4F19A5FD5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479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CE2DD-BF9E-4CF2-99F8-8C1D2D4F84CA}" type="datetimeFigureOut">
              <a:rPr lang="fr-FR" smtClean="0"/>
              <a:t>01/07/2023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762FC-8E52-4694-B4C7-2B4F19A5FD5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3535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CE2DD-BF9E-4CF2-99F8-8C1D2D4F84CA}" type="datetimeFigureOut">
              <a:rPr lang="fr-FR" smtClean="0"/>
              <a:t>01/07/2023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762FC-8E52-4694-B4C7-2B4F19A5FD5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1756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CE2DD-BF9E-4CF2-99F8-8C1D2D4F84CA}" type="datetimeFigureOut">
              <a:rPr lang="fr-FR" smtClean="0"/>
              <a:t>01/07/2023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762FC-8E52-4694-B4C7-2B4F19A5FD5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108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CE2DD-BF9E-4CF2-99F8-8C1D2D4F84CA}" type="datetimeFigureOut">
              <a:rPr lang="fr-FR" smtClean="0"/>
              <a:t>01/07/2023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762FC-8E52-4694-B4C7-2B4F19A5FD5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14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CE2DD-BF9E-4CF2-99F8-8C1D2D4F84CA}" type="datetimeFigureOut">
              <a:rPr lang="fr-FR" smtClean="0"/>
              <a:t>01/07/2023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762FC-8E52-4694-B4C7-2B4F19A5FD5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0999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CE2DD-BF9E-4CF2-99F8-8C1D2D4F84CA}" type="datetimeFigureOut">
              <a:rPr lang="fr-FR" smtClean="0"/>
              <a:t>01/07/2023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762FC-8E52-4694-B4C7-2B4F19A5FD5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1723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CE2DD-BF9E-4CF2-99F8-8C1D2D4F84CA}" type="datetimeFigureOut">
              <a:rPr lang="fr-FR" smtClean="0"/>
              <a:t>01/07/2023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762FC-8E52-4694-B4C7-2B4F19A5FD5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5253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CE2DD-BF9E-4CF2-99F8-8C1D2D4F84CA}" type="datetimeFigureOut">
              <a:rPr lang="fr-FR" smtClean="0"/>
              <a:t>01/07/2023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762FC-8E52-4694-B4C7-2B4F19A5FD5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5180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CE2DD-BF9E-4CF2-99F8-8C1D2D4F84CA}" type="datetimeFigureOut">
              <a:rPr lang="fr-FR" smtClean="0"/>
              <a:t>01/07/2023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762FC-8E52-4694-B4C7-2B4F19A5FD5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9591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CE2DD-BF9E-4CF2-99F8-8C1D2D4F84CA}" type="datetimeFigureOut">
              <a:rPr lang="fr-FR" smtClean="0"/>
              <a:t>01/07/2023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762FC-8E52-4694-B4C7-2B4F19A5FD5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34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ACE2DD-BF9E-4CF2-99F8-8C1D2D4F84CA}" type="datetimeFigureOut">
              <a:rPr lang="fr-FR" smtClean="0"/>
              <a:t>01/07/2023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0762FC-8E52-4694-B4C7-2B4F19A5FD5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4407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0858" y="2819400"/>
            <a:ext cx="1143000" cy="7987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TextBox 24"/>
          <p:cNvSpPr txBox="1"/>
          <p:nvPr/>
        </p:nvSpPr>
        <p:spPr>
          <a:xfrm>
            <a:off x="3185364" y="0"/>
            <a:ext cx="22430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/>
              <a:t>OMM TASK 4</a:t>
            </a:r>
          </a:p>
          <a:p>
            <a:pPr algn="ctr"/>
            <a:r>
              <a:rPr lang="en-US" sz="2400" b="1" i="1" dirty="0" smtClean="0"/>
              <a:t>Case Target first</a:t>
            </a:r>
            <a:endParaRPr lang="fr-FR" sz="2400" b="1" i="1" dirty="0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76200" y="5433407"/>
            <a:ext cx="89154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2758178" y="5295781"/>
            <a:ext cx="2808495" cy="965775"/>
            <a:chOff x="3498340" y="5295781"/>
            <a:chExt cx="4176022" cy="965775"/>
          </a:xfrm>
        </p:grpSpPr>
        <p:cxnSp>
          <p:nvCxnSpPr>
            <p:cNvPr id="65" name="Straight Arrow Connector 64"/>
            <p:cNvCxnSpPr/>
            <p:nvPr/>
          </p:nvCxnSpPr>
          <p:spPr>
            <a:xfrm flipV="1">
              <a:off x="3498340" y="5585807"/>
              <a:ext cx="4176022" cy="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/>
            <p:cNvSpPr txBox="1"/>
            <p:nvPr/>
          </p:nvSpPr>
          <p:spPr>
            <a:xfrm>
              <a:off x="4244556" y="5738336"/>
              <a:ext cx="257842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 smtClean="0"/>
                <a:t>RESPONSE WINDOW</a:t>
              </a:r>
            </a:p>
            <a:p>
              <a:pPr algn="ctr"/>
              <a:r>
                <a:rPr lang="en-US" sz="1400" dirty="0"/>
                <a:t>1</a:t>
              </a:r>
              <a:r>
                <a:rPr lang="en-US" sz="1400" dirty="0" smtClean="0"/>
                <a:t>000ms</a:t>
              </a:r>
            </a:p>
          </p:txBody>
        </p:sp>
        <p:cxnSp>
          <p:nvCxnSpPr>
            <p:cNvPr id="77" name="Straight Connector 76"/>
            <p:cNvCxnSpPr/>
            <p:nvPr/>
          </p:nvCxnSpPr>
          <p:spPr>
            <a:xfrm>
              <a:off x="7661958" y="5295781"/>
              <a:ext cx="0" cy="1524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7444157" y="685800"/>
            <a:ext cx="1703480" cy="4757967"/>
            <a:chOff x="7444157" y="685800"/>
            <a:chExt cx="1703480" cy="4757967"/>
          </a:xfrm>
        </p:grpSpPr>
        <p:cxnSp>
          <p:nvCxnSpPr>
            <p:cNvPr id="84" name="Straight Connector 83"/>
            <p:cNvCxnSpPr/>
            <p:nvPr/>
          </p:nvCxnSpPr>
          <p:spPr>
            <a:xfrm>
              <a:off x="7650822" y="2259449"/>
              <a:ext cx="0" cy="318431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9" name="Group 48"/>
            <p:cNvGrpSpPr/>
            <p:nvPr/>
          </p:nvGrpSpPr>
          <p:grpSpPr>
            <a:xfrm>
              <a:off x="7444157" y="685800"/>
              <a:ext cx="1703480" cy="1828800"/>
              <a:chOff x="6733961" y="649934"/>
              <a:chExt cx="1703480" cy="1828800"/>
            </a:xfrm>
          </p:grpSpPr>
          <p:sp>
            <p:nvSpPr>
              <p:cNvPr id="83" name="Rectangle 82"/>
              <p:cNvSpPr/>
              <p:nvPr/>
            </p:nvSpPr>
            <p:spPr>
              <a:xfrm>
                <a:off x="6964166" y="1680003"/>
                <a:ext cx="1143000" cy="798731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rgbClr val="00B050"/>
                  </a:solidFill>
                </a:endParaRPr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6733961" y="649934"/>
                <a:ext cx="1703480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b="1" dirty="0" smtClean="0"/>
                  <a:t>NO RESPONSE</a:t>
                </a:r>
              </a:p>
              <a:p>
                <a:pPr algn="ctr"/>
                <a:r>
                  <a:rPr lang="en-US" sz="1400" dirty="0" smtClean="0"/>
                  <a:t>Aborted trial</a:t>
                </a:r>
              </a:p>
              <a:p>
                <a:pPr algn="ctr"/>
                <a:r>
                  <a:rPr lang="en-US" sz="1400" dirty="0" smtClean="0"/>
                  <a:t>(not counted in </a:t>
                </a:r>
                <a:r>
                  <a:rPr lang="en-US" sz="1400" dirty="0" err="1" smtClean="0"/>
                  <a:t>perf</a:t>
                </a:r>
                <a:r>
                  <a:rPr lang="en-US" sz="1400" dirty="0" smtClean="0"/>
                  <a:t>)</a:t>
                </a:r>
              </a:p>
              <a:p>
                <a:pPr algn="ctr"/>
                <a:r>
                  <a:rPr lang="en-US" sz="1400" dirty="0"/>
                  <a:t>2-s </a:t>
                </a:r>
                <a:r>
                  <a:rPr lang="en-US" sz="1400" dirty="0" smtClean="0"/>
                  <a:t>timeout</a:t>
                </a:r>
                <a:endParaRPr lang="en-US" sz="1400" dirty="0"/>
              </a:p>
            </p:txBody>
          </p:sp>
        </p:grpSp>
      </p:grpSp>
      <p:grpSp>
        <p:nvGrpSpPr>
          <p:cNvPr id="12" name="Group 11"/>
          <p:cNvGrpSpPr/>
          <p:nvPr/>
        </p:nvGrpSpPr>
        <p:grpSpPr>
          <a:xfrm>
            <a:off x="1253473" y="2819400"/>
            <a:ext cx="1416099" cy="2614007"/>
            <a:chOff x="1253473" y="2819400"/>
            <a:chExt cx="1416099" cy="2614007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1524000" y="5281007"/>
              <a:ext cx="0" cy="1524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Group 2"/>
            <p:cNvGrpSpPr/>
            <p:nvPr/>
          </p:nvGrpSpPr>
          <p:grpSpPr>
            <a:xfrm>
              <a:off x="1253473" y="2819400"/>
              <a:ext cx="1416099" cy="2614007"/>
              <a:chOff x="1024873" y="2819400"/>
              <a:chExt cx="1416099" cy="2614007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1297972" y="2819400"/>
                <a:ext cx="1143000" cy="798731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049" name="TextBox 2048"/>
              <p:cNvSpPr txBox="1"/>
              <p:nvPr/>
            </p:nvSpPr>
            <p:spPr>
              <a:xfrm>
                <a:off x="1024873" y="4955788"/>
                <a:ext cx="10325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smtClean="0"/>
                  <a:t>DETECTION</a:t>
                </a:r>
                <a:endParaRPr lang="fr-FR" sz="1400" b="1" dirty="0"/>
              </a:p>
            </p:txBody>
          </p:sp>
          <p:cxnSp>
            <p:nvCxnSpPr>
              <p:cNvPr id="34" name="Straight Connector 33"/>
              <p:cNvCxnSpPr/>
              <p:nvPr/>
            </p:nvCxnSpPr>
            <p:spPr>
              <a:xfrm flipH="1">
                <a:off x="1287698" y="3602381"/>
                <a:ext cx="5137" cy="1831026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" name="Rectangle 102"/>
              <p:cNvSpPr/>
              <p:nvPr/>
            </p:nvSpPr>
            <p:spPr>
              <a:xfrm>
                <a:off x="1651146" y="3047999"/>
                <a:ext cx="457200" cy="3415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grpSp>
        <p:nvGrpSpPr>
          <p:cNvPr id="8" name="Group 7"/>
          <p:cNvGrpSpPr/>
          <p:nvPr/>
        </p:nvGrpSpPr>
        <p:grpSpPr>
          <a:xfrm>
            <a:off x="4692697" y="1789093"/>
            <a:ext cx="1341265" cy="3636778"/>
            <a:chOff x="4692697" y="1789093"/>
            <a:chExt cx="1341265" cy="3636778"/>
          </a:xfrm>
        </p:grpSpPr>
        <p:grpSp>
          <p:nvGrpSpPr>
            <p:cNvPr id="47" name="Group 46"/>
            <p:cNvGrpSpPr/>
            <p:nvPr/>
          </p:nvGrpSpPr>
          <p:grpSpPr>
            <a:xfrm>
              <a:off x="4692697" y="1789093"/>
              <a:ext cx="1341265" cy="1792307"/>
              <a:chOff x="4697669" y="1789093"/>
              <a:chExt cx="1341265" cy="1792307"/>
            </a:xfrm>
          </p:grpSpPr>
          <p:sp>
            <p:nvSpPr>
              <p:cNvPr id="88" name="Rectangle 87"/>
              <p:cNvSpPr/>
              <p:nvPr/>
            </p:nvSpPr>
            <p:spPr>
              <a:xfrm>
                <a:off x="4800600" y="2782669"/>
                <a:ext cx="1143000" cy="798731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6" name="TextBox 95"/>
              <p:cNvSpPr txBox="1"/>
              <p:nvPr/>
            </p:nvSpPr>
            <p:spPr>
              <a:xfrm>
                <a:off x="4697669" y="1789093"/>
                <a:ext cx="1341265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b="1" dirty="0" smtClean="0"/>
                  <a:t>RESPONSE </a:t>
                </a:r>
              </a:p>
              <a:p>
                <a:pPr algn="ctr"/>
                <a:r>
                  <a:rPr lang="en-US" sz="1400" b="1" dirty="0" smtClean="0"/>
                  <a:t>ON TARGET</a:t>
                </a:r>
              </a:p>
              <a:p>
                <a:pPr algn="ctr"/>
                <a:r>
                  <a:rPr lang="en-US" sz="1400" dirty="0" smtClean="0"/>
                  <a:t>reward</a:t>
                </a:r>
              </a:p>
              <a:p>
                <a:pPr algn="ctr"/>
                <a:r>
                  <a:rPr lang="en-US" sz="1400" dirty="0"/>
                  <a:t>2</a:t>
                </a:r>
                <a:r>
                  <a:rPr lang="en-US" sz="1400" dirty="0" smtClean="0"/>
                  <a:t>-s black screen</a:t>
                </a:r>
              </a:p>
            </p:txBody>
          </p:sp>
        </p:grpSp>
        <p:cxnSp>
          <p:nvCxnSpPr>
            <p:cNvPr id="104" name="Straight Connector 103"/>
            <p:cNvCxnSpPr/>
            <p:nvPr/>
          </p:nvCxnSpPr>
          <p:spPr>
            <a:xfrm flipH="1">
              <a:off x="4790326" y="3571126"/>
              <a:ext cx="10274" cy="185474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2822828" y="3890982"/>
            <a:ext cx="1339596" cy="1563519"/>
            <a:chOff x="3503484" y="3849469"/>
            <a:chExt cx="1339596" cy="1563519"/>
          </a:xfrm>
        </p:grpSpPr>
        <p:sp>
          <p:nvSpPr>
            <p:cNvPr id="51" name="TextBox 50"/>
            <p:cNvSpPr txBox="1"/>
            <p:nvPr/>
          </p:nvSpPr>
          <p:spPr>
            <a:xfrm>
              <a:off x="3728656" y="4910279"/>
              <a:ext cx="7574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TARGET</a:t>
              </a:r>
              <a:endParaRPr lang="fr-FR" sz="1400" b="1" dirty="0"/>
            </a:p>
          </p:txBody>
        </p:sp>
        <p:grpSp>
          <p:nvGrpSpPr>
            <p:cNvPr id="52" name="Group 51"/>
            <p:cNvGrpSpPr/>
            <p:nvPr/>
          </p:nvGrpSpPr>
          <p:grpSpPr>
            <a:xfrm>
              <a:off x="3503484" y="3849469"/>
              <a:ext cx="1339596" cy="1563519"/>
              <a:chOff x="3503484" y="3849469"/>
              <a:chExt cx="1339596" cy="1563519"/>
            </a:xfrm>
          </p:grpSpPr>
          <p:pic>
            <p:nvPicPr>
              <p:cNvPr id="56" name="Picture 2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04739" y="3849469"/>
                <a:ext cx="1338341" cy="7987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cxnSp>
            <p:nvCxnSpPr>
              <p:cNvPr id="54" name="Straight Connector 53"/>
              <p:cNvCxnSpPr/>
              <p:nvPr/>
            </p:nvCxnSpPr>
            <p:spPr>
              <a:xfrm>
                <a:off x="3503484" y="4648200"/>
                <a:ext cx="1716" cy="764788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>
                <a:off x="3515474" y="5257800"/>
                <a:ext cx="0" cy="1524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" name="Group 1"/>
          <p:cNvGrpSpPr/>
          <p:nvPr/>
        </p:nvGrpSpPr>
        <p:grpSpPr>
          <a:xfrm>
            <a:off x="5566673" y="3886200"/>
            <a:ext cx="1455828" cy="1548054"/>
            <a:chOff x="5566673" y="3886200"/>
            <a:chExt cx="1455828" cy="1548054"/>
          </a:xfrm>
        </p:grpSpPr>
        <p:pic>
          <p:nvPicPr>
            <p:cNvPr id="37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66673" y="3886200"/>
              <a:ext cx="1455828" cy="7836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38" name="Straight Connector 37"/>
            <p:cNvCxnSpPr/>
            <p:nvPr/>
          </p:nvCxnSpPr>
          <p:spPr>
            <a:xfrm>
              <a:off x="5573233" y="4669466"/>
              <a:ext cx="1716" cy="76478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5690436" y="4953000"/>
              <a:ext cx="11675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DISTRACTOR</a:t>
              </a:r>
              <a:endParaRPr lang="fr-FR" sz="1400" b="1" dirty="0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6324600" y="1775936"/>
            <a:ext cx="1408014" cy="3667831"/>
            <a:chOff x="7547961" y="1775936"/>
            <a:chExt cx="1408014" cy="3667831"/>
          </a:xfrm>
        </p:grpSpPr>
        <p:cxnSp>
          <p:nvCxnSpPr>
            <p:cNvPr id="43" name="Straight Connector 42"/>
            <p:cNvCxnSpPr/>
            <p:nvPr/>
          </p:nvCxnSpPr>
          <p:spPr>
            <a:xfrm>
              <a:off x="7650822" y="3571126"/>
              <a:ext cx="0" cy="187264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" name="Group 43"/>
            <p:cNvGrpSpPr/>
            <p:nvPr/>
          </p:nvGrpSpPr>
          <p:grpSpPr>
            <a:xfrm>
              <a:off x="7547961" y="1775936"/>
              <a:ext cx="1408014" cy="1805464"/>
              <a:chOff x="6837765" y="1740070"/>
              <a:chExt cx="1408014" cy="1805464"/>
            </a:xfrm>
          </p:grpSpPr>
          <p:sp>
            <p:nvSpPr>
              <p:cNvPr id="45" name="Rectangle 44"/>
              <p:cNvSpPr/>
              <p:nvPr/>
            </p:nvSpPr>
            <p:spPr>
              <a:xfrm>
                <a:off x="6964166" y="2746803"/>
                <a:ext cx="1143000" cy="798731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rgbClr val="00B050"/>
                  </a:solidFill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6837765" y="1740070"/>
                <a:ext cx="1408014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b="1" dirty="0" smtClean="0"/>
                  <a:t>RESPONSE</a:t>
                </a:r>
              </a:p>
              <a:p>
                <a:pPr algn="ctr"/>
                <a:r>
                  <a:rPr lang="en-US" sz="1400" b="1" dirty="0" smtClean="0"/>
                  <a:t>ON DISTRACTOR</a:t>
                </a:r>
              </a:p>
              <a:p>
                <a:pPr algn="ctr"/>
                <a:r>
                  <a:rPr lang="en-US" sz="1400" dirty="0"/>
                  <a:t>2-s </a:t>
                </a:r>
                <a:r>
                  <a:rPr lang="en-US" sz="1400" dirty="0" smtClean="0"/>
                  <a:t>timeout</a:t>
                </a:r>
                <a:endParaRPr lang="en-US" sz="14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89312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par>
              <p:cTn id="33"/>
            </p:par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0858" y="2819400"/>
            <a:ext cx="1143000" cy="7987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TextBox 24"/>
          <p:cNvSpPr txBox="1"/>
          <p:nvPr/>
        </p:nvSpPr>
        <p:spPr>
          <a:xfrm>
            <a:off x="2998262" y="0"/>
            <a:ext cx="26172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/>
              <a:t>OMM TASK 4</a:t>
            </a:r>
          </a:p>
          <a:p>
            <a:pPr algn="ctr"/>
            <a:r>
              <a:rPr lang="en-US" sz="2400" b="1" i="1" dirty="0" smtClean="0"/>
              <a:t>Case Target </a:t>
            </a:r>
            <a:r>
              <a:rPr lang="en-US" sz="2400" b="1" i="1" dirty="0" smtClean="0"/>
              <a:t>second</a:t>
            </a:r>
            <a:endParaRPr lang="fr-FR" sz="2400" b="1" i="1" dirty="0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76200" y="5433407"/>
            <a:ext cx="89154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2758178" y="5295781"/>
            <a:ext cx="2808495" cy="965775"/>
            <a:chOff x="3498340" y="5295781"/>
            <a:chExt cx="4176022" cy="965775"/>
          </a:xfrm>
        </p:grpSpPr>
        <p:cxnSp>
          <p:nvCxnSpPr>
            <p:cNvPr id="65" name="Straight Arrow Connector 64"/>
            <p:cNvCxnSpPr/>
            <p:nvPr/>
          </p:nvCxnSpPr>
          <p:spPr>
            <a:xfrm flipV="1">
              <a:off x="3498340" y="5585807"/>
              <a:ext cx="4176022" cy="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/>
            <p:cNvSpPr txBox="1"/>
            <p:nvPr/>
          </p:nvSpPr>
          <p:spPr>
            <a:xfrm>
              <a:off x="4244556" y="5738336"/>
              <a:ext cx="257842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 smtClean="0"/>
                <a:t>RESPONSE WINDOW</a:t>
              </a:r>
            </a:p>
            <a:p>
              <a:pPr algn="ctr"/>
              <a:r>
                <a:rPr lang="en-US" sz="1400" dirty="0"/>
                <a:t>1</a:t>
              </a:r>
              <a:r>
                <a:rPr lang="en-US" sz="1400" dirty="0" smtClean="0"/>
                <a:t>000ms</a:t>
              </a:r>
            </a:p>
          </p:txBody>
        </p:sp>
        <p:cxnSp>
          <p:nvCxnSpPr>
            <p:cNvPr id="77" name="Straight Connector 76"/>
            <p:cNvCxnSpPr/>
            <p:nvPr/>
          </p:nvCxnSpPr>
          <p:spPr>
            <a:xfrm>
              <a:off x="7661958" y="5295781"/>
              <a:ext cx="0" cy="1524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7444157" y="685800"/>
            <a:ext cx="1703480" cy="4757967"/>
            <a:chOff x="7444157" y="685800"/>
            <a:chExt cx="1703480" cy="4757967"/>
          </a:xfrm>
        </p:grpSpPr>
        <p:cxnSp>
          <p:nvCxnSpPr>
            <p:cNvPr id="84" name="Straight Connector 83"/>
            <p:cNvCxnSpPr/>
            <p:nvPr/>
          </p:nvCxnSpPr>
          <p:spPr>
            <a:xfrm>
              <a:off x="7650822" y="2259449"/>
              <a:ext cx="0" cy="318431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9" name="Group 48"/>
            <p:cNvGrpSpPr/>
            <p:nvPr/>
          </p:nvGrpSpPr>
          <p:grpSpPr>
            <a:xfrm>
              <a:off x="7444157" y="685800"/>
              <a:ext cx="1703480" cy="1828800"/>
              <a:chOff x="6733961" y="649934"/>
              <a:chExt cx="1703480" cy="1828800"/>
            </a:xfrm>
          </p:grpSpPr>
          <p:sp>
            <p:nvSpPr>
              <p:cNvPr id="83" name="Rectangle 82"/>
              <p:cNvSpPr/>
              <p:nvPr/>
            </p:nvSpPr>
            <p:spPr>
              <a:xfrm>
                <a:off x="6964166" y="1680003"/>
                <a:ext cx="1143000" cy="798731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rgbClr val="00B050"/>
                  </a:solidFill>
                </a:endParaRPr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6733961" y="649934"/>
                <a:ext cx="1703480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b="1" dirty="0" smtClean="0"/>
                  <a:t>NO RESPONSE</a:t>
                </a:r>
              </a:p>
              <a:p>
                <a:pPr algn="ctr"/>
                <a:r>
                  <a:rPr lang="en-US" sz="1400" dirty="0" smtClean="0"/>
                  <a:t>Aborted trial</a:t>
                </a:r>
              </a:p>
              <a:p>
                <a:pPr algn="ctr"/>
                <a:r>
                  <a:rPr lang="en-US" sz="1400" dirty="0" smtClean="0"/>
                  <a:t>(not counted in </a:t>
                </a:r>
                <a:r>
                  <a:rPr lang="en-US" sz="1400" dirty="0" err="1" smtClean="0"/>
                  <a:t>perf</a:t>
                </a:r>
                <a:r>
                  <a:rPr lang="en-US" sz="1400" dirty="0" smtClean="0"/>
                  <a:t>)</a:t>
                </a:r>
              </a:p>
              <a:p>
                <a:pPr algn="ctr"/>
                <a:r>
                  <a:rPr lang="en-US" sz="1400" dirty="0"/>
                  <a:t>2-s </a:t>
                </a:r>
                <a:r>
                  <a:rPr lang="en-US" sz="1400" dirty="0" smtClean="0"/>
                  <a:t>timeout</a:t>
                </a:r>
                <a:endParaRPr lang="en-US" sz="1400" dirty="0"/>
              </a:p>
            </p:txBody>
          </p:sp>
        </p:grpSp>
      </p:grpSp>
      <p:grpSp>
        <p:nvGrpSpPr>
          <p:cNvPr id="12" name="Group 11"/>
          <p:cNvGrpSpPr/>
          <p:nvPr/>
        </p:nvGrpSpPr>
        <p:grpSpPr>
          <a:xfrm>
            <a:off x="1253473" y="2819400"/>
            <a:ext cx="1416099" cy="2614007"/>
            <a:chOff x="1253473" y="2819400"/>
            <a:chExt cx="1416099" cy="2614007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1524000" y="5281007"/>
              <a:ext cx="0" cy="1524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Group 2"/>
            <p:cNvGrpSpPr/>
            <p:nvPr/>
          </p:nvGrpSpPr>
          <p:grpSpPr>
            <a:xfrm>
              <a:off x="1253473" y="2819400"/>
              <a:ext cx="1416099" cy="2614007"/>
              <a:chOff x="1024873" y="2819400"/>
              <a:chExt cx="1416099" cy="2614007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1297972" y="2819400"/>
                <a:ext cx="1143000" cy="798731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049" name="TextBox 2048"/>
              <p:cNvSpPr txBox="1"/>
              <p:nvPr/>
            </p:nvSpPr>
            <p:spPr>
              <a:xfrm>
                <a:off x="1024873" y="4955788"/>
                <a:ext cx="10325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smtClean="0"/>
                  <a:t>DETECTION</a:t>
                </a:r>
                <a:endParaRPr lang="fr-FR" sz="1400" b="1" dirty="0"/>
              </a:p>
            </p:txBody>
          </p:sp>
          <p:cxnSp>
            <p:nvCxnSpPr>
              <p:cNvPr id="34" name="Straight Connector 33"/>
              <p:cNvCxnSpPr/>
              <p:nvPr/>
            </p:nvCxnSpPr>
            <p:spPr>
              <a:xfrm flipH="1">
                <a:off x="1287698" y="3602381"/>
                <a:ext cx="5137" cy="1831026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" name="Rectangle 102"/>
              <p:cNvSpPr/>
              <p:nvPr/>
            </p:nvSpPr>
            <p:spPr>
              <a:xfrm>
                <a:off x="1651146" y="3047999"/>
                <a:ext cx="457200" cy="3415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grpSp>
        <p:nvGrpSpPr>
          <p:cNvPr id="8" name="Group 7"/>
          <p:cNvGrpSpPr/>
          <p:nvPr/>
        </p:nvGrpSpPr>
        <p:grpSpPr>
          <a:xfrm>
            <a:off x="6202535" y="1752600"/>
            <a:ext cx="1341265" cy="3673271"/>
            <a:chOff x="4692697" y="1752600"/>
            <a:chExt cx="1341265" cy="3673271"/>
          </a:xfrm>
        </p:grpSpPr>
        <p:grpSp>
          <p:nvGrpSpPr>
            <p:cNvPr id="47" name="Group 46"/>
            <p:cNvGrpSpPr/>
            <p:nvPr/>
          </p:nvGrpSpPr>
          <p:grpSpPr>
            <a:xfrm>
              <a:off x="4692697" y="1752600"/>
              <a:ext cx="1341265" cy="1828800"/>
              <a:chOff x="4697669" y="1752600"/>
              <a:chExt cx="1341265" cy="1828800"/>
            </a:xfrm>
          </p:grpSpPr>
          <p:sp>
            <p:nvSpPr>
              <p:cNvPr id="88" name="Rectangle 87"/>
              <p:cNvSpPr/>
              <p:nvPr/>
            </p:nvSpPr>
            <p:spPr>
              <a:xfrm>
                <a:off x="4800600" y="2782669"/>
                <a:ext cx="1143000" cy="798731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6" name="TextBox 95"/>
              <p:cNvSpPr txBox="1"/>
              <p:nvPr/>
            </p:nvSpPr>
            <p:spPr>
              <a:xfrm>
                <a:off x="4697669" y="1752600"/>
                <a:ext cx="1341265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b="1" dirty="0" smtClean="0"/>
                  <a:t>RESPONSE </a:t>
                </a:r>
              </a:p>
              <a:p>
                <a:pPr algn="ctr"/>
                <a:r>
                  <a:rPr lang="en-US" sz="1400" b="1" dirty="0" smtClean="0"/>
                  <a:t>ON TARGET</a:t>
                </a:r>
              </a:p>
              <a:p>
                <a:pPr algn="ctr"/>
                <a:r>
                  <a:rPr lang="en-US" sz="1400" dirty="0" smtClean="0"/>
                  <a:t>reward</a:t>
                </a:r>
              </a:p>
              <a:p>
                <a:pPr algn="ctr"/>
                <a:r>
                  <a:rPr lang="en-US" sz="1400" dirty="0"/>
                  <a:t>2</a:t>
                </a:r>
                <a:r>
                  <a:rPr lang="en-US" sz="1400" dirty="0" smtClean="0"/>
                  <a:t>-s black screen</a:t>
                </a:r>
              </a:p>
            </p:txBody>
          </p:sp>
        </p:grpSp>
        <p:cxnSp>
          <p:nvCxnSpPr>
            <p:cNvPr id="104" name="Straight Connector 103"/>
            <p:cNvCxnSpPr/>
            <p:nvPr/>
          </p:nvCxnSpPr>
          <p:spPr>
            <a:xfrm flipH="1">
              <a:off x="4790326" y="3571126"/>
              <a:ext cx="10274" cy="185474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2822828" y="3890982"/>
            <a:ext cx="1352660" cy="1563519"/>
            <a:chOff x="3503484" y="3849469"/>
            <a:chExt cx="1352660" cy="1563519"/>
          </a:xfrm>
        </p:grpSpPr>
        <p:sp>
          <p:nvSpPr>
            <p:cNvPr id="51" name="TextBox 50"/>
            <p:cNvSpPr txBox="1"/>
            <p:nvPr/>
          </p:nvSpPr>
          <p:spPr>
            <a:xfrm>
              <a:off x="3728656" y="4910279"/>
              <a:ext cx="11274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DISTRACTOR</a:t>
              </a:r>
              <a:endParaRPr lang="fr-FR" sz="1400" b="1" dirty="0"/>
            </a:p>
          </p:txBody>
        </p:sp>
        <p:grpSp>
          <p:nvGrpSpPr>
            <p:cNvPr id="52" name="Group 51"/>
            <p:cNvGrpSpPr/>
            <p:nvPr/>
          </p:nvGrpSpPr>
          <p:grpSpPr>
            <a:xfrm>
              <a:off x="3503484" y="3849469"/>
              <a:ext cx="1339596" cy="1563519"/>
              <a:chOff x="3503484" y="3849469"/>
              <a:chExt cx="1339596" cy="1563519"/>
            </a:xfrm>
          </p:grpSpPr>
          <p:pic>
            <p:nvPicPr>
              <p:cNvPr id="56" name="Picture 2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04739" y="3849469"/>
                <a:ext cx="1338341" cy="7987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cxnSp>
            <p:nvCxnSpPr>
              <p:cNvPr id="54" name="Straight Connector 53"/>
              <p:cNvCxnSpPr/>
              <p:nvPr/>
            </p:nvCxnSpPr>
            <p:spPr>
              <a:xfrm>
                <a:off x="3503484" y="4648200"/>
                <a:ext cx="1716" cy="764788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>
                <a:off x="3515474" y="5257800"/>
                <a:ext cx="0" cy="1524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" name="Group 1"/>
          <p:cNvGrpSpPr/>
          <p:nvPr/>
        </p:nvGrpSpPr>
        <p:grpSpPr>
          <a:xfrm>
            <a:off x="5566673" y="3886200"/>
            <a:ext cx="1455828" cy="1548054"/>
            <a:chOff x="5566673" y="3886200"/>
            <a:chExt cx="1455828" cy="1548054"/>
          </a:xfrm>
        </p:grpSpPr>
        <p:pic>
          <p:nvPicPr>
            <p:cNvPr id="37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66673" y="3886200"/>
              <a:ext cx="1455828" cy="7836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38" name="Straight Connector 37"/>
            <p:cNvCxnSpPr/>
            <p:nvPr/>
          </p:nvCxnSpPr>
          <p:spPr>
            <a:xfrm>
              <a:off x="5573233" y="4669466"/>
              <a:ext cx="1716" cy="76478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5690436" y="4953000"/>
              <a:ext cx="7574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TARGET</a:t>
              </a:r>
              <a:endParaRPr lang="fr-FR" sz="1400" b="1" dirty="0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3733800" y="2004536"/>
            <a:ext cx="1408014" cy="3439231"/>
            <a:chOff x="7591891" y="2004536"/>
            <a:chExt cx="1408014" cy="3439231"/>
          </a:xfrm>
        </p:grpSpPr>
        <p:cxnSp>
          <p:nvCxnSpPr>
            <p:cNvPr id="43" name="Straight Connector 42"/>
            <p:cNvCxnSpPr/>
            <p:nvPr/>
          </p:nvCxnSpPr>
          <p:spPr>
            <a:xfrm>
              <a:off x="7650822" y="3571126"/>
              <a:ext cx="0" cy="187264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" name="Group 43"/>
            <p:cNvGrpSpPr/>
            <p:nvPr/>
          </p:nvGrpSpPr>
          <p:grpSpPr>
            <a:xfrm>
              <a:off x="7591891" y="2004536"/>
              <a:ext cx="1408014" cy="1576864"/>
              <a:chOff x="6881695" y="1968670"/>
              <a:chExt cx="1408014" cy="1576864"/>
            </a:xfrm>
          </p:grpSpPr>
          <p:sp>
            <p:nvSpPr>
              <p:cNvPr id="45" name="Rectangle 44"/>
              <p:cNvSpPr/>
              <p:nvPr/>
            </p:nvSpPr>
            <p:spPr>
              <a:xfrm>
                <a:off x="6964166" y="2746803"/>
                <a:ext cx="1143000" cy="798731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rgbClr val="00B050"/>
                  </a:solidFill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6881695" y="1968670"/>
                <a:ext cx="1408014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b="1" dirty="0" smtClean="0"/>
                  <a:t>RESPONSE</a:t>
                </a:r>
              </a:p>
              <a:p>
                <a:pPr algn="ctr"/>
                <a:r>
                  <a:rPr lang="en-US" sz="1400" b="1" dirty="0" smtClean="0"/>
                  <a:t>ON DISTRACTOR</a:t>
                </a:r>
              </a:p>
              <a:p>
                <a:pPr algn="ctr"/>
                <a:r>
                  <a:rPr lang="en-US" sz="1400" dirty="0"/>
                  <a:t>2-s </a:t>
                </a:r>
                <a:r>
                  <a:rPr lang="en-US" sz="1400" dirty="0" smtClean="0"/>
                  <a:t>timeout</a:t>
                </a:r>
                <a:endParaRPr lang="en-US" sz="14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95804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par>
              <p:cTn id="33"/>
            </p:par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80257" y="0"/>
            <a:ext cx="1853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/>
              <a:t>OMM TASK 4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fr-FR" sz="2800" dirty="0" smtClean="0"/>
              <a:t>Toujours 1 cible </a:t>
            </a:r>
            <a:r>
              <a:rPr lang="fr-FR" sz="2800" dirty="0" smtClean="0"/>
              <a:t>(Avg16), </a:t>
            </a:r>
            <a:r>
              <a:rPr lang="fr-FR" sz="2800" dirty="0" smtClean="0"/>
              <a:t>nombre grandissant de </a:t>
            </a:r>
            <a:r>
              <a:rPr lang="fr-FR" sz="2800" dirty="0" err="1" smtClean="0"/>
              <a:t>distracteurs</a:t>
            </a:r>
            <a:endParaRPr lang="fr-FR" sz="2800" dirty="0" smtClean="0"/>
          </a:p>
          <a:p>
            <a:r>
              <a:rPr lang="fr-FR" sz="2800" dirty="0" smtClean="0"/>
              <a:t>Task4: 1 </a:t>
            </a:r>
            <a:r>
              <a:rPr lang="fr-FR" sz="2800" dirty="0" err="1" smtClean="0"/>
              <a:t>distracteur</a:t>
            </a:r>
            <a:r>
              <a:rPr lang="fr-FR" sz="2800" dirty="0"/>
              <a:t> </a:t>
            </a:r>
            <a:r>
              <a:rPr lang="fr-FR" sz="2800" dirty="0" smtClean="0"/>
              <a:t>(</a:t>
            </a:r>
            <a:r>
              <a:rPr lang="fr-FR" sz="2800" dirty="0" smtClean="0"/>
              <a:t>Coo_01): </a:t>
            </a:r>
            <a:r>
              <a:rPr lang="fr-FR" sz="2800" dirty="0" smtClean="0"/>
              <a:t>5 niveaux de volume (niveau 5: même niveau sonore)</a:t>
            </a:r>
          </a:p>
          <a:p>
            <a:r>
              <a:rPr lang="fr-FR" sz="2800" dirty="0" smtClean="0"/>
              <a:t>Task4_1: </a:t>
            </a:r>
            <a:r>
              <a:rPr lang="fr-FR" sz="2800" dirty="0" smtClean="0"/>
              <a:t>2 </a:t>
            </a:r>
            <a:r>
              <a:rPr lang="fr-FR" sz="2800" dirty="0" err="1" smtClean="0"/>
              <a:t>distracteurs</a:t>
            </a:r>
            <a:r>
              <a:rPr lang="fr-FR" sz="2800" dirty="0" smtClean="0"/>
              <a:t> </a:t>
            </a:r>
            <a:r>
              <a:rPr lang="fr-FR" sz="2800" dirty="0" smtClean="0"/>
              <a:t>(Coo_01, Coo_02)</a:t>
            </a:r>
            <a:endParaRPr lang="fr-FR" sz="2800" dirty="0" smtClean="0"/>
          </a:p>
          <a:p>
            <a:r>
              <a:rPr lang="fr-FR" sz="2800" dirty="0" smtClean="0"/>
              <a:t>Task4_2: </a:t>
            </a:r>
            <a:r>
              <a:rPr lang="fr-FR" sz="2800" dirty="0" smtClean="0"/>
              <a:t>4 </a:t>
            </a:r>
            <a:r>
              <a:rPr lang="fr-FR" sz="2800" dirty="0" err="1" smtClean="0"/>
              <a:t>distracteurs</a:t>
            </a:r>
            <a:r>
              <a:rPr lang="fr-FR" sz="2800" dirty="0" smtClean="0"/>
              <a:t>(Coo_01-&gt;04)</a:t>
            </a:r>
            <a:endParaRPr lang="fr-FR" sz="2800" dirty="0" smtClean="0"/>
          </a:p>
          <a:p>
            <a:r>
              <a:rPr lang="fr-FR" sz="2800" dirty="0" smtClean="0"/>
              <a:t>Task4_3: </a:t>
            </a:r>
            <a:r>
              <a:rPr lang="fr-FR" sz="2800" dirty="0" smtClean="0"/>
              <a:t>16 </a:t>
            </a:r>
            <a:r>
              <a:rPr lang="fr-FR" sz="2800" dirty="0" err="1" smtClean="0"/>
              <a:t>distracteurs</a:t>
            </a:r>
            <a:r>
              <a:rPr lang="fr-FR" sz="2800" dirty="0" smtClean="0"/>
              <a:t> </a:t>
            </a:r>
            <a:r>
              <a:rPr lang="fr-FR" sz="2800" dirty="0" smtClean="0"/>
              <a:t>(Coo_01-&gt;Coo_16)</a:t>
            </a:r>
          </a:p>
          <a:p>
            <a:r>
              <a:rPr lang="en-US" sz="2800" dirty="0" smtClean="0"/>
              <a:t>Task4_4: 16 </a:t>
            </a:r>
            <a:r>
              <a:rPr lang="en-US" sz="2800" dirty="0" err="1" smtClean="0"/>
              <a:t>distracteurs</a:t>
            </a:r>
            <a:r>
              <a:rPr lang="en-US" sz="2800" dirty="0" smtClean="0"/>
              <a:t> ( Morph 25, 50, 75, 100% pour Coos: 08, 12, 15 et 16)</a:t>
            </a:r>
          </a:p>
          <a:p>
            <a:r>
              <a:rPr lang="en-US" sz="2800" dirty="0" smtClean="0"/>
              <a:t>Task4_5: 16 </a:t>
            </a:r>
            <a:r>
              <a:rPr lang="en-US" sz="2800" dirty="0" err="1" smtClean="0"/>
              <a:t>distracteurs</a:t>
            </a:r>
            <a:r>
              <a:rPr lang="en-US" sz="2800" dirty="0" smtClean="0"/>
              <a:t> ( Morph 25, 50, 75, 100 avec AVGf0 </a:t>
            </a:r>
            <a:r>
              <a:rPr lang="en-US" sz="2800" dirty="0" err="1" smtClean="0"/>
              <a:t>ou</a:t>
            </a:r>
            <a:r>
              <a:rPr lang="en-US" sz="2800" dirty="0" smtClean="0"/>
              <a:t> </a:t>
            </a:r>
            <a:r>
              <a:rPr lang="en-US" sz="2800" dirty="0" err="1" smtClean="0"/>
              <a:t>avgF</a:t>
            </a:r>
            <a:r>
              <a:rPr lang="en-US" sz="2800" dirty="0" smtClean="0"/>
              <a:t>; Coo 12 et Coo 15)</a:t>
            </a:r>
          </a:p>
          <a:p>
            <a:r>
              <a:rPr lang="en-US" sz="2800" dirty="0" smtClean="0"/>
              <a:t>Blocks de 64 </a:t>
            </a:r>
            <a:r>
              <a:rPr lang="en-US" sz="2800" dirty="0" err="1" smtClean="0"/>
              <a:t>essais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2144138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876800"/>
            <a:ext cx="8229600" cy="12493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Selection of 4 coos for morphing with AVG</a:t>
            </a:r>
          </a:p>
          <a:p>
            <a:r>
              <a:rPr lang="en-US" dirty="0" smtClean="0"/>
              <a:t>(both F and f0 cues)</a:t>
            </a:r>
          </a:p>
          <a:p>
            <a:r>
              <a:rPr lang="en-US" dirty="0" smtClean="0"/>
              <a:t>Coo_15, Coo_08, Coo_12, Coo_16</a:t>
            </a:r>
            <a:endParaRPr lang="fr-FR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76200"/>
            <a:ext cx="6858000" cy="4774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51525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1722</TotalTime>
  <Words>290</Words>
  <Application>Microsoft Office PowerPoint</Application>
  <PresentationFormat>On-screen Show (4:3)</PresentationFormat>
  <Paragraphs>60</Paragraphs>
  <Slides>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Pascal Belin</dc:creator>
  <cp:lastModifiedBy>Pascal Belin</cp:lastModifiedBy>
  <cp:revision>72</cp:revision>
  <dcterms:created xsi:type="dcterms:W3CDTF">2022-01-18T09:31:36Z</dcterms:created>
  <dcterms:modified xsi:type="dcterms:W3CDTF">2023-07-01T14:41:02Z</dcterms:modified>
</cp:coreProperties>
</file>